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300" r:id="rId2"/>
    <p:sldId id="965" r:id="rId3"/>
    <p:sldId id="966" r:id="rId4"/>
    <p:sldId id="1169" r:id="rId5"/>
    <p:sldId id="968" r:id="rId6"/>
    <p:sldId id="989" r:id="rId7"/>
    <p:sldId id="1139" r:id="rId8"/>
    <p:sldId id="1033" r:id="rId9"/>
    <p:sldId id="1114" r:id="rId10"/>
    <p:sldId id="1115" r:id="rId11"/>
    <p:sldId id="1164" r:id="rId12"/>
    <p:sldId id="1116" r:id="rId13"/>
    <p:sldId id="1165" r:id="rId14"/>
    <p:sldId id="1117" r:id="rId15"/>
    <p:sldId id="1119" r:id="rId16"/>
    <p:sldId id="1120" r:id="rId17"/>
    <p:sldId id="1166" r:id="rId18"/>
    <p:sldId id="1121" r:id="rId19"/>
    <p:sldId id="1122" r:id="rId20"/>
    <p:sldId id="1167" r:id="rId21"/>
    <p:sldId id="1123" r:id="rId22"/>
    <p:sldId id="1168" r:id="rId23"/>
    <p:sldId id="1124" r:id="rId24"/>
    <p:sldId id="1125" r:id="rId25"/>
    <p:sldId id="1127" r:id="rId26"/>
    <p:sldId id="1170" r:id="rId27"/>
    <p:sldId id="1130" r:id="rId28"/>
    <p:sldId id="1131" r:id="rId29"/>
    <p:sldId id="1161" r:id="rId30"/>
    <p:sldId id="1132" r:id="rId31"/>
    <p:sldId id="1163" r:id="rId32"/>
    <p:sldId id="1133" r:id="rId33"/>
    <p:sldId id="1134" r:id="rId34"/>
    <p:sldId id="1171" r:id="rId35"/>
    <p:sldId id="1172" r:id="rId36"/>
    <p:sldId id="1173" r:id="rId37"/>
    <p:sldId id="1174" r:id="rId38"/>
    <p:sldId id="1176" r:id="rId39"/>
    <p:sldId id="1177" r:id="rId40"/>
    <p:sldId id="1178" r:id="rId41"/>
    <p:sldId id="1179" r:id="rId42"/>
    <p:sldId id="1160" r:id="rId43"/>
    <p:sldId id="1035" r:id="rId44"/>
    <p:sldId id="1036"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918E"/>
    <a:srgbClr val="6788CA"/>
    <a:srgbClr val="FFC079"/>
    <a:srgbClr val="C31F3D"/>
    <a:srgbClr val="E42225"/>
    <a:srgbClr val="7F29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7" d="100"/>
          <a:sy n="77" d="100"/>
        </p:scale>
        <p:origin x="-464" y="-1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5B6EFC-952C-7E4A-9BA7-8224D7AF70B7}" type="datetimeFigureOut">
              <a:rPr lang="en-US" smtClean="0"/>
              <a:t>16-11-07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FDD70A-49CF-A34C-9971-161B57405951}" type="slidenum">
              <a:rPr lang="en-US" smtClean="0"/>
              <a:t>‹#›</a:t>
            </a:fld>
            <a:endParaRPr lang="en-US"/>
          </a:p>
        </p:txBody>
      </p:sp>
    </p:spTree>
    <p:extLst>
      <p:ext uri="{BB962C8B-B14F-4D97-AF65-F5344CB8AC3E}">
        <p14:creationId xmlns:p14="http://schemas.microsoft.com/office/powerpoint/2010/main" val="26661191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F43DED-E70C-3E4A-94E7-E4A33D16A59A}"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547175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FDD70A-49CF-A34C-9971-161B57405951}" type="slidenum">
              <a:rPr lang="en-US" smtClean="0"/>
              <a:t>24</a:t>
            </a:fld>
            <a:endParaRPr lang="en-US"/>
          </a:p>
        </p:txBody>
      </p:sp>
    </p:spTree>
    <p:extLst>
      <p:ext uri="{BB962C8B-B14F-4D97-AF65-F5344CB8AC3E}">
        <p14:creationId xmlns:p14="http://schemas.microsoft.com/office/powerpoint/2010/main" val="2458498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706" y="2352435"/>
            <a:ext cx="8229600" cy="1016000"/>
          </a:xfrm>
        </p:spPr>
        <p:txBody>
          <a:bodyPr lIns="76200" tIns="76200" rIns="76200" bIns="76200"/>
          <a:lstStyle/>
          <a:p>
            <a:r>
              <a:rPr lang="en-CA" dirty="0" smtClean="0"/>
              <a:t>Click To Edit Master Title Style</a:t>
            </a:r>
            <a:endParaRPr lang="en-US" dirty="0"/>
          </a:p>
        </p:txBody>
      </p:sp>
      <p:sp>
        <p:nvSpPr>
          <p:cNvPr id="3" name="Subtitle 2"/>
          <p:cNvSpPr>
            <a:spLocks noGrp="1"/>
          </p:cNvSpPr>
          <p:nvPr>
            <p:ph type="subTitle" idx="1"/>
          </p:nvPr>
        </p:nvSpPr>
        <p:spPr>
          <a:xfrm>
            <a:off x="416706" y="3373189"/>
            <a:ext cx="8229600" cy="1197050"/>
          </a:xfrm>
        </p:spPr>
        <p:txBody>
          <a:bodyPr lIns="76200" tIns="76200" rIns="76200" bIns="0">
            <a:normAutofit/>
          </a:bodyPr>
          <a:lstStyle>
            <a:lvl1pPr marL="0" indent="0" algn="l">
              <a:buNone/>
              <a:defRPr sz="2400">
                <a:solidFill>
                  <a:srgbClr val="5E60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Tree>
    <p:extLst>
      <p:ext uri="{BB962C8B-B14F-4D97-AF65-F5344CB8AC3E}">
        <p14:creationId xmlns:p14="http://schemas.microsoft.com/office/powerpoint/2010/main" val="98923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10" name="Content Placeholder 9"/>
          <p:cNvSpPr>
            <a:spLocks noGrp="1"/>
          </p:cNvSpPr>
          <p:nvPr>
            <p:ph sz="quarter" idx="10"/>
          </p:nvPr>
        </p:nvSpPr>
        <p:spPr>
          <a:xfrm>
            <a:off x="457200" y="1408134"/>
            <a:ext cx="8229600" cy="4318000"/>
          </a:xfrm>
        </p:spPr>
        <p:txBody>
          <a:bodyPr>
            <a:normAutofit/>
          </a:bodyPr>
          <a:lstStyle>
            <a:lvl1pPr>
              <a:defRPr sz="2400"/>
            </a:lvl1pPr>
            <a:lvl2pPr>
              <a:defRPr sz="2400"/>
            </a:lvl2pPr>
            <a:lvl3pPr>
              <a:defRPr sz="2400"/>
            </a:lvl3pPr>
            <a:lvl4pPr>
              <a:defRPr sz="2400"/>
            </a:lvl4pPr>
            <a:lvl5pPr>
              <a:defRPr sz="24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262871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411701"/>
            <a:ext cx="4038600" cy="4318000"/>
          </a:xfrm>
        </p:spPr>
        <p:txBody>
          <a:bodyPr>
            <a:normAutofit/>
          </a:bodyPr>
          <a:lstStyle>
            <a:lvl1pPr marL="457200" indent="-457200">
              <a:buFont typeface="Arial"/>
              <a:buChar char="•"/>
              <a:defRPr sz="2400"/>
            </a:lvl1pPr>
            <a:lvl2pPr marL="914400" indent="-457200">
              <a:buFont typeface="Arial"/>
              <a:buChar char="•"/>
              <a:defRPr sz="2400"/>
            </a:lvl2pPr>
            <a:lvl3pPr marL="1371600" indent="-457200">
              <a:buFont typeface="Arial"/>
              <a:buChar char="•"/>
              <a:defRPr sz="2400"/>
            </a:lvl3pPr>
            <a:lvl4pPr marL="1828800" indent="-457200">
              <a:buFont typeface="Arial"/>
              <a:buChar char="•"/>
              <a:defRPr sz="2400"/>
            </a:lvl4pPr>
            <a:lvl5pPr marL="2286000" indent="-457200">
              <a:buFont typeface="Arial"/>
              <a:buChar cha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411701"/>
            <a:ext cx="4038600" cy="43180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80513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Tree>
    <p:extLst>
      <p:ext uri="{BB962C8B-B14F-4D97-AF65-F5344CB8AC3E}">
        <p14:creationId xmlns:p14="http://schemas.microsoft.com/office/powerpoint/2010/main" val="399547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436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emf"/><Relationship Id="rId8"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76200" tIns="76200" rIns="76200" bIns="76200" rtlCol="0" anchor="ctr">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457200" y="1431543"/>
            <a:ext cx="8229600" cy="4318000"/>
          </a:xfrm>
          <a:prstGeom prst="rect">
            <a:avLst/>
          </a:prstGeom>
        </p:spPr>
        <p:txBody>
          <a:bodyPr vert="horz" lIns="76200" tIns="76200" rIns="76200" bIns="7620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7" name="Rectangle 16"/>
          <p:cNvSpPr/>
          <p:nvPr/>
        </p:nvSpPr>
        <p:spPr>
          <a:xfrm>
            <a:off x="-58034" y="5973244"/>
            <a:ext cx="4346075" cy="962351"/>
          </a:xfrm>
          <a:custGeom>
            <a:avLst/>
            <a:gdLst>
              <a:gd name="connsiteX0" fmla="*/ 0 w 4047989"/>
              <a:gd name="connsiteY0" fmla="*/ 0 h 843298"/>
              <a:gd name="connsiteX1" fmla="*/ 4047989 w 4047989"/>
              <a:gd name="connsiteY1" fmla="*/ 0 h 843298"/>
              <a:gd name="connsiteX2" fmla="*/ 4047989 w 4047989"/>
              <a:gd name="connsiteY2" fmla="*/ 843298 h 843298"/>
              <a:gd name="connsiteX3" fmla="*/ 0 w 4047989"/>
              <a:gd name="connsiteY3" fmla="*/ 843298 h 843298"/>
              <a:gd name="connsiteX4" fmla="*/ 0 w 4047989"/>
              <a:gd name="connsiteY4" fmla="*/ 0 h 843298"/>
              <a:gd name="connsiteX0" fmla="*/ 0 w 4980620"/>
              <a:gd name="connsiteY0" fmla="*/ 892904 h 892904"/>
              <a:gd name="connsiteX1" fmla="*/ 4980620 w 4980620"/>
              <a:gd name="connsiteY1" fmla="*/ 0 h 892904"/>
              <a:gd name="connsiteX2" fmla="*/ 4980620 w 4980620"/>
              <a:gd name="connsiteY2" fmla="*/ 843298 h 892904"/>
              <a:gd name="connsiteX3" fmla="*/ 932631 w 4980620"/>
              <a:gd name="connsiteY3" fmla="*/ 843298 h 892904"/>
              <a:gd name="connsiteX4" fmla="*/ 0 w 4980620"/>
              <a:gd name="connsiteY4" fmla="*/ 892904 h 892904"/>
              <a:gd name="connsiteX0" fmla="*/ 89294 w 5069914"/>
              <a:gd name="connsiteY0" fmla="*/ 892904 h 2648949"/>
              <a:gd name="connsiteX1" fmla="*/ 5069914 w 5069914"/>
              <a:gd name="connsiteY1" fmla="*/ 0 h 2648949"/>
              <a:gd name="connsiteX2" fmla="*/ 5069914 w 5069914"/>
              <a:gd name="connsiteY2" fmla="*/ 843298 h 2648949"/>
              <a:gd name="connsiteX3" fmla="*/ 0 w 5069914"/>
              <a:gd name="connsiteY3" fmla="*/ 2648949 h 2648949"/>
              <a:gd name="connsiteX4" fmla="*/ 89294 w 5069914"/>
              <a:gd name="connsiteY4" fmla="*/ 892904 h 2648949"/>
              <a:gd name="connsiteX0" fmla="*/ 0 w 5079836"/>
              <a:gd name="connsiteY0" fmla="*/ 982194 h 2648949"/>
              <a:gd name="connsiteX1" fmla="*/ 5079836 w 5079836"/>
              <a:gd name="connsiteY1" fmla="*/ 0 h 2648949"/>
              <a:gd name="connsiteX2" fmla="*/ 5079836 w 5079836"/>
              <a:gd name="connsiteY2" fmla="*/ 843298 h 2648949"/>
              <a:gd name="connsiteX3" fmla="*/ 9922 w 5079836"/>
              <a:gd name="connsiteY3" fmla="*/ 2648949 h 2648949"/>
              <a:gd name="connsiteX4" fmla="*/ 0 w 5079836"/>
              <a:gd name="connsiteY4" fmla="*/ 982194 h 2648949"/>
              <a:gd name="connsiteX0" fmla="*/ 0 w 5079836"/>
              <a:gd name="connsiteY0" fmla="*/ 138896 h 1805651"/>
              <a:gd name="connsiteX1" fmla="*/ 4891325 w 5079836"/>
              <a:gd name="connsiteY1" fmla="*/ 843299 h 1805651"/>
              <a:gd name="connsiteX2" fmla="*/ 5079836 w 5079836"/>
              <a:gd name="connsiteY2" fmla="*/ 0 h 1805651"/>
              <a:gd name="connsiteX3" fmla="*/ 9922 w 5079836"/>
              <a:gd name="connsiteY3" fmla="*/ 1805651 h 1805651"/>
              <a:gd name="connsiteX4" fmla="*/ 0 w 5079836"/>
              <a:gd name="connsiteY4" fmla="*/ 138896 h 1805651"/>
              <a:gd name="connsiteX0" fmla="*/ 0 w 4970699"/>
              <a:gd name="connsiteY0" fmla="*/ 0 h 1666755"/>
              <a:gd name="connsiteX1" fmla="*/ 4891325 w 4970699"/>
              <a:gd name="connsiteY1" fmla="*/ 704403 h 1666755"/>
              <a:gd name="connsiteX2" fmla="*/ 4970699 w 4970699"/>
              <a:gd name="connsiteY2" fmla="*/ 1170696 h 1666755"/>
              <a:gd name="connsiteX3" fmla="*/ 9922 w 4970699"/>
              <a:gd name="connsiteY3" fmla="*/ 1666755 h 1666755"/>
              <a:gd name="connsiteX4" fmla="*/ 0 w 4970699"/>
              <a:gd name="connsiteY4" fmla="*/ 0 h 1666755"/>
              <a:gd name="connsiteX0" fmla="*/ 0 w 4970699"/>
              <a:gd name="connsiteY0" fmla="*/ 0 h 1666755"/>
              <a:gd name="connsiteX1" fmla="*/ 4871481 w 4970699"/>
              <a:gd name="connsiteY1" fmla="*/ 476216 h 1666755"/>
              <a:gd name="connsiteX2" fmla="*/ 4970699 w 4970699"/>
              <a:gd name="connsiteY2" fmla="*/ 1170696 h 1666755"/>
              <a:gd name="connsiteX3" fmla="*/ 9922 w 4970699"/>
              <a:gd name="connsiteY3" fmla="*/ 1666755 h 1666755"/>
              <a:gd name="connsiteX4" fmla="*/ 0 w 4970699"/>
              <a:gd name="connsiteY4" fmla="*/ 0 h 1666755"/>
              <a:gd name="connsiteX0" fmla="*/ 0 w 4990542"/>
              <a:gd name="connsiteY0" fmla="*/ 396846 h 1190539"/>
              <a:gd name="connsiteX1" fmla="*/ 4891324 w 4990542"/>
              <a:gd name="connsiteY1" fmla="*/ 0 h 1190539"/>
              <a:gd name="connsiteX2" fmla="*/ 4990542 w 4990542"/>
              <a:gd name="connsiteY2" fmla="*/ 694480 h 1190539"/>
              <a:gd name="connsiteX3" fmla="*/ 29765 w 4990542"/>
              <a:gd name="connsiteY3" fmla="*/ 1190539 h 1190539"/>
              <a:gd name="connsiteX4" fmla="*/ 0 w 4990542"/>
              <a:gd name="connsiteY4" fmla="*/ 396846 h 1190539"/>
              <a:gd name="connsiteX0" fmla="*/ 0 w 5238582"/>
              <a:gd name="connsiteY0" fmla="*/ 396846 h 1190539"/>
              <a:gd name="connsiteX1" fmla="*/ 4891324 w 5238582"/>
              <a:gd name="connsiteY1" fmla="*/ 0 h 1190539"/>
              <a:gd name="connsiteX2" fmla="*/ 5238582 w 5238582"/>
              <a:gd name="connsiteY2" fmla="*/ 863140 h 1190539"/>
              <a:gd name="connsiteX3" fmla="*/ 29765 w 5238582"/>
              <a:gd name="connsiteY3" fmla="*/ 1190539 h 1190539"/>
              <a:gd name="connsiteX4" fmla="*/ 0 w 5238582"/>
              <a:gd name="connsiteY4" fmla="*/ 396846 h 1190539"/>
              <a:gd name="connsiteX0" fmla="*/ 0 w 5238582"/>
              <a:gd name="connsiteY0" fmla="*/ 248029 h 1041722"/>
              <a:gd name="connsiteX1" fmla="*/ 5139364 w 5238582"/>
              <a:gd name="connsiteY1" fmla="*/ 0 h 1041722"/>
              <a:gd name="connsiteX2" fmla="*/ 5238582 w 5238582"/>
              <a:gd name="connsiteY2" fmla="*/ 714323 h 1041722"/>
              <a:gd name="connsiteX3" fmla="*/ 29765 w 5238582"/>
              <a:gd name="connsiteY3" fmla="*/ 1041722 h 1041722"/>
              <a:gd name="connsiteX4" fmla="*/ 0 w 5238582"/>
              <a:gd name="connsiteY4" fmla="*/ 248029 h 1041722"/>
              <a:gd name="connsiteX0" fmla="*/ 0 w 5228660"/>
              <a:gd name="connsiteY0" fmla="*/ 248029 h 1041722"/>
              <a:gd name="connsiteX1" fmla="*/ 5129442 w 5228660"/>
              <a:gd name="connsiteY1" fmla="*/ 0 h 1041722"/>
              <a:gd name="connsiteX2" fmla="*/ 5228660 w 5228660"/>
              <a:gd name="connsiteY2" fmla="*/ 714323 h 1041722"/>
              <a:gd name="connsiteX3" fmla="*/ 19843 w 5228660"/>
              <a:gd name="connsiteY3" fmla="*/ 1041722 h 1041722"/>
              <a:gd name="connsiteX4" fmla="*/ 0 w 5228660"/>
              <a:gd name="connsiteY4" fmla="*/ 248029 h 1041722"/>
              <a:gd name="connsiteX0" fmla="*/ 954 w 5229614"/>
              <a:gd name="connsiteY0" fmla="*/ 248029 h 1160776"/>
              <a:gd name="connsiteX1" fmla="*/ 5130396 w 5229614"/>
              <a:gd name="connsiteY1" fmla="*/ 0 h 1160776"/>
              <a:gd name="connsiteX2" fmla="*/ 5229614 w 5229614"/>
              <a:gd name="connsiteY2" fmla="*/ 714323 h 1160776"/>
              <a:gd name="connsiteX3" fmla="*/ 954 w 5229614"/>
              <a:gd name="connsiteY3" fmla="*/ 1160776 h 1160776"/>
              <a:gd name="connsiteX4" fmla="*/ 954 w 5229614"/>
              <a:gd name="connsiteY4" fmla="*/ 248029 h 1160776"/>
              <a:gd name="connsiteX0" fmla="*/ 954 w 5239536"/>
              <a:gd name="connsiteY0" fmla="*/ 248029 h 1160776"/>
              <a:gd name="connsiteX1" fmla="*/ 5130396 w 5239536"/>
              <a:gd name="connsiteY1" fmla="*/ 0 h 1160776"/>
              <a:gd name="connsiteX2" fmla="*/ 5239536 w 5239536"/>
              <a:gd name="connsiteY2" fmla="*/ 1041721 h 1160776"/>
              <a:gd name="connsiteX3" fmla="*/ 954 w 5239536"/>
              <a:gd name="connsiteY3" fmla="*/ 1160776 h 1160776"/>
              <a:gd name="connsiteX4" fmla="*/ 954 w 5239536"/>
              <a:gd name="connsiteY4" fmla="*/ 248029 h 1160776"/>
              <a:gd name="connsiteX0" fmla="*/ 954 w 5368517"/>
              <a:gd name="connsiteY0" fmla="*/ 248029 h 1190538"/>
              <a:gd name="connsiteX1" fmla="*/ 5130396 w 5368517"/>
              <a:gd name="connsiteY1" fmla="*/ 0 h 1190538"/>
              <a:gd name="connsiteX2" fmla="*/ 5368517 w 5368517"/>
              <a:gd name="connsiteY2" fmla="*/ 1190538 h 1190538"/>
              <a:gd name="connsiteX3" fmla="*/ 954 w 5368517"/>
              <a:gd name="connsiteY3" fmla="*/ 1160776 h 1190538"/>
              <a:gd name="connsiteX4" fmla="*/ 954 w 5368517"/>
              <a:gd name="connsiteY4" fmla="*/ 248029 h 1190538"/>
              <a:gd name="connsiteX0" fmla="*/ 954 w 5368517"/>
              <a:gd name="connsiteY0" fmla="*/ 257950 h 1200459"/>
              <a:gd name="connsiteX1" fmla="*/ 5170083 w 5368517"/>
              <a:gd name="connsiteY1" fmla="*/ 0 h 1200459"/>
              <a:gd name="connsiteX2" fmla="*/ 5368517 w 5368517"/>
              <a:gd name="connsiteY2" fmla="*/ 1200459 h 1200459"/>
              <a:gd name="connsiteX3" fmla="*/ 954 w 5368517"/>
              <a:gd name="connsiteY3" fmla="*/ 1170697 h 1200459"/>
              <a:gd name="connsiteX4" fmla="*/ 954 w 5368517"/>
              <a:gd name="connsiteY4" fmla="*/ 257950 h 1200459"/>
              <a:gd name="connsiteX0" fmla="*/ 0 w 5387407"/>
              <a:gd name="connsiteY0" fmla="*/ 198423 h 1200459"/>
              <a:gd name="connsiteX1" fmla="*/ 5188973 w 5387407"/>
              <a:gd name="connsiteY1" fmla="*/ 0 h 1200459"/>
              <a:gd name="connsiteX2" fmla="*/ 5387407 w 5387407"/>
              <a:gd name="connsiteY2" fmla="*/ 1200459 h 1200459"/>
              <a:gd name="connsiteX3" fmla="*/ 19844 w 5387407"/>
              <a:gd name="connsiteY3" fmla="*/ 1170697 h 1200459"/>
              <a:gd name="connsiteX4" fmla="*/ 0 w 5387407"/>
              <a:gd name="connsiteY4" fmla="*/ 198423 h 1200459"/>
              <a:gd name="connsiteX0" fmla="*/ 1002091 w 5367572"/>
              <a:gd name="connsiteY0" fmla="*/ 148818 h 1200459"/>
              <a:gd name="connsiteX1" fmla="*/ 5169138 w 5367572"/>
              <a:gd name="connsiteY1" fmla="*/ 0 h 1200459"/>
              <a:gd name="connsiteX2" fmla="*/ 5367572 w 5367572"/>
              <a:gd name="connsiteY2" fmla="*/ 1200459 h 1200459"/>
              <a:gd name="connsiteX3" fmla="*/ 9 w 5367572"/>
              <a:gd name="connsiteY3" fmla="*/ 1170697 h 1200459"/>
              <a:gd name="connsiteX4" fmla="*/ 1002091 w 5367572"/>
              <a:gd name="connsiteY4" fmla="*/ 148818 h 1200459"/>
              <a:gd name="connsiteX0" fmla="*/ 954 w 4366435"/>
              <a:gd name="connsiteY0" fmla="*/ 148818 h 1200459"/>
              <a:gd name="connsiteX1" fmla="*/ 4168001 w 4366435"/>
              <a:gd name="connsiteY1" fmla="*/ 0 h 1200459"/>
              <a:gd name="connsiteX2" fmla="*/ 4366435 w 4366435"/>
              <a:gd name="connsiteY2" fmla="*/ 1200459 h 1200459"/>
              <a:gd name="connsiteX3" fmla="*/ 955 w 4366435"/>
              <a:gd name="connsiteY3" fmla="*/ 853220 h 1200459"/>
              <a:gd name="connsiteX4" fmla="*/ 954 w 4366435"/>
              <a:gd name="connsiteY4" fmla="*/ 148818 h 1200459"/>
              <a:gd name="connsiteX0" fmla="*/ 954 w 4336670"/>
              <a:gd name="connsiteY0" fmla="*/ 148818 h 962351"/>
              <a:gd name="connsiteX1" fmla="*/ 4168001 w 4336670"/>
              <a:gd name="connsiteY1" fmla="*/ 0 h 962351"/>
              <a:gd name="connsiteX2" fmla="*/ 4336670 w 4336670"/>
              <a:gd name="connsiteY2" fmla="*/ 962351 h 962351"/>
              <a:gd name="connsiteX3" fmla="*/ 955 w 4336670"/>
              <a:gd name="connsiteY3" fmla="*/ 853220 h 962351"/>
              <a:gd name="connsiteX4" fmla="*/ 954 w 4336670"/>
              <a:gd name="connsiteY4" fmla="*/ 148818 h 962351"/>
              <a:gd name="connsiteX0" fmla="*/ 10359 w 4346075"/>
              <a:gd name="connsiteY0" fmla="*/ 148818 h 962351"/>
              <a:gd name="connsiteX1" fmla="*/ 4177406 w 4346075"/>
              <a:gd name="connsiteY1" fmla="*/ 0 h 962351"/>
              <a:gd name="connsiteX2" fmla="*/ 4346075 w 4346075"/>
              <a:gd name="connsiteY2" fmla="*/ 962351 h 962351"/>
              <a:gd name="connsiteX3" fmla="*/ 439 w 4346075"/>
              <a:gd name="connsiteY3" fmla="*/ 942511 h 962351"/>
              <a:gd name="connsiteX4" fmla="*/ 10359 w 4346075"/>
              <a:gd name="connsiteY4" fmla="*/ 148818 h 962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6075" h="962351">
                <a:moveTo>
                  <a:pt x="10359" y="148818"/>
                </a:moveTo>
                <a:lnTo>
                  <a:pt x="4177406" y="0"/>
                </a:lnTo>
                <a:lnTo>
                  <a:pt x="4346075" y="962351"/>
                </a:lnTo>
                <a:lnTo>
                  <a:pt x="439" y="942511"/>
                </a:lnTo>
                <a:cubicBezTo>
                  <a:pt x="-2868" y="386926"/>
                  <a:pt x="13666" y="704403"/>
                  <a:pt x="10359" y="148818"/>
                </a:cubicBezTo>
                <a:close/>
              </a:path>
            </a:pathLst>
          </a:custGeom>
          <a:solidFill>
            <a:srgbClr val="359C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1220" y="6347963"/>
            <a:ext cx="3321425" cy="268516"/>
          </a:xfrm>
          <a:prstGeom prst="rect">
            <a:avLst/>
          </a:prstGeom>
        </p:spPr>
      </p:pic>
      <p:pic>
        <p:nvPicPr>
          <p:cNvPr id="7" name="Picture 6"/>
          <p:cNvPicPr>
            <a:picLocks noChangeAspect="1"/>
          </p:cNvPicPr>
          <p:nvPr/>
        </p:nvPicPr>
        <p:blipFill>
          <a:blip r:embed="rId8"/>
          <a:stretch>
            <a:fillRect/>
          </a:stretch>
        </p:blipFill>
        <p:spPr>
          <a:xfrm>
            <a:off x="5740400" y="6297942"/>
            <a:ext cx="2946400" cy="381000"/>
          </a:xfrm>
          <a:prstGeom prst="rect">
            <a:avLst/>
          </a:prstGeom>
        </p:spPr>
      </p:pic>
    </p:spTree>
    <p:extLst>
      <p:ext uri="{BB962C8B-B14F-4D97-AF65-F5344CB8AC3E}">
        <p14:creationId xmlns:p14="http://schemas.microsoft.com/office/powerpoint/2010/main" val="3852908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defTabSz="457200" rtl="0" eaLnBrk="1" latinLnBrk="0" hangingPunct="1">
        <a:spcBef>
          <a:spcPct val="0"/>
        </a:spcBef>
        <a:buNone/>
        <a:defRPr sz="4400" kern="1200" cap="none">
          <a:solidFill>
            <a:srgbClr val="5E6062"/>
          </a:solidFill>
          <a:latin typeface="Klavika"/>
          <a:ea typeface="+mj-ea"/>
          <a:cs typeface="+mj-cs"/>
        </a:defRPr>
      </a:lvl1pPr>
    </p:titleStyle>
    <p:bodyStyle>
      <a:lvl1pPr marL="342900" indent="-3429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1pPr>
      <a:lvl2pPr marL="742950" indent="-28575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2pPr>
      <a:lvl3pPr marL="11430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3pPr>
      <a:lvl4pPr marL="16002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4pPr>
      <a:lvl5pPr marL="20574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hyperlink" Target="http://bizorg.allard.ubc.ca" TargetMode="External"/><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65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90286"/>
            <a:ext cx="8646080" cy="1574891"/>
          </a:xfrm>
        </p:spPr>
        <p:txBody>
          <a:bodyPr>
            <a:noAutofit/>
          </a:bodyPr>
          <a:lstStyle/>
          <a:p>
            <a:r>
              <a:rPr lang="en-CA" sz="4800" b="1" dirty="0" smtClean="0">
                <a:solidFill>
                  <a:srgbClr val="FFFF00"/>
                </a:solidFill>
              </a:rPr>
              <a:t/>
            </a:r>
            <a:br>
              <a:rPr lang="en-CA" sz="4800" b="1" dirty="0" smtClean="0">
                <a:solidFill>
                  <a:srgbClr val="FFFF00"/>
                </a:solidFill>
              </a:rPr>
            </a:br>
            <a:r>
              <a:rPr lang="en-CA" sz="4800" b="1" dirty="0" smtClean="0">
                <a:solidFill>
                  <a:srgbClr val="000000"/>
                </a:solidFill>
              </a:rPr>
              <a:t>The </a:t>
            </a:r>
            <a:r>
              <a:rPr lang="en-CA" sz="4800" b="1" dirty="0">
                <a:solidFill>
                  <a:srgbClr val="000090"/>
                </a:solidFill>
              </a:rPr>
              <a:t>Legal Architecture </a:t>
            </a:r>
            <a:r>
              <a:rPr lang="en-CA" sz="4800" b="1" dirty="0">
                <a:solidFill>
                  <a:schemeClr val="tx1"/>
                </a:solidFill>
              </a:rPr>
              <a:t>of </a:t>
            </a:r>
            <a:r>
              <a:rPr lang="en-CA" sz="4800" b="1" dirty="0">
                <a:solidFill>
                  <a:srgbClr val="000090"/>
                </a:solidFill>
              </a:rPr>
              <a:t>Business </a:t>
            </a:r>
            <a:r>
              <a:rPr lang="en-CA" sz="4800" b="1" dirty="0" smtClean="0">
                <a:solidFill>
                  <a:srgbClr val="000090"/>
                </a:solidFill>
              </a:rPr>
              <a:t>Governance </a:t>
            </a:r>
            <a:r>
              <a:rPr lang="en-CA" sz="4800" b="1" dirty="0" smtClean="0">
                <a:solidFill>
                  <a:schemeClr val="tx1"/>
                </a:solidFill>
              </a:rPr>
              <a:t>#1</a:t>
            </a:r>
            <a:r>
              <a:rPr lang="en-CA" sz="4800" b="1" dirty="0">
                <a:solidFill>
                  <a:schemeClr val="tx1"/>
                </a:solidFill>
              </a:rPr>
              <a:t/>
            </a:r>
            <a:br>
              <a:rPr lang="en-CA" sz="4800" b="1" dirty="0">
                <a:solidFill>
                  <a:schemeClr val="tx1"/>
                </a:solidFill>
              </a:rPr>
            </a:br>
            <a:endParaRPr lang="en-US" sz="4800" dirty="0">
              <a:solidFill>
                <a:schemeClr val="tx1"/>
              </a:solidFill>
              <a:latin typeface="+mn-lt"/>
              <a:cs typeface="Times New Roman"/>
            </a:endParaRPr>
          </a:p>
        </p:txBody>
      </p:sp>
      <p:sp>
        <p:nvSpPr>
          <p:cNvPr id="3" name="Content Placeholder 2"/>
          <p:cNvSpPr>
            <a:spLocks noGrp="1"/>
          </p:cNvSpPr>
          <p:nvPr>
            <p:ph sz="quarter" idx="10"/>
          </p:nvPr>
        </p:nvSpPr>
        <p:spPr>
          <a:xfrm>
            <a:off x="457200" y="2103285"/>
            <a:ext cx="8229600" cy="3995996"/>
          </a:xfrm>
        </p:spPr>
        <p:txBody>
          <a:bodyPr>
            <a:normAutofit fontScale="92500" lnSpcReduction="20000"/>
          </a:bodyPr>
          <a:lstStyle/>
          <a:p>
            <a:pPr marL="0" indent="0">
              <a:buNone/>
            </a:pPr>
            <a:r>
              <a:rPr lang="en-US" b="1" smtClean="0">
                <a:solidFill>
                  <a:srgbClr val="000000"/>
                </a:solidFill>
                <a:latin typeface="+mn-lt"/>
                <a:cs typeface="Lucida Console"/>
              </a:rPr>
              <a:t>Talk </a:t>
            </a:r>
            <a:r>
              <a:rPr lang="en-US" b="1" smtClean="0">
                <a:solidFill>
                  <a:srgbClr val="000000"/>
                </a:solidFill>
                <a:latin typeface="+mn-lt"/>
                <a:cs typeface="Lucida Console"/>
              </a:rPr>
              <a:t>16</a:t>
            </a:r>
            <a:endParaRPr lang="en-US" b="1" dirty="0" smtClean="0">
              <a:solidFill>
                <a:srgbClr val="000000"/>
              </a:solidFill>
              <a:latin typeface="+mn-lt"/>
              <a:cs typeface="Lucida Console"/>
            </a:endParaRPr>
          </a:p>
          <a:p>
            <a:pPr marL="0" indent="0">
              <a:buNone/>
            </a:pPr>
            <a:r>
              <a:rPr lang="en-US" b="1" dirty="0" smtClean="0">
                <a:solidFill>
                  <a:srgbClr val="000000"/>
                </a:solidFill>
                <a:latin typeface="+mn-lt"/>
                <a:cs typeface="Lucida Console"/>
              </a:rPr>
              <a:t>LAW 459 003</a:t>
            </a:r>
          </a:p>
          <a:p>
            <a:pPr marL="0" indent="0">
              <a:buNone/>
            </a:pPr>
            <a:r>
              <a:rPr lang="en-US" b="1" dirty="0" smtClean="0">
                <a:solidFill>
                  <a:srgbClr val="000000"/>
                </a:solidFill>
                <a:latin typeface="+mn-lt"/>
                <a:cs typeface="Lucida Console"/>
              </a:rPr>
              <a:t>BUSINESS ORGANIZATIONS</a:t>
            </a:r>
            <a:endParaRPr lang="en-US" b="1" dirty="0">
              <a:solidFill>
                <a:srgbClr val="000000"/>
              </a:solidFill>
              <a:latin typeface="+mn-lt"/>
              <a:cs typeface="Lucida Console"/>
            </a:endParaRPr>
          </a:p>
          <a:p>
            <a:pPr marL="0" indent="0">
              <a:buNone/>
            </a:pPr>
            <a:r>
              <a:rPr lang="en-US" b="1" dirty="0" smtClean="0">
                <a:solidFill>
                  <a:srgbClr val="000000"/>
                </a:solidFill>
                <a:latin typeface="+mn-lt"/>
                <a:cs typeface="Lucida Console"/>
              </a:rPr>
              <a:t>Allard School of Law, UBC</a:t>
            </a:r>
          </a:p>
          <a:p>
            <a:pPr marL="0" indent="0">
              <a:buNone/>
            </a:pPr>
            <a:r>
              <a:rPr lang="en-US" b="1" dirty="0" smtClean="0">
                <a:solidFill>
                  <a:srgbClr val="000000"/>
                </a:solidFill>
                <a:latin typeface="+mn-lt"/>
                <a:cs typeface="Lucida Console"/>
              </a:rPr>
              <a:t>Fall, 2016</a:t>
            </a:r>
            <a:endParaRPr lang="en-US" b="1" dirty="0">
              <a:solidFill>
                <a:srgbClr val="000000"/>
              </a:solidFill>
              <a:latin typeface="+mn-lt"/>
              <a:cs typeface="Lucida Console"/>
            </a:endParaRPr>
          </a:p>
          <a:p>
            <a:endParaRPr lang="en-US" dirty="0">
              <a:latin typeface="+mn-lt"/>
              <a:cs typeface="Lucida Console"/>
            </a:endParaRPr>
          </a:p>
          <a:p>
            <a:endParaRPr lang="en-US" dirty="0">
              <a:latin typeface="+mn-lt"/>
              <a:cs typeface="Lucida Console"/>
            </a:endParaRPr>
          </a:p>
          <a:p>
            <a:pPr marL="0" indent="0">
              <a:buNone/>
            </a:pPr>
            <a:endParaRPr lang="en-US" sz="1600" dirty="0" smtClean="0">
              <a:latin typeface="+mn-lt"/>
              <a:cs typeface="Lucida Console"/>
            </a:endParaRPr>
          </a:p>
          <a:p>
            <a:pPr marL="0" indent="0">
              <a:buNone/>
            </a:pPr>
            <a:endParaRPr lang="en-US" sz="1600" b="1" dirty="0" smtClean="0">
              <a:solidFill>
                <a:srgbClr val="000000"/>
              </a:solidFill>
              <a:latin typeface="+mn-lt"/>
              <a:cs typeface="Lucida Console"/>
            </a:endParaRPr>
          </a:p>
          <a:p>
            <a:pPr marL="0" indent="0">
              <a:buNone/>
            </a:pPr>
            <a:endParaRPr lang="en-US" sz="1600" b="1" dirty="0" smtClean="0">
              <a:solidFill>
                <a:srgbClr val="000000"/>
              </a:solidFill>
              <a:latin typeface="+mn-lt"/>
              <a:cs typeface="Lucida Console"/>
            </a:endParaRPr>
          </a:p>
          <a:p>
            <a:pPr marL="0" indent="0">
              <a:buNone/>
            </a:pPr>
            <a:r>
              <a:rPr lang="en-US" sz="1900" b="1" dirty="0" smtClean="0">
                <a:solidFill>
                  <a:srgbClr val="000000"/>
                </a:solidFill>
                <a:latin typeface="+mn-lt"/>
                <a:cs typeface="Lucida Console"/>
              </a:rPr>
              <a:t>Jon </a:t>
            </a:r>
            <a:r>
              <a:rPr lang="en-US" sz="1900" b="1" dirty="0">
                <a:solidFill>
                  <a:srgbClr val="000000"/>
                </a:solidFill>
                <a:latin typeface="+mn-lt"/>
                <a:cs typeface="Lucida Console"/>
              </a:rPr>
              <a:t>Festinger Q.C</a:t>
            </a:r>
            <a:r>
              <a:rPr lang="en-US" sz="1900" b="1" dirty="0" smtClean="0">
                <a:solidFill>
                  <a:srgbClr val="000000"/>
                </a:solidFill>
                <a:latin typeface="+mn-lt"/>
                <a:cs typeface="Lucida Console"/>
              </a:rPr>
              <a:t>.</a:t>
            </a:r>
            <a:endParaRPr lang="en-US" sz="1900" b="1" dirty="0">
              <a:solidFill>
                <a:srgbClr val="000000"/>
              </a:solidFill>
              <a:latin typeface="+mn-lt"/>
              <a:cs typeface="Lucida Console"/>
            </a:endParaRPr>
          </a:p>
          <a:p>
            <a:pPr marL="0" indent="0">
              <a:buNone/>
            </a:pPr>
            <a:r>
              <a:rPr lang="en-US" sz="1900" b="1" dirty="0">
                <a:solidFill>
                  <a:srgbClr val="000000"/>
                </a:solidFill>
                <a:latin typeface="+mn-lt"/>
                <a:cs typeface="Lucida Console"/>
              </a:rPr>
              <a:t>Festinger Law &amp; Strategy </a:t>
            </a:r>
          </a:p>
          <a:p>
            <a:pPr marL="0" indent="0">
              <a:buNone/>
            </a:pPr>
            <a:r>
              <a:rPr lang="en-US" sz="1900" b="1" dirty="0" smtClean="0">
                <a:latin typeface="+mn-lt"/>
                <a:cs typeface="Lucida Console"/>
                <a:hlinkClick r:id="rId4"/>
              </a:rPr>
              <a:t>http://bizorg.allard.ubc.ca</a:t>
            </a:r>
            <a:endParaRPr lang="en-US" sz="1900" b="1" dirty="0" smtClean="0">
              <a:latin typeface="+mn-lt"/>
              <a:cs typeface="Lucida Console"/>
            </a:endParaRPr>
          </a:p>
          <a:p>
            <a:pPr marL="0" indent="0">
              <a:buNone/>
            </a:pPr>
            <a:r>
              <a:rPr lang="en-US" sz="1900" b="1" dirty="0" smtClean="0">
                <a:solidFill>
                  <a:srgbClr val="000000"/>
                </a:solidFill>
                <a:latin typeface="+mn-lt"/>
                <a:cs typeface="Lucida Console"/>
              </a:rPr>
              <a:t>@</a:t>
            </a:r>
            <a:r>
              <a:rPr lang="en-US" sz="1900" b="1" dirty="0" err="1" smtClean="0">
                <a:solidFill>
                  <a:srgbClr val="000000"/>
                </a:solidFill>
                <a:latin typeface="+mn-lt"/>
                <a:cs typeface="Lucida Console"/>
              </a:rPr>
              <a:t>jonfestinger</a:t>
            </a:r>
            <a:endParaRPr lang="en-US" sz="1900" b="1" dirty="0">
              <a:solidFill>
                <a:srgbClr val="000000"/>
              </a:solidFill>
              <a:latin typeface="+mn-lt"/>
              <a:cs typeface="Lucida Console"/>
            </a:endParaRPr>
          </a:p>
          <a:p>
            <a:pPr marL="0" indent="0">
              <a:buNone/>
            </a:pPr>
            <a:r>
              <a:rPr lang="en-US" sz="1900" b="1" dirty="0" err="1" smtClean="0">
                <a:solidFill>
                  <a:schemeClr val="tx1"/>
                </a:solidFill>
                <a:latin typeface="+mn-lt"/>
                <a:cs typeface="Lucida Console"/>
              </a:rPr>
              <a:t>jon@fblawstrategy.com</a:t>
            </a:r>
            <a:endParaRPr lang="en-US" sz="1900" b="1" dirty="0">
              <a:solidFill>
                <a:schemeClr val="tx1"/>
              </a:solidFill>
              <a:latin typeface="+mn-lt"/>
              <a:cs typeface="Lucida Console"/>
            </a:endParaRPr>
          </a:p>
          <a:p>
            <a:pPr marL="0" indent="0">
              <a:buNone/>
            </a:pPr>
            <a:endParaRPr lang="en-US" sz="1800" dirty="0"/>
          </a:p>
          <a:p>
            <a:pPr marL="0" indent="0">
              <a:buNone/>
            </a:pPr>
            <a:endParaRPr lang="en-US" dirty="0"/>
          </a:p>
          <a:p>
            <a:pPr marL="0" indent="0">
              <a:buNone/>
            </a:pPr>
            <a:endParaRPr lang="en-US" sz="1600" dirty="0"/>
          </a:p>
          <a:p>
            <a:pPr marL="0" indent="0">
              <a:buNone/>
            </a:pPr>
            <a:endParaRPr lang="en-US" dirty="0"/>
          </a:p>
          <a:p>
            <a:endParaRPr lang="en-US" dirty="0"/>
          </a:p>
          <a:p>
            <a:endParaRPr lang="en-US" dirty="0"/>
          </a:p>
        </p:txBody>
      </p:sp>
      <p:pic>
        <p:nvPicPr>
          <p:cNvPr id="6" name="Content Placeholder 3" descr="JF.png"/>
          <p:cNvPicPr>
            <a:picLocks noChangeAspect="1"/>
          </p:cNvPicPr>
          <p:nvPr/>
        </p:nvPicPr>
        <p:blipFill rotWithShape="1">
          <a:blip r:embed="rId5">
            <a:extLst>
              <a:ext uri="{28A0092B-C50C-407E-A947-70E740481C1C}">
                <a14:useLocalDpi xmlns:a14="http://schemas.microsoft.com/office/drawing/2010/main" val="0"/>
              </a:ext>
            </a:extLst>
          </a:blip>
          <a:srcRect l="20968" t="29807" r="941" b="27147"/>
          <a:stretch/>
        </p:blipFill>
        <p:spPr>
          <a:xfrm>
            <a:off x="6302082" y="3962741"/>
            <a:ext cx="2384718" cy="1858747"/>
          </a:xfrm>
          <a:prstGeom prst="rect">
            <a:avLst/>
          </a:prstGeom>
        </p:spPr>
      </p:pic>
    </p:spTree>
    <p:extLst>
      <p:ext uri="{BB962C8B-B14F-4D97-AF65-F5344CB8AC3E}">
        <p14:creationId xmlns:p14="http://schemas.microsoft.com/office/powerpoint/2010/main" val="5367874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897" y="0"/>
            <a:ext cx="8847103" cy="1342593"/>
          </a:xfrm>
        </p:spPr>
        <p:txBody>
          <a:bodyPr>
            <a:normAutofit fontScale="90000"/>
          </a:bodyPr>
          <a:lstStyle/>
          <a:p>
            <a:r>
              <a:rPr lang="en-CA" sz="3600" b="1" i="1" dirty="0" smtClean="0">
                <a:solidFill>
                  <a:srgbClr val="FFFF00"/>
                </a:solidFill>
              </a:rPr>
              <a:t>Communities </a:t>
            </a:r>
            <a:r>
              <a:rPr lang="en-CA" sz="3600" b="1" i="1" dirty="0">
                <a:solidFill>
                  <a:srgbClr val="FFFF00"/>
                </a:solidFill>
              </a:rPr>
              <a:t>Economic Development Fund </a:t>
            </a:r>
            <a:r>
              <a:rPr lang="en-CA" sz="3600" b="1" i="1" dirty="0">
                <a:solidFill>
                  <a:srgbClr val="FFFFFF"/>
                </a:solidFill>
              </a:rPr>
              <a:t>v. </a:t>
            </a:r>
            <a:r>
              <a:rPr lang="en-CA" sz="3600" b="1" i="1" dirty="0">
                <a:solidFill>
                  <a:schemeClr val="accent3"/>
                </a:solidFill>
              </a:rPr>
              <a:t>Canadian Pickles Corp</a:t>
            </a:r>
            <a:r>
              <a:rPr lang="en-CA" sz="3600" b="1" i="1" dirty="0" smtClean="0">
                <a:solidFill>
                  <a:srgbClr val="9BBB59"/>
                </a:solidFill>
              </a:rPr>
              <a:t>.</a:t>
            </a:r>
            <a:r>
              <a:rPr lang="en-CA" sz="3600" dirty="0">
                <a:solidFill>
                  <a:schemeClr val="bg1"/>
                </a:solidFill>
              </a:rPr>
              <a:t> [1991] 3 S.C.R. 388 </a:t>
            </a:r>
            <a:endParaRPr lang="en-US" sz="3600" dirty="0">
              <a:solidFill>
                <a:schemeClr val="bg1"/>
              </a:solidFill>
            </a:endParaRPr>
          </a:p>
        </p:txBody>
      </p:sp>
      <p:sp>
        <p:nvSpPr>
          <p:cNvPr id="3" name="Content Placeholder 2"/>
          <p:cNvSpPr>
            <a:spLocks noGrp="1"/>
          </p:cNvSpPr>
          <p:nvPr>
            <p:ph sz="quarter" idx="10"/>
          </p:nvPr>
        </p:nvSpPr>
        <p:spPr>
          <a:xfrm>
            <a:off x="181437" y="1517585"/>
            <a:ext cx="8962563" cy="4404296"/>
          </a:xfrm>
        </p:spPr>
        <p:txBody>
          <a:bodyPr>
            <a:noAutofit/>
          </a:bodyPr>
          <a:lstStyle/>
          <a:p>
            <a:r>
              <a:rPr lang="en-CA" sz="2900" dirty="0">
                <a:solidFill>
                  <a:schemeClr val="bg1"/>
                </a:solidFill>
                <a:latin typeface="+mn-lt"/>
              </a:rPr>
              <a:t>C</a:t>
            </a:r>
            <a:r>
              <a:rPr lang="en-CA" sz="2900" dirty="0" smtClean="0">
                <a:solidFill>
                  <a:schemeClr val="bg1"/>
                </a:solidFill>
                <a:latin typeface="+mn-lt"/>
              </a:rPr>
              <a:t>oncerned </a:t>
            </a:r>
            <a:r>
              <a:rPr lang="en-CA" sz="2900" dirty="0">
                <a:solidFill>
                  <a:schemeClr val="bg1"/>
                </a:solidFill>
                <a:latin typeface="+mn-lt"/>
              </a:rPr>
              <a:t>with the common law doctrine of </a:t>
            </a:r>
            <a:r>
              <a:rPr lang="en-CA" sz="2900" dirty="0">
                <a:solidFill>
                  <a:srgbClr val="FFFF00"/>
                </a:solidFill>
                <a:latin typeface="+mn-lt"/>
              </a:rPr>
              <a:t>ultra </a:t>
            </a:r>
            <a:r>
              <a:rPr lang="en-CA" sz="2900" dirty="0" smtClean="0">
                <a:solidFill>
                  <a:srgbClr val="FFFF00"/>
                </a:solidFill>
                <a:latin typeface="+mn-lt"/>
              </a:rPr>
              <a:t>vires</a:t>
            </a:r>
            <a:r>
              <a:rPr lang="en-CA" sz="2900" dirty="0" smtClean="0">
                <a:solidFill>
                  <a:schemeClr val="bg1"/>
                </a:solidFill>
                <a:latin typeface="+mn-lt"/>
              </a:rPr>
              <a:t>.</a:t>
            </a:r>
          </a:p>
          <a:p>
            <a:r>
              <a:rPr lang="en-CA" sz="2900" dirty="0">
                <a:solidFill>
                  <a:schemeClr val="bg1"/>
                </a:solidFill>
              </a:rPr>
              <a:t>U</a:t>
            </a:r>
            <a:r>
              <a:rPr lang="en-CA" sz="2900" dirty="0" smtClean="0">
                <a:solidFill>
                  <a:schemeClr val="bg1"/>
                </a:solidFill>
              </a:rPr>
              <a:t>ltra </a:t>
            </a:r>
            <a:r>
              <a:rPr lang="en-CA" sz="2900" dirty="0">
                <a:solidFill>
                  <a:schemeClr val="bg1"/>
                </a:solidFill>
              </a:rPr>
              <a:t>vires</a:t>
            </a:r>
            <a:r>
              <a:rPr lang="en-CA" sz="2900" dirty="0" smtClean="0">
                <a:solidFill>
                  <a:schemeClr val="bg1"/>
                </a:solidFill>
                <a:latin typeface="+mn-lt"/>
              </a:rPr>
              <a:t> is </a:t>
            </a:r>
            <a:r>
              <a:rPr lang="en-CA" sz="2900" dirty="0">
                <a:solidFill>
                  <a:schemeClr val="bg1"/>
                </a:solidFill>
              </a:rPr>
              <a:t>now a </a:t>
            </a:r>
            <a:r>
              <a:rPr lang="en-CA" sz="2900" dirty="0">
                <a:solidFill>
                  <a:srgbClr val="FFFF00"/>
                </a:solidFill>
              </a:rPr>
              <a:t>historical </a:t>
            </a:r>
            <a:r>
              <a:rPr lang="en-CA" sz="2900" dirty="0" err="1">
                <a:solidFill>
                  <a:srgbClr val="FFFF00"/>
                </a:solidFill>
              </a:rPr>
              <a:t>artifact</a:t>
            </a:r>
            <a:r>
              <a:rPr lang="en-CA" sz="2900" dirty="0" smtClean="0">
                <a:solidFill>
                  <a:srgbClr val="FFFF00"/>
                </a:solidFill>
                <a:latin typeface="+mn-lt"/>
              </a:rPr>
              <a:t> </a:t>
            </a:r>
            <a:r>
              <a:rPr lang="en-CA" sz="2900" dirty="0" smtClean="0">
                <a:solidFill>
                  <a:schemeClr val="bg1"/>
                </a:solidFill>
                <a:latin typeface="+mn-lt"/>
              </a:rPr>
              <a:t>in </a:t>
            </a:r>
            <a:r>
              <a:rPr lang="en-CA" sz="2900" dirty="0">
                <a:solidFill>
                  <a:schemeClr val="bg1"/>
                </a:solidFill>
                <a:latin typeface="+mn-lt"/>
              </a:rPr>
              <a:t>the case of </a:t>
            </a:r>
            <a:r>
              <a:rPr lang="en-CA" sz="2900" dirty="0">
                <a:solidFill>
                  <a:srgbClr val="FFFF00"/>
                </a:solidFill>
                <a:latin typeface="+mn-lt"/>
              </a:rPr>
              <a:t>commercial </a:t>
            </a:r>
            <a:r>
              <a:rPr lang="en-CA" sz="2900" dirty="0" smtClean="0">
                <a:solidFill>
                  <a:srgbClr val="FFFF00"/>
                </a:solidFill>
                <a:latin typeface="+mn-lt"/>
              </a:rPr>
              <a:t>corporations</a:t>
            </a:r>
            <a:r>
              <a:rPr lang="en-CA" sz="2900" dirty="0" smtClean="0">
                <a:solidFill>
                  <a:schemeClr val="bg1"/>
                </a:solidFill>
                <a:latin typeface="+mn-lt"/>
              </a:rPr>
              <a:t>.</a:t>
            </a:r>
          </a:p>
          <a:p>
            <a:r>
              <a:rPr lang="en-CA" sz="2900" dirty="0" smtClean="0">
                <a:solidFill>
                  <a:schemeClr val="bg1"/>
                </a:solidFill>
                <a:latin typeface="+mn-lt"/>
              </a:rPr>
              <a:t>Communities </a:t>
            </a:r>
            <a:r>
              <a:rPr lang="en-CA" sz="2900" dirty="0">
                <a:solidFill>
                  <a:schemeClr val="bg1"/>
                </a:solidFill>
                <a:latin typeface="+mn-lt"/>
              </a:rPr>
              <a:t>Economic Development </a:t>
            </a:r>
            <a:r>
              <a:rPr lang="en-CA" sz="2900" dirty="0" smtClean="0">
                <a:solidFill>
                  <a:schemeClr val="bg1"/>
                </a:solidFill>
                <a:latin typeface="+mn-lt"/>
              </a:rPr>
              <a:t>Fund had in its objects “to encourage the optimum economic </a:t>
            </a:r>
            <a:r>
              <a:rPr lang="en-CA" sz="2900" dirty="0" smtClean="0">
                <a:solidFill>
                  <a:srgbClr val="FFFF00"/>
                </a:solidFill>
                <a:latin typeface="+mn-lt"/>
              </a:rPr>
              <a:t>development of remote and isolated communities</a:t>
            </a:r>
            <a:r>
              <a:rPr lang="mr-IN" sz="2900" dirty="0" smtClean="0">
                <a:solidFill>
                  <a:schemeClr val="bg1"/>
                </a:solidFill>
                <a:latin typeface="+mn-lt"/>
              </a:rPr>
              <a:t>…</a:t>
            </a:r>
            <a:r>
              <a:rPr lang="en-CA" sz="2900" dirty="0" smtClean="0">
                <a:solidFill>
                  <a:schemeClr val="bg1"/>
                </a:solidFill>
                <a:latin typeface="+mn-lt"/>
              </a:rPr>
              <a:t> </a:t>
            </a:r>
          </a:p>
          <a:p>
            <a:r>
              <a:rPr lang="en-CA" sz="2900" dirty="0" smtClean="0">
                <a:solidFill>
                  <a:schemeClr val="bg1"/>
                </a:solidFill>
                <a:latin typeface="+mn-lt"/>
              </a:rPr>
              <a:t>CEDF made </a:t>
            </a:r>
            <a:r>
              <a:rPr lang="en-CA" sz="2900" dirty="0" smtClean="0">
                <a:solidFill>
                  <a:srgbClr val="FFFF00"/>
                </a:solidFill>
                <a:latin typeface="+mn-lt"/>
              </a:rPr>
              <a:t>a loan ultra vires its objects to </a:t>
            </a:r>
            <a:r>
              <a:rPr lang="en-CA" sz="2900" dirty="0">
                <a:solidFill>
                  <a:schemeClr val="accent3"/>
                </a:solidFill>
                <a:latin typeface="+mn-lt"/>
              </a:rPr>
              <a:t>Canadian Pickles Corp</a:t>
            </a:r>
            <a:r>
              <a:rPr lang="en-CA" sz="2900" dirty="0" smtClean="0">
                <a:solidFill>
                  <a:srgbClr val="9BBB59"/>
                </a:solidFill>
                <a:latin typeface="+mn-lt"/>
              </a:rPr>
              <a:t>.</a:t>
            </a:r>
            <a:r>
              <a:rPr lang="en-CA" sz="2900" dirty="0" smtClean="0">
                <a:solidFill>
                  <a:srgbClr val="FFFF00"/>
                </a:solidFill>
                <a:latin typeface="+mn-lt"/>
              </a:rPr>
              <a:t> </a:t>
            </a:r>
            <a:r>
              <a:rPr lang="en-CA" sz="2900" dirty="0" smtClean="0">
                <a:solidFill>
                  <a:schemeClr val="bg1"/>
                </a:solidFill>
                <a:latin typeface="+mn-lt"/>
              </a:rPr>
              <a:t>who was in Stony Mountain, Manitoba, which is </a:t>
            </a:r>
            <a:r>
              <a:rPr lang="en-CA" sz="2900" dirty="0" smtClean="0">
                <a:solidFill>
                  <a:srgbClr val="FFFF00"/>
                </a:solidFill>
                <a:latin typeface="+mn-lt"/>
              </a:rPr>
              <a:t>not a </a:t>
            </a:r>
            <a:r>
              <a:rPr lang="en-CA" sz="2900" i="1" dirty="0" smtClean="0">
                <a:solidFill>
                  <a:schemeClr val="accent5"/>
                </a:solidFill>
                <a:latin typeface="+mn-lt"/>
              </a:rPr>
              <a:t>remote</a:t>
            </a:r>
            <a:r>
              <a:rPr lang="en-CA" sz="2900" i="1" dirty="0" smtClean="0">
                <a:solidFill>
                  <a:srgbClr val="FFFF00"/>
                </a:solidFill>
                <a:latin typeface="+mn-lt"/>
              </a:rPr>
              <a:t> </a:t>
            </a:r>
            <a:r>
              <a:rPr lang="en-CA" sz="2900" dirty="0" smtClean="0">
                <a:solidFill>
                  <a:srgbClr val="FFFF00"/>
                </a:solidFill>
                <a:latin typeface="+mn-lt"/>
              </a:rPr>
              <a:t>community</a:t>
            </a:r>
            <a:r>
              <a:rPr lang="en-CA" sz="2900" dirty="0" smtClean="0">
                <a:solidFill>
                  <a:schemeClr val="bg1"/>
                </a:solidFill>
                <a:latin typeface="+mn-lt"/>
              </a:rPr>
              <a:t>.</a:t>
            </a:r>
            <a:endParaRPr lang="en-US" sz="2900" dirty="0">
              <a:solidFill>
                <a:schemeClr val="bg1"/>
              </a:solidFill>
              <a:latin typeface="+mn-lt"/>
            </a:endParaRPr>
          </a:p>
        </p:txBody>
      </p:sp>
    </p:spTree>
    <p:extLst>
      <p:ext uri="{BB962C8B-B14F-4D97-AF65-F5344CB8AC3E}">
        <p14:creationId xmlns:p14="http://schemas.microsoft.com/office/powerpoint/2010/main" val="2413295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11-06 at 8.26.35 PM.png"/>
          <p:cNvPicPr>
            <a:picLocks noGrp="1" noChangeAspect="1"/>
          </p:cNvPicPr>
          <p:nvPr>
            <p:ph sz="quarter" idx="10"/>
          </p:nvPr>
        </p:nvPicPr>
        <p:blipFill>
          <a:blip r:embed="rId2">
            <a:extLst>
              <a:ext uri="{28A0092B-C50C-407E-A947-70E740481C1C}">
                <a14:useLocalDpi xmlns:a14="http://schemas.microsoft.com/office/drawing/2010/main" val="0"/>
              </a:ext>
            </a:extLst>
          </a:blip>
          <a:srcRect t="-619" b="-619"/>
          <a:stretch>
            <a:fillRect/>
          </a:stretch>
        </p:blipFill>
        <p:spPr>
          <a:xfrm>
            <a:off x="457200" y="477838"/>
            <a:ext cx="8229600" cy="5427662"/>
          </a:xfrm>
        </p:spPr>
      </p:pic>
    </p:spTree>
    <p:extLst>
      <p:ext uri="{BB962C8B-B14F-4D97-AF65-F5344CB8AC3E}">
        <p14:creationId xmlns:p14="http://schemas.microsoft.com/office/powerpoint/2010/main" val="1224898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70"/>
            <a:ext cx="8229600" cy="795100"/>
          </a:xfrm>
        </p:spPr>
        <p:txBody>
          <a:bodyPr/>
          <a:lstStyle/>
          <a:p>
            <a:r>
              <a:rPr lang="en-CA" dirty="0">
                <a:solidFill>
                  <a:srgbClr val="FFFF00"/>
                </a:solidFill>
              </a:rPr>
              <a:t>Mr. Justice </a:t>
            </a:r>
            <a:r>
              <a:rPr lang="en-CA" dirty="0" err="1">
                <a:solidFill>
                  <a:srgbClr val="FFFF00"/>
                </a:solidFill>
              </a:rPr>
              <a:t>Iacobucci</a:t>
            </a:r>
            <a:r>
              <a:rPr lang="en-CA" dirty="0">
                <a:solidFill>
                  <a:srgbClr val="FFFF00"/>
                </a:solidFill>
              </a:rPr>
              <a:t>:</a:t>
            </a:r>
            <a:endParaRPr lang="en-US" dirty="0">
              <a:solidFill>
                <a:srgbClr val="FFFF00"/>
              </a:solidFill>
            </a:endParaRPr>
          </a:p>
        </p:txBody>
      </p:sp>
      <p:sp>
        <p:nvSpPr>
          <p:cNvPr id="3" name="Content Placeholder 2"/>
          <p:cNvSpPr>
            <a:spLocks noGrp="1"/>
          </p:cNvSpPr>
          <p:nvPr>
            <p:ph sz="quarter" idx="10"/>
          </p:nvPr>
        </p:nvSpPr>
        <p:spPr>
          <a:xfrm>
            <a:off x="197931" y="1055711"/>
            <a:ext cx="8946069" cy="5493000"/>
          </a:xfrm>
        </p:spPr>
        <p:txBody>
          <a:bodyPr>
            <a:normAutofit/>
          </a:bodyPr>
          <a:lstStyle/>
          <a:p>
            <a:pPr marL="0" indent="0">
              <a:lnSpc>
                <a:spcPct val="90000"/>
              </a:lnSpc>
              <a:buNone/>
            </a:pPr>
            <a:r>
              <a:rPr lang="en-US" sz="3200" i="1" dirty="0" smtClean="0">
                <a:solidFill>
                  <a:srgbClr val="FFFFFF"/>
                </a:solidFill>
              </a:rPr>
              <a:t>“</a:t>
            </a:r>
            <a:r>
              <a:rPr lang="en-CA" sz="3200" i="1" dirty="0">
                <a:solidFill>
                  <a:srgbClr val="FFFFFF"/>
                </a:solidFill>
              </a:rPr>
              <a:t>Shortly put, the doctrine of </a:t>
            </a:r>
            <a:r>
              <a:rPr lang="en-CA" sz="3200" i="1" dirty="0">
                <a:solidFill>
                  <a:srgbClr val="FFFF00"/>
                </a:solidFill>
              </a:rPr>
              <a:t>ultra </a:t>
            </a:r>
            <a:r>
              <a:rPr lang="en-CA" sz="3200" i="1" dirty="0" smtClean="0">
                <a:solidFill>
                  <a:srgbClr val="FFFF00"/>
                </a:solidFill>
              </a:rPr>
              <a:t>vires</a:t>
            </a:r>
            <a:r>
              <a:rPr lang="mr-IN" sz="3200" i="1" dirty="0" smtClean="0">
                <a:solidFill>
                  <a:srgbClr val="FFFF00"/>
                </a:solidFill>
              </a:rPr>
              <a:t>…</a:t>
            </a:r>
            <a:r>
              <a:rPr lang="en-CA" sz="3200" i="1" dirty="0" smtClean="0">
                <a:solidFill>
                  <a:srgbClr val="FFFF00"/>
                </a:solidFill>
              </a:rPr>
              <a:t>has </a:t>
            </a:r>
            <a:r>
              <a:rPr lang="en-CA" sz="3200" i="1" dirty="0">
                <a:solidFill>
                  <a:srgbClr val="FFFF00"/>
                </a:solidFill>
              </a:rPr>
              <a:t>not been applied to corporations created by the exercise of the royal prerogative</a:t>
            </a:r>
            <a:r>
              <a:rPr lang="en-CA" sz="3200" i="1" dirty="0">
                <a:solidFill>
                  <a:srgbClr val="FFFFFF"/>
                </a:solidFill>
              </a:rPr>
              <a:t>.  Corporations created by the exercise of the royal prerogative, known as "chartered", "letters patent" or "common law" corporations, are taken to have all the powers of a natural person.  </a:t>
            </a:r>
            <a:r>
              <a:rPr lang="en-CA" sz="3200" i="1" dirty="0">
                <a:solidFill>
                  <a:srgbClr val="CCFFCC"/>
                </a:solidFill>
              </a:rPr>
              <a:t>The actions of a common law corporation are not invalid because they are outside the stated objects of a corporation</a:t>
            </a:r>
            <a:r>
              <a:rPr lang="en-CA" sz="3200" i="1" dirty="0">
                <a:solidFill>
                  <a:srgbClr val="FFFFFF"/>
                </a:solidFill>
              </a:rPr>
              <a:t>: Sutton's Hospital Case (1613), 10 Co. Rep. 1a, 23a</a:t>
            </a:r>
            <a:r>
              <a:rPr lang="en-CA" sz="3200" i="1" dirty="0" smtClean="0">
                <a:solidFill>
                  <a:srgbClr val="FFFF00"/>
                </a:solidFill>
              </a:rPr>
              <a:t>;</a:t>
            </a:r>
            <a:r>
              <a:rPr lang="mr-IN" sz="3200" i="1" dirty="0" smtClean="0">
                <a:solidFill>
                  <a:srgbClr val="FFFF00"/>
                </a:solidFill>
              </a:rPr>
              <a:t>…</a:t>
            </a:r>
            <a:r>
              <a:rPr lang="en-CA" sz="3200" i="1" dirty="0" smtClean="0">
                <a:solidFill>
                  <a:srgbClr val="FFFF00"/>
                </a:solidFill>
              </a:rPr>
              <a:t> </a:t>
            </a:r>
            <a:endParaRPr lang="en-CA" sz="3200" i="1" dirty="0">
              <a:solidFill>
                <a:srgbClr val="FFFFFF"/>
              </a:solidFill>
            </a:endParaRPr>
          </a:p>
          <a:p>
            <a:pPr marL="0" indent="0">
              <a:buNone/>
            </a:pPr>
            <a:endParaRPr lang="en-CA" dirty="0">
              <a:solidFill>
                <a:schemeClr val="bg1"/>
              </a:solidFill>
            </a:endParaRPr>
          </a:p>
          <a:p>
            <a:pPr marL="0" indent="0">
              <a:buNone/>
            </a:pPr>
            <a:endParaRPr lang="en-US" dirty="0"/>
          </a:p>
        </p:txBody>
      </p:sp>
    </p:spTree>
    <p:extLst>
      <p:ext uri="{BB962C8B-B14F-4D97-AF65-F5344CB8AC3E}">
        <p14:creationId xmlns:p14="http://schemas.microsoft.com/office/powerpoint/2010/main" val="2365396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199" y="346405"/>
            <a:ext cx="8565155" cy="5591972"/>
          </a:xfrm>
        </p:spPr>
        <p:txBody>
          <a:bodyPr/>
          <a:lstStyle/>
          <a:p>
            <a:pPr marL="0" indent="0">
              <a:lnSpc>
                <a:spcPct val="90000"/>
              </a:lnSpc>
              <a:buNone/>
            </a:pPr>
            <a:r>
              <a:rPr lang="mr-IN" sz="3200" i="1" dirty="0" smtClean="0">
                <a:solidFill>
                  <a:srgbClr val="FFFF00"/>
                </a:solidFill>
              </a:rPr>
              <a:t>…</a:t>
            </a:r>
            <a:r>
              <a:rPr lang="en-CA" sz="3200" i="1" dirty="0" smtClean="0">
                <a:solidFill>
                  <a:srgbClr val="FFFF00"/>
                </a:solidFill>
              </a:rPr>
              <a:t>Legal </a:t>
            </a:r>
            <a:r>
              <a:rPr lang="en-CA" sz="3200" i="1" dirty="0">
                <a:solidFill>
                  <a:srgbClr val="FFFF00"/>
                </a:solidFill>
              </a:rPr>
              <a:t>action may be taken against a common law corporation if it acts outside its objects, but the acts are not invalid</a:t>
            </a:r>
            <a:r>
              <a:rPr lang="mr-IN" sz="3200" i="1" dirty="0">
                <a:solidFill>
                  <a:schemeClr val="bg1"/>
                </a:solidFill>
              </a:rPr>
              <a:t>…</a:t>
            </a:r>
            <a:endParaRPr lang="en-CA" sz="3200" i="1" dirty="0">
              <a:solidFill>
                <a:schemeClr val="bg1"/>
              </a:solidFill>
            </a:endParaRPr>
          </a:p>
          <a:p>
            <a:pPr marL="0" indent="0">
              <a:lnSpc>
                <a:spcPct val="90000"/>
              </a:lnSpc>
              <a:buNone/>
            </a:pPr>
            <a:r>
              <a:rPr lang="en-CA" sz="3200" i="1" dirty="0">
                <a:solidFill>
                  <a:srgbClr val="CCFFCC"/>
                </a:solidFill>
              </a:rPr>
              <a:t>The principle that a statutory corporation can do only what it is expressly or impliedly authorized to do by the statute creating it has been repeatedly applied by Canadian courts</a:t>
            </a:r>
            <a:r>
              <a:rPr lang="mr-IN" sz="3200" i="1" dirty="0">
                <a:solidFill>
                  <a:schemeClr val="bg1"/>
                </a:solidFill>
              </a:rPr>
              <a:t>…</a:t>
            </a:r>
            <a:endParaRPr lang="en-CA" sz="3200" i="1" dirty="0">
              <a:solidFill>
                <a:srgbClr val="FFFFFF"/>
              </a:solidFill>
            </a:endParaRPr>
          </a:p>
          <a:p>
            <a:pPr marL="0" indent="0">
              <a:lnSpc>
                <a:spcPct val="90000"/>
              </a:lnSpc>
              <a:buNone/>
            </a:pPr>
            <a:r>
              <a:rPr lang="en-CA" sz="3200" i="1" dirty="0">
                <a:solidFill>
                  <a:srgbClr val="FFFFFF"/>
                </a:solidFill>
              </a:rPr>
              <a:t>I would conclude that the </a:t>
            </a:r>
            <a:r>
              <a:rPr lang="en-CA" sz="3200" i="1" dirty="0">
                <a:solidFill>
                  <a:srgbClr val="CCFFCC"/>
                </a:solidFill>
              </a:rPr>
              <a:t>correct interpretation of the contract is that </a:t>
            </a:r>
            <a:r>
              <a:rPr lang="en-CA" sz="3200" i="1" dirty="0">
                <a:solidFill>
                  <a:schemeClr val="bg1"/>
                </a:solidFill>
              </a:rPr>
              <a:t>the respondent is not liable to repay the money advanced in the event</a:t>
            </a:r>
            <a:r>
              <a:rPr lang="en-CA" sz="3200" i="1" dirty="0">
                <a:solidFill>
                  <a:srgbClr val="CCFFCC"/>
                </a:solidFill>
              </a:rPr>
              <a:t> the principal debt is ultra vires</a:t>
            </a:r>
            <a:r>
              <a:rPr lang="en-CA" sz="3200" i="1" dirty="0">
                <a:solidFill>
                  <a:srgbClr val="FFFFFF"/>
                </a:solidFill>
              </a:rPr>
              <a:t>.”</a:t>
            </a:r>
          </a:p>
          <a:p>
            <a:pPr marL="0" indent="0">
              <a:buNone/>
            </a:pPr>
            <a:endParaRPr lang="en-US" dirty="0"/>
          </a:p>
        </p:txBody>
      </p:sp>
    </p:spTree>
    <p:extLst>
      <p:ext uri="{BB962C8B-B14F-4D97-AF65-F5344CB8AC3E}">
        <p14:creationId xmlns:p14="http://schemas.microsoft.com/office/powerpoint/2010/main" val="2409295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24775"/>
          </a:xfrm>
        </p:spPr>
        <p:txBody>
          <a:bodyPr>
            <a:normAutofit/>
          </a:bodyPr>
          <a:lstStyle/>
          <a:p>
            <a:r>
              <a:rPr lang="en-US" sz="4400" b="1" dirty="0" smtClean="0">
                <a:solidFill>
                  <a:srgbClr val="FFFF00"/>
                </a:solidFill>
              </a:rPr>
              <a:t>Understanding </a:t>
            </a:r>
            <a:r>
              <a:rPr lang="en-US" sz="4400" i="1" dirty="0" smtClean="0">
                <a:solidFill>
                  <a:schemeClr val="bg1"/>
                </a:solidFill>
              </a:rPr>
              <a:t>Ultra Vires</a:t>
            </a:r>
            <a:r>
              <a:rPr lang="en-US" sz="4400" b="1" dirty="0" smtClean="0">
                <a:solidFill>
                  <a:srgbClr val="FFFF00"/>
                </a:solidFill>
              </a:rPr>
              <a:t>:</a:t>
            </a:r>
            <a:endParaRPr lang="en-US" sz="4400" b="1" dirty="0">
              <a:solidFill>
                <a:srgbClr val="FFFF00"/>
              </a:solidFill>
            </a:endParaRPr>
          </a:p>
        </p:txBody>
      </p:sp>
      <p:sp>
        <p:nvSpPr>
          <p:cNvPr id="3" name="Content Placeholder 2"/>
          <p:cNvSpPr>
            <a:spLocks noGrp="1"/>
          </p:cNvSpPr>
          <p:nvPr>
            <p:ph sz="quarter" idx="10"/>
          </p:nvPr>
        </p:nvSpPr>
        <p:spPr>
          <a:xfrm>
            <a:off x="263908" y="1015999"/>
            <a:ext cx="8880092" cy="4971864"/>
          </a:xfrm>
        </p:spPr>
        <p:txBody>
          <a:bodyPr/>
          <a:lstStyle/>
          <a:p>
            <a:pPr marL="0" indent="0">
              <a:buNone/>
            </a:pPr>
            <a:r>
              <a:rPr lang="en-US" dirty="0">
                <a:solidFill>
                  <a:srgbClr val="FFFFFF"/>
                </a:solidFill>
              </a:rPr>
              <a:t>T</a:t>
            </a:r>
            <a:r>
              <a:rPr lang="en-US" dirty="0" smtClean="0">
                <a:solidFill>
                  <a:srgbClr val="FFFFFF"/>
                </a:solidFill>
              </a:rPr>
              <a:t>he </a:t>
            </a:r>
            <a:r>
              <a:rPr lang="en-US" dirty="0">
                <a:solidFill>
                  <a:srgbClr val="FFFF00"/>
                </a:solidFill>
              </a:rPr>
              <a:t>contractual underpinnings of corporation law </a:t>
            </a:r>
            <a:r>
              <a:rPr lang="en-US" dirty="0" smtClean="0">
                <a:solidFill>
                  <a:srgbClr val="FFFFFF"/>
                </a:solidFill>
              </a:rPr>
              <a:t>explain why </a:t>
            </a:r>
            <a:r>
              <a:rPr lang="en-US" dirty="0">
                <a:solidFill>
                  <a:srgbClr val="FFFF00"/>
                </a:solidFill>
              </a:rPr>
              <a:t>shareholders and directors </a:t>
            </a:r>
            <a:r>
              <a:rPr lang="en-US" dirty="0">
                <a:solidFill>
                  <a:srgbClr val="FFFFFF"/>
                </a:solidFill>
              </a:rPr>
              <a:t>could be </a:t>
            </a:r>
            <a:r>
              <a:rPr lang="en-US" dirty="0">
                <a:solidFill>
                  <a:srgbClr val="FFFF00"/>
                </a:solidFill>
              </a:rPr>
              <a:t>bound</a:t>
            </a:r>
            <a:r>
              <a:rPr lang="en-US" dirty="0">
                <a:solidFill>
                  <a:srgbClr val="FFFFFF"/>
                </a:solidFill>
              </a:rPr>
              <a:t> by corporate documentation</a:t>
            </a:r>
            <a:r>
              <a:rPr lang="en-US" dirty="0">
                <a:solidFill>
                  <a:srgbClr val="CCFFCC"/>
                </a:solidFill>
              </a:rPr>
              <a:t> and third parties (customers etc.) would not necessarily be</a:t>
            </a:r>
            <a:r>
              <a:rPr lang="en-US" dirty="0">
                <a:solidFill>
                  <a:srgbClr val="FFFFFF"/>
                </a:solidFill>
              </a:rPr>
              <a:t>.</a:t>
            </a:r>
          </a:p>
          <a:p>
            <a:pPr marL="0" indent="0">
              <a:buNone/>
            </a:pPr>
            <a:r>
              <a:rPr lang="en-CA" b="1" dirty="0">
                <a:solidFill>
                  <a:srgbClr val="FFFF00"/>
                </a:solidFill>
              </a:rPr>
              <a:t>Restricted businesses and </a:t>
            </a:r>
            <a:r>
              <a:rPr lang="en-CA" b="1" dirty="0" smtClean="0">
                <a:solidFill>
                  <a:srgbClr val="FFFF00"/>
                </a:solidFill>
              </a:rPr>
              <a:t>powers (BCBCA)</a:t>
            </a:r>
            <a:endParaRPr lang="en-CA" b="1" dirty="0">
              <a:solidFill>
                <a:srgbClr val="FFFF00"/>
              </a:solidFill>
            </a:endParaRPr>
          </a:p>
          <a:p>
            <a:pPr marL="0" indent="0">
              <a:buNone/>
            </a:pPr>
            <a:r>
              <a:rPr lang="en-CA" b="1" dirty="0">
                <a:solidFill>
                  <a:schemeClr val="bg1"/>
                </a:solidFill>
              </a:rPr>
              <a:t>33.</a:t>
            </a:r>
            <a:r>
              <a:rPr lang="en-CA" dirty="0">
                <a:solidFill>
                  <a:schemeClr val="bg1"/>
                </a:solidFill>
              </a:rPr>
              <a:t> </a:t>
            </a:r>
            <a:r>
              <a:rPr lang="en-CA" dirty="0">
                <a:solidFill>
                  <a:srgbClr val="CCFFCC"/>
                </a:solidFill>
              </a:rPr>
              <a:t> </a:t>
            </a:r>
            <a:r>
              <a:rPr lang="en-CA" dirty="0">
                <a:solidFill>
                  <a:schemeClr val="bg1"/>
                </a:solidFill>
              </a:rPr>
              <a:t>(1)</a:t>
            </a:r>
            <a:r>
              <a:rPr lang="en-CA" dirty="0">
                <a:solidFill>
                  <a:srgbClr val="CCFFCC"/>
                </a:solidFill>
              </a:rPr>
              <a:t> A company must not</a:t>
            </a:r>
          </a:p>
          <a:p>
            <a:pPr marL="800100" lvl="2" indent="0">
              <a:buNone/>
            </a:pPr>
            <a:r>
              <a:rPr lang="en-CA" dirty="0">
                <a:solidFill>
                  <a:srgbClr val="FFFFFF"/>
                </a:solidFill>
              </a:rPr>
              <a:t>(a) </a:t>
            </a:r>
            <a:r>
              <a:rPr lang="en-CA" dirty="0">
                <a:solidFill>
                  <a:srgbClr val="CCFFCC"/>
                </a:solidFill>
              </a:rPr>
              <a:t>carry on any business or exercise any power that it is restricted by its memorandum or articles </a:t>
            </a:r>
            <a:r>
              <a:rPr lang="en-CA" dirty="0">
                <a:solidFill>
                  <a:schemeClr val="bg1"/>
                </a:solidFill>
              </a:rPr>
              <a:t>from carrying on or exercising, or</a:t>
            </a:r>
          </a:p>
          <a:p>
            <a:pPr marL="800100" lvl="2" indent="0">
              <a:buNone/>
            </a:pPr>
            <a:r>
              <a:rPr lang="en-CA" dirty="0">
                <a:solidFill>
                  <a:schemeClr val="bg1"/>
                </a:solidFill>
              </a:rPr>
              <a:t>(b) exercise any of its powers in a manner inconsistent with those restrictions in its memorandum or articles.</a:t>
            </a:r>
          </a:p>
          <a:p>
            <a:pPr marL="0" indent="0">
              <a:buNone/>
            </a:pPr>
            <a:r>
              <a:rPr lang="en-CA" dirty="0">
                <a:solidFill>
                  <a:schemeClr val="bg1"/>
                </a:solidFill>
              </a:rPr>
              <a:t>(2) </a:t>
            </a:r>
            <a:r>
              <a:rPr lang="en-CA" dirty="0">
                <a:solidFill>
                  <a:srgbClr val="CCFFCC"/>
                </a:solidFill>
              </a:rPr>
              <a:t>No act </a:t>
            </a:r>
            <a:r>
              <a:rPr lang="en-CA" dirty="0">
                <a:solidFill>
                  <a:schemeClr val="bg1"/>
                </a:solidFill>
              </a:rPr>
              <a:t>of a company, including a transfer of property, rights or interests to or by the company, </a:t>
            </a:r>
            <a:r>
              <a:rPr lang="en-CA" dirty="0">
                <a:solidFill>
                  <a:srgbClr val="CCFFCC"/>
                </a:solidFill>
              </a:rPr>
              <a:t>is invalid merely because the act contravenes subsection (1)</a:t>
            </a:r>
            <a:r>
              <a:rPr lang="en-CA" dirty="0">
                <a:solidFill>
                  <a:schemeClr val="bg1"/>
                </a:solidFill>
              </a:rPr>
              <a:t>.</a:t>
            </a:r>
          </a:p>
          <a:p>
            <a:pPr marL="0" indent="0">
              <a:buNone/>
            </a:pPr>
            <a:endParaRPr lang="en-CA" dirty="0"/>
          </a:p>
          <a:p>
            <a:endParaRPr lang="en-US" dirty="0"/>
          </a:p>
        </p:txBody>
      </p:sp>
    </p:spTree>
    <p:extLst>
      <p:ext uri="{BB962C8B-B14F-4D97-AF65-F5344CB8AC3E}">
        <p14:creationId xmlns:p14="http://schemas.microsoft.com/office/powerpoint/2010/main" val="1051633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177638"/>
          </a:xfrm>
        </p:spPr>
        <p:txBody>
          <a:bodyPr>
            <a:noAutofit/>
          </a:bodyPr>
          <a:lstStyle/>
          <a:p>
            <a:r>
              <a:rPr lang="en-CA" sz="3200" b="1" dirty="0" smtClean="0">
                <a:solidFill>
                  <a:srgbClr val="FFFF00"/>
                </a:solidFill>
              </a:rPr>
              <a:t>Schwartz v. Maritime Life Assurance Co.</a:t>
            </a:r>
            <a:r>
              <a:rPr lang="en-CA" sz="3200" dirty="0"/>
              <a:t> </a:t>
            </a:r>
            <a:r>
              <a:rPr lang="en-CA" sz="3200" dirty="0" smtClean="0"/>
              <a:t> </a:t>
            </a:r>
            <a:r>
              <a:rPr lang="en-CA" sz="3200" dirty="0" smtClean="0">
                <a:solidFill>
                  <a:schemeClr val="bg1"/>
                </a:solidFill>
              </a:rPr>
              <a:t>[</a:t>
            </a:r>
            <a:r>
              <a:rPr lang="en-CA" sz="3200" dirty="0">
                <a:solidFill>
                  <a:schemeClr val="bg1"/>
                </a:solidFill>
              </a:rPr>
              <a:t>1997] </a:t>
            </a:r>
            <a:r>
              <a:rPr lang="en-CA" sz="3200" dirty="0" smtClean="0">
                <a:solidFill>
                  <a:schemeClr val="bg1"/>
                </a:solidFill>
              </a:rPr>
              <a:t>149 </a:t>
            </a:r>
            <a:r>
              <a:rPr lang="en-CA" sz="3200" dirty="0">
                <a:solidFill>
                  <a:schemeClr val="bg1"/>
                </a:solidFill>
              </a:rPr>
              <a:t>Nfld. &amp; P.E.I.R. 234 (C.A.) </a:t>
            </a:r>
            <a:endParaRPr lang="en-US" sz="3200" dirty="0">
              <a:solidFill>
                <a:schemeClr val="bg1"/>
              </a:solidFill>
            </a:endParaRPr>
          </a:p>
        </p:txBody>
      </p:sp>
      <p:sp>
        <p:nvSpPr>
          <p:cNvPr id="3" name="Content Placeholder 2"/>
          <p:cNvSpPr>
            <a:spLocks noGrp="1"/>
          </p:cNvSpPr>
          <p:nvPr>
            <p:ph sz="quarter" idx="10"/>
          </p:nvPr>
        </p:nvSpPr>
        <p:spPr>
          <a:xfrm>
            <a:off x="0" y="1177637"/>
            <a:ext cx="9144000" cy="4942189"/>
          </a:xfrm>
        </p:spPr>
        <p:txBody>
          <a:bodyPr>
            <a:normAutofit/>
          </a:bodyPr>
          <a:lstStyle/>
          <a:p>
            <a:pPr>
              <a:lnSpc>
                <a:spcPct val="90000"/>
              </a:lnSpc>
            </a:pPr>
            <a:r>
              <a:rPr lang="en-CA" dirty="0">
                <a:solidFill>
                  <a:srgbClr val="FFFFFF"/>
                </a:solidFill>
              </a:rPr>
              <a:t>I</a:t>
            </a:r>
            <a:r>
              <a:rPr lang="en-CA" dirty="0" smtClean="0">
                <a:solidFill>
                  <a:srgbClr val="FFFFFF"/>
                </a:solidFill>
              </a:rPr>
              <a:t>n </a:t>
            </a:r>
            <a:r>
              <a:rPr lang="en-CA" dirty="0">
                <a:solidFill>
                  <a:srgbClr val="FFFFFF"/>
                </a:solidFill>
              </a:rPr>
              <a:t>1971 the Maritime Life Assurance Co. and George </a:t>
            </a:r>
            <a:r>
              <a:rPr lang="en-CA" dirty="0" err="1">
                <a:solidFill>
                  <a:srgbClr val="FFFFFF"/>
                </a:solidFill>
              </a:rPr>
              <a:t>Rideout</a:t>
            </a:r>
            <a:r>
              <a:rPr lang="en-CA" dirty="0">
                <a:solidFill>
                  <a:srgbClr val="FFFFFF"/>
                </a:solidFill>
              </a:rPr>
              <a:t> &amp; Associates Limited entered into </a:t>
            </a:r>
            <a:r>
              <a:rPr lang="en-CA" dirty="0">
                <a:solidFill>
                  <a:srgbClr val="FFFF00"/>
                </a:solidFill>
              </a:rPr>
              <a:t>a ‘General Agency Agreement’</a:t>
            </a:r>
            <a:r>
              <a:rPr lang="en-CA" dirty="0">
                <a:solidFill>
                  <a:srgbClr val="FFFFFF"/>
                </a:solidFill>
              </a:rPr>
              <a:t>. </a:t>
            </a:r>
            <a:endParaRPr lang="en-CA" dirty="0" smtClean="0">
              <a:solidFill>
                <a:srgbClr val="FFFFFF"/>
              </a:solidFill>
            </a:endParaRPr>
          </a:p>
          <a:p>
            <a:pPr>
              <a:lnSpc>
                <a:spcPct val="90000"/>
              </a:lnSpc>
            </a:pPr>
            <a:r>
              <a:rPr lang="en-CA" dirty="0" smtClean="0">
                <a:solidFill>
                  <a:srgbClr val="FFFFFF"/>
                </a:solidFill>
              </a:rPr>
              <a:t>Mr</a:t>
            </a:r>
            <a:r>
              <a:rPr lang="en-CA" dirty="0">
                <a:solidFill>
                  <a:srgbClr val="FFFFFF"/>
                </a:solidFill>
              </a:rPr>
              <a:t>. </a:t>
            </a:r>
            <a:r>
              <a:rPr lang="en-CA" dirty="0" err="1">
                <a:solidFill>
                  <a:srgbClr val="FFFFFF"/>
                </a:solidFill>
              </a:rPr>
              <a:t>Rideout</a:t>
            </a:r>
            <a:r>
              <a:rPr lang="en-CA" dirty="0">
                <a:solidFill>
                  <a:srgbClr val="FFFFFF"/>
                </a:solidFill>
              </a:rPr>
              <a:t> was the principal shareholder of George </a:t>
            </a:r>
            <a:r>
              <a:rPr lang="en-CA" dirty="0" err="1">
                <a:solidFill>
                  <a:srgbClr val="FFFFFF"/>
                </a:solidFill>
              </a:rPr>
              <a:t>Rideout</a:t>
            </a:r>
            <a:r>
              <a:rPr lang="en-CA" dirty="0">
                <a:solidFill>
                  <a:srgbClr val="FFFFFF"/>
                </a:solidFill>
              </a:rPr>
              <a:t> &amp; Associates.  </a:t>
            </a:r>
            <a:endParaRPr lang="en-CA" dirty="0" smtClean="0">
              <a:solidFill>
                <a:srgbClr val="FFFFFF"/>
              </a:solidFill>
            </a:endParaRPr>
          </a:p>
          <a:p>
            <a:pPr>
              <a:lnSpc>
                <a:spcPct val="90000"/>
              </a:lnSpc>
            </a:pPr>
            <a:r>
              <a:rPr lang="en-CA" dirty="0" smtClean="0">
                <a:solidFill>
                  <a:srgbClr val="FFFFFF"/>
                </a:solidFill>
              </a:rPr>
              <a:t>Under </a:t>
            </a:r>
            <a:r>
              <a:rPr lang="en-CA" dirty="0">
                <a:solidFill>
                  <a:srgbClr val="FFFFFF"/>
                </a:solidFill>
              </a:rPr>
              <a:t>the General Agency Agreement, George </a:t>
            </a:r>
            <a:r>
              <a:rPr lang="en-CA" dirty="0" err="1">
                <a:solidFill>
                  <a:srgbClr val="FFFFFF"/>
                </a:solidFill>
              </a:rPr>
              <a:t>Rideout</a:t>
            </a:r>
            <a:r>
              <a:rPr lang="en-CA" dirty="0">
                <a:solidFill>
                  <a:srgbClr val="FFFFFF"/>
                </a:solidFill>
              </a:rPr>
              <a:t> &amp; Associates </a:t>
            </a:r>
            <a:r>
              <a:rPr lang="en-CA" dirty="0">
                <a:solidFill>
                  <a:srgbClr val="FFFF00"/>
                </a:solidFill>
              </a:rPr>
              <a:t>became a general agent</a:t>
            </a:r>
            <a:r>
              <a:rPr lang="en-CA" dirty="0">
                <a:solidFill>
                  <a:srgbClr val="FFFFFF"/>
                </a:solidFill>
              </a:rPr>
              <a:t> and George </a:t>
            </a:r>
            <a:r>
              <a:rPr lang="en-CA" dirty="0" err="1">
                <a:solidFill>
                  <a:srgbClr val="FFFFFF"/>
                </a:solidFill>
              </a:rPr>
              <a:t>Rideout</a:t>
            </a:r>
            <a:r>
              <a:rPr lang="en-CA" dirty="0">
                <a:solidFill>
                  <a:srgbClr val="FFFFFF"/>
                </a:solidFill>
              </a:rPr>
              <a:t> a sub-agent. </a:t>
            </a:r>
            <a:endParaRPr lang="en-CA" dirty="0" smtClean="0">
              <a:solidFill>
                <a:srgbClr val="FFFFFF"/>
              </a:solidFill>
            </a:endParaRPr>
          </a:p>
          <a:p>
            <a:pPr>
              <a:lnSpc>
                <a:spcPct val="90000"/>
              </a:lnSpc>
            </a:pPr>
            <a:r>
              <a:rPr lang="en-CA" dirty="0" err="1" smtClean="0">
                <a:solidFill>
                  <a:srgbClr val="FFFFFF"/>
                </a:solidFill>
              </a:rPr>
              <a:t>Rideout</a:t>
            </a:r>
            <a:r>
              <a:rPr lang="en-CA" dirty="0" smtClean="0">
                <a:solidFill>
                  <a:srgbClr val="FFFFFF"/>
                </a:solidFill>
              </a:rPr>
              <a:t> </a:t>
            </a:r>
            <a:r>
              <a:rPr lang="en-CA" dirty="0">
                <a:solidFill>
                  <a:srgbClr val="FFFFFF"/>
                </a:solidFill>
              </a:rPr>
              <a:t>&amp; Associates was given the </a:t>
            </a:r>
            <a:r>
              <a:rPr lang="en-CA" dirty="0">
                <a:solidFill>
                  <a:srgbClr val="CCFFCC"/>
                </a:solidFill>
              </a:rPr>
              <a:t>right to solicit insurance business on behalf of Maritime </a:t>
            </a:r>
            <a:r>
              <a:rPr lang="en-CA" dirty="0" smtClean="0">
                <a:solidFill>
                  <a:srgbClr val="CCFFCC"/>
                </a:solidFill>
              </a:rPr>
              <a:t>Life</a:t>
            </a:r>
            <a:r>
              <a:rPr lang="en-CA" dirty="0" smtClean="0">
                <a:solidFill>
                  <a:srgbClr val="FFFFFF"/>
                </a:solidFill>
              </a:rPr>
              <a:t> </a:t>
            </a:r>
            <a:r>
              <a:rPr lang="en-CA" dirty="0">
                <a:solidFill>
                  <a:srgbClr val="FFFF00"/>
                </a:solidFill>
              </a:rPr>
              <a:t>but had no right to bind or commit Maritime </a:t>
            </a:r>
            <a:r>
              <a:rPr lang="en-CA" dirty="0" smtClean="0">
                <a:solidFill>
                  <a:srgbClr val="FFFF00"/>
                </a:solidFill>
              </a:rPr>
              <a:t>Life </a:t>
            </a:r>
            <a:r>
              <a:rPr lang="en-CA" dirty="0">
                <a:solidFill>
                  <a:srgbClr val="FFFF00"/>
                </a:solidFill>
              </a:rPr>
              <a:t>in any way to any person</a:t>
            </a:r>
            <a:r>
              <a:rPr lang="en-CA" dirty="0">
                <a:solidFill>
                  <a:srgbClr val="FFFFFF"/>
                </a:solidFill>
              </a:rPr>
              <a:t>. </a:t>
            </a:r>
            <a:endParaRPr lang="en-CA" dirty="0" smtClean="0">
              <a:solidFill>
                <a:srgbClr val="FFFFFF"/>
              </a:solidFill>
            </a:endParaRPr>
          </a:p>
          <a:p>
            <a:pPr>
              <a:lnSpc>
                <a:spcPct val="90000"/>
              </a:lnSpc>
            </a:pPr>
            <a:r>
              <a:rPr lang="en-CA" dirty="0" smtClean="0">
                <a:solidFill>
                  <a:srgbClr val="FFFF00"/>
                </a:solidFill>
              </a:rPr>
              <a:t>Maritime Life</a:t>
            </a:r>
            <a:r>
              <a:rPr lang="en-CA" dirty="0">
                <a:solidFill>
                  <a:srgbClr val="FFFF00"/>
                </a:solidFill>
              </a:rPr>
              <a:t> could accept or reject any application</a:t>
            </a:r>
            <a:r>
              <a:rPr lang="en-CA" dirty="0">
                <a:solidFill>
                  <a:srgbClr val="FFFFFF"/>
                </a:solidFill>
              </a:rPr>
              <a:t> for an insurance policy or contract </a:t>
            </a:r>
            <a:r>
              <a:rPr lang="en-CA" dirty="0" smtClean="0">
                <a:solidFill>
                  <a:srgbClr val="FFFFFF"/>
                </a:solidFill>
              </a:rPr>
              <a:t>submitted.</a:t>
            </a:r>
            <a:r>
              <a:rPr lang="en-CA" dirty="0">
                <a:solidFill>
                  <a:srgbClr val="FFFFFF"/>
                </a:solidFill>
              </a:rPr>
              <a:t> </a:t>
            </a:r>
            <a:endParaRPr lang="en-CA" dirty="0" smtClean="0">
              <a:solidFill>
                <a:srgbClr val="FFFFFF"/>
              </a:solidFill>
            </a:endParaRPr>
          </a:p>
          <a:p>
            <a:pPr>
              <a:lnSpc>
                <a:spcPct val="90000"/>
              </a:lnSpc>
            </a:pPr>
            <a:r>
              <a:rPr lang="en-CA" dirty="0" smtClean="0">
                <a:solidFill>
                  <a:srgbClr val="FFFF00"/>
                </a:solidFill>
              </a:rPr>
              <a:t>George </a:t>
            </a:r>
            <a:r>
              <a:rPr lang="en-CA" dirty="0" err="1">
                <a:solidFill>
                  <a:srgbClr val="FFFF00"/>
                </a:solidFill>
              </a:rPr>
              <a:t>Rideout</a:t>
            </a:r>
            <a:r>
              <a:rPr lang="en-CA" dirty="0">
                <a:solidFill>
                  <a:srgbClr val="FFFF00"/>
                </a:solidFill>
              </a:rPr>
              <a:t> was free to do business with other </a:t>
            </a:r>
            <a:r>
              <a:rPr lang="en-CA" dirty="0" smtClean="0">
                <a:solidFill>
                  <a:srgbClr val="FFFF00"/>
                </a:solidFill>
              </a:rPr>
              <a:t>companies.</a:t>
            </a:r>
            <a:endParaRPr lang="en-CA" dirty="0">
              <a:solidFill>
                <a:srgbClr val="FFFF00"/>
              </a:solidFill>
            </a:endParaRPr>
          </a:p>
          <a:p>
            <a:endParaRPr lang="en-US" dirty="0"/>
          </a:p>
        </p:txBody>
      </p:sp>
    </p:spTree>
    <p:extLst>
      <p:ext uri="{BB962C8B-B14F-4D97-AF65-F5344CB8AC3E}">
        <p14:creationId xmlns:p14="http://schemas.microsoft.com/office/powerpoint/2010/main" val="4035990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31954" y="230937"/>
            <a:ext cx="9012046" cy="6037349"/>
          </a:xfrm>
        </p:spPr>
        <p:txBody>
          <a:bodyPr>
            <a:normAutofit lnSpcReduction="10000"/>
          </a:bodyPr>
          <a:lstStyle/>
          <a:p>
            <a:pPr>
              <a:lnSpc>
                <a:spcPct val="90000"/>
              </a:lnSpc>
            </a:pPr>
            <a:r>
              <a:rPr lang="en-CA" sz="2800" dirty="0" smtClean="0">
                <a:solidFill>
                  <a:srgbClr val="FFFF00"/>
                </a:solidFill>
              </a:rPr>
              <a:t>Harold Schwartz</a:t>
            </a:r>
            <a:r>
              <a:rPr lang="en-CA" sz="2800" dirty="0" smtClean="0">
                <a:solidFill>
                  <a:srgbClr val="FFFFFF"/>
                </a:solidFill>
              </a:rPr>
              <a:t> made an initial investment in the form </a:t>
            </a:r>
            <a:r>
              <a:rPr lang="en-CA" sz="2800" dirty="0" smtClean="0">
                <a:solidFill>
                  <a:srgbClr val="FFFF00"/>
                </a:solidFill>
              </a:rPr>
              <a:t>an </a:t>
            </a:r>
            <a:r>
              <a:rPr lang="en-CA" sz="2800" dirty="0">
                <a:solidFill>
                  <a:srgbClr val="FFFF00"/>
                </a:solidFill>
              </a:rPr>
              <a:t>annuity insurance policy</a:t>
            </a:r>
            <a:r>
              <a:rPr lang="en-CA" sz="2800" dirty="0" smtClean="0">
                <a:solidFill>
                  <a:srgbClr val="FFFF00"/>
                </a:solidFill>
              </a:rPr>
              <a:t> </a:t>
            </a:r>
            <a:r>
              <a:rPr lang="en-CA" sz="2800" dirty="0">
                <a:solidFill>
                  <a:srgbClr val="FFFF00"/>
                </a:solidFill>
              </a:rPr>
              <a:t>with the Maritime Life Assurance Co., through George </a:t>
            </a:r>
            <a:r>
              <a:rPr lang="en-CA" sz="2800" dirty="0" err="1">
                <a:solidFill>
                  <a:srgbClr val="FFFF00"/>
                </a:solidFill>
              </a:rPr>
              <a:t>Rideout</a:t>
            </a:r>
            <a:r>
              <a:rPr lang="en-CA" sz="2800" dirty="0">
                <a:solidFill>
                  <a:srgbClr val="FFFFFF"/>
                </a:solidFill>
              </a:rPr>
              <a:t> and/or George </a:t>
            </a:r>
            <a:r>
              <a:rPr lang="en-CA" sz="2800" dirty="0" err="1">
                <a:solidFill>
                  <a:srgbClr val="FFFFFF"/>
                </a:solidFill>
              </a:rPr>
              <a:t>Rideout</a:t>
            </a:r>
            <a:r>
              <a:rPr lang="en-CA" sz="2800" dirty="0">
                <a:solidFill>
                  <a:srgbClr val="FFFFFF"/>
                </a:solidFill>
              </a:rPr>
              <a:t> &amp; Associates Limited. </a:t>
            </a:r>
            <a:endParaRPr lang="en-CA" sz="2800" dirty="0" smtClean="0">
              <a:solidFill>
                <a:srgbClr val="FFFFFF"/>
              </a:solidFill>
            </a:endParaRPr>
          </a:p>
          <a:p>
            <a:pPr>
              <a:lnSpc>
                <a:spcPct val="90000"/>
              </a:lnSpc>
            </a:pPr>
            <a:r>
              <a:rPr lang="en-CA" sz="2800" dirty="0">
                <a:solidFill>
                  <a:srgbClr val="FFFFFF"/>
                </a:solidFill>
              </a:rPr>
              <a:t>In January 1984 George </a:t>
            </a:r>
            <a:r>
              <a:rPr lang="en-CA" sz="2800" dirty="0" err="1">
                <a:solidFill>
                  <a:srgbClr val="FFFFFF"/>
                </a:solidFill>
              </a:rPr>
              <a:t>Rideout</a:t>
            </a:r>
            <a:r>
              <a:rPr lang="en-CA" sz="2800" dirty="0">
                <a:solidFill>
                  <a:srgbClr val="FFFFFF"/>
                </a:solidFill>
              </a:rPr>
              <a:t> </a:t>
            </a:r>
            <a:r>
              <a:rPr lang="en-CA" sz="2800" dirty="0" smtClean="0">
                <a:solidFill>
                  <a:srgbClr val="FFFFFF"/>
                </a:solidFill>
              </a:rPr>
              <a:t>and </a:t>
            </a:r>
            <a:r>
              <a:rPr lang="en-CA" sz="2800" dirty="0">
                <a:solidFill>
                  <a:srgbClr val="FFFFFF"/>
                </a:solidFill>
              </a:rPr>
              <a:t>Mr. Schwartz met </a:t>
            </a:r>
            <a:r>
              <a:rPr lang="en-CA" sz="2800" dirty="0" smtClean="0">
                <a:solidFill>
                  <a:srgbClr val="FFFFFF"/>
                </a:solidFill>
              </a:rPr>
              <a:t>and </a:t>
            </a:r>
            <a:r>
              <a:rPr lang="en-CA" sz="2800" dirty="0" smtClean="0">
                <a:solidFill>
                  <a:srgbClr val="FFFF00"/>
                </a:solidFill>
              </a:rPr>
              <a:t>Schwartz decided to invest </a:t>
            </a:r>
            <a:r>
              <a:rPr lang="en-CA" sz="2800" dirty="0">
                <a:solidFill>
                  <a:srgbClr val="FFFF00"/>
                </a:solidFill>
              </a:rPr>
              <a:t>$100,000 </a:t>
            </a:r>
            <a:r>
              <a:rPr lang="en-CA" sz="2800" dirty="0">
                <a:solidFill>
                  <a:srgbClr val="FFFFFF"/>
                </a:solidFill>
              </a:rPr>
              <a:t>as an </a:t>
            </a:r>
            <a:r>
              <a:rPr lang="en-CA" sz="2800" dirty="0">
                <a:solidFill>
                  <a:srgbClr val="FFFF00"/>
                </a:solidFill>
              </a:rPr>
              <a:t>add-on to </a:t>
            </a:r>
            <a:r>
              <a:rPr lang="en-CA" sz="2800" dirty="0" smtClean="0">
                <a:solidFill>
                  <a:srgbClr val="FFFF00"/>
                </a:solidFill>
              </a:rPr>
              <a:t>the annuity insurance</a:t>
            </a:r>
            <a:r>
              <a:rPr lang="en-CA" sz="2800" dirty="0" smtClean="0">
                <a:solidFill>
                  <a:srgbClr val="FFFFFF"/>
                </a:solidFill>
              </a:rPr>
              <a:t>. </a:t>
            </a:r>
          </a:p>
          <a:p>
            <a:pPr>
              <a:lnSpc>
                <a:spcPct val="90000"/>
              </a:lnSpc>
            </a:pPr>
            <a:r>
              <a:rPr lang="en-CA" sz="2800" dirty="0" smtClean="0">
                <a:solidFill>
                  <a:srgbClr val="FFFFFF"/>
                </a:solidFill>
              </a:rPr>
              <a:t>Mr</a:t>
            </a:r>
            <a:r>
              <a:rPr lang="en-CA" sz="2800" dirty="0">
                <a:solidFill>
                  <a:srgbClr val="FFFFFF"/>
                </a:solidFill>
              </a:rPr>
              <a:t>. Schwartz instructed Mr. </a:t>
            </a:r>
            <a:r>
              <a:rPr lang="en-CA" sz="2800" dirty="0" err="1">
                <a:solidFill>
                  <a:srgbClr val="FFFFFF"/>
                </a:solidFill>
              </a:rPr>
              <a:t>Rideout</a:t>
            </a:r>
            <a:r>
              <a:rPr lang="en-CA" sz="2800" dirty="0">
                <a:solidFill>
                  <a:srgbClr val="FFFFFF"/>
                </a:solidFill>
              </a:rPr>
              <a:t> that the </a:t>
            </a:r>
            <a:r>
              <a:rPr lang="en-CA" sz="2800" dirty="0">
                <a:solidFill>
                  <a:srgbClr val="FFFF00"/>
                </a:solidFill>
              </a:rPr>
              <a:t>investment was to be made </a:t>
            </a:r>
            <a:r>
              <a:rPr lang="en-CA" sz="2800" dirty="0" smtClean="0">
                <a:solidFill>
                  <a:srgbClr val="FFFF00"/>
                </a:solidFill>
              </a:rPr>
              <a:t>immediately</a:t>
            </a:r>
            <a:r>
              <a:rPr lang="en-CA" sz="2800" dirty="0">
                <a:solidFill>
                  <a:srgbClr val="FFFF00"/>
                </a:solidFill>
              </a:rPr>
              <a:t> </a:t>
            </a:r>
            <a:r>
              <a:rPr lang="en-CA" sz="2800" dirty="0" smtClean="0">
                <a:solidFill>
                  <a:srgbClr val="FFFF00"/>
                </a:solidFill>
              </a:rPr>
              <a:t>and </a:t>
            </a:r>
            <a:r>
              <a:rPr lang="en-CA" sz="2800" dirty="0">
                <a:solidFill>
                  <a:srgbClr val="FFFF00"/>
                </a:solidFill>
              </a:rPr>
              <a:t>provided </a:t>
            </a:r>
            <a:r>
              <a:rPr lang="en-CA" sz="2800" dirty="0" err="1" smtClean="0">
                <a:solidFill>
                  <a:srgbClr val="FFFF00"/>
                </a:solidFill>
              </a:rPr>
              <a:t>Rideout</a:t>
            </a:r>
            <a:r>
              <a:rPr lang="en-CA" sz="2800" dirty="0" smtClean="0">
                <a:solidFill>
                  <a:srgbClr val="FFFF00"/>
                </a:solidFill>
              </a:rPr>
              <a:t> </a:t>
            </a:r>
            <a:r>
              <a:rPr lang="en-CA" sz="2800" dirty="0">
                <a:solidFill>
                  <a:srgbClr val="FFFF00"/>
                </a:solidFill>
              </a:rPr>
              <a:t>with a cheque for</a:t>
            </a:r>
            <a:r>
              <a:rPr lang="en-CA" sz="2800" dirty="0">
                <a:solidFill>
                  <a:srgbClr val="CCFFCC"/>
                </a:solidFill>
              </a:rPr>
              <a:t> $100,000</a:t>
            </a:r>
            <a:r>
              <a:rPr lang="en-CA" sz="2800" dirty="0">
                <a:solidFill>
                  <a:srgbClr val="FFFFFF"/>
                </a:solidFill>
              </a:rPr>
              <a:t>, payable to George </a:t>
            </a:r>
            <a:r>
              <a:rPr lang="en-CA" sz="2800" dirty="0" err="1">
                <a:solidFill>
                  <a:srgbClr val="FFFFFF"/>
                </a:solidFill>
              </a:rPr>
              <a:t>Rideout</a:t>
            </a:r>
            <a:r>
              <a:rPr lang="en-CA" sz="2800" dirty="0">
                <a:solidFill>
                  <a:srgbClr val="FFFFFF"/>
                </a:solidFill>
              </a:rPr>
              <a:t> &amp; Associates Limited. </a:t>
            </a:r>
            <a:endParaRPr lang="en-CA" sz="2800" dirty="0" smtClean="0">
              <a:solidFill>
                <a:srgbClr val="FFFFFF"/>
              </a:solidFill>
            </a:endParaRPr>
          </a:p>
          <a:p>
            <a:pPr>
              <a:lnSpc>
                <a:spcPct val="90000"/>
              </a:lnSpc>
            </a:pPr>
            <a:r>
              <a:rPr lang="en-CA" sz="2800" dirty="0" smtClean="0">
                <a:solidFill>
                  <a:srgbClr val="FFFF00"/>
                </a:solidFill>
              </a:rPr>
              <a:t>The </a:t>
            </a:r>
            <a:r>
              <a:rPr lang="en-CA" sz="2800" dirty="0">
                <a:solidFill>
                  <a:srgbClr val="FFFF00"/>
                </a:solidFill>
              </a:rPr>
              <a:t>cheque was deposited to the credit of George </a:t>
            </a:r>
            <a:r>
              <a:rPr lang="en-CA" sz="2800" dirty="0" err="1">
                <a:solidFill>
                  <a:srgbClr val="FFFF00"/>
                </a:solidFill>
              </a:rPr>
              <a:t>Rideout</a:t>
            </a:r>
            <a:r>
              <a:rPr lang="en-CA" sz="2800" dirty="0">
                <a:solidFill>
                  <a:srgbClr val="FFFF00"/>
                </a:solidFill>
              </a:rPr>
              <a:t> &amp; Associates Limited at its bank in Corner Brook, Newfoundland</a:t>
            </a:r>
            <a:r>
              <a:rPr lang="en-CA" sz="2800" dirty="0">
                <a:solidFill>
                  <a:srgbClr val="FFFFFF"/>
                </a:solidFill>
              </a:rPr>
              <a:t>. A receipt was issued by George </a:t>
            </a:r>
            <a:r>
              <a:rPr lang="en-CA" sz="2800" dirty="0" err="1">
                <a:solidFill>
                  <a:srgbClr val="FFFFFF"/>
                </a:solidFill>
              </a:rPr>
              <a:t>Rideout</a:t>
            </a:r>
            <a:r>
              <a:rPr lang="en-CA" sz="2800" dirty="0">
                <a:solidFill>
                  <a:srgbClr val="FFFFFF"/>
                </a:solidFill>
              </a:rPr>
              <a:t> &amp; Associates Limited dated January 31, 1984</a:t>
            </a:r>
            <a:r>
              <a:rPr lang="en-CA" sz="2800" dirty="0" smtClean="0">
                <a:solidFill>
                  <a:srgbClr val="FFFFFF"/>
                </a:solidFill>
              </a:rPr>
              <a:t>.</a:t>
            </a:r>
          </a:p>
          <a:p>
            <a:endParaRPr lang="en-CA" dirty="0"/>
          </a:p>
          <a:p>
            <a:endParaRPr lang="en-US" dirty="0"/>
          </a:p>
        </p:txBody>
      </p:sp>
    </p:spTree>
    <p:extLst>
      <p:ext uri="{BB962C8B-B14F-4D97-AF65-F5344CB8AC3E}">
        <p14:creationId xmlns:p14="http://schemas.microsoft.com/office/powerpoint/2010/main" val="2444704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64943" y="214440"/>
            <a:ext cx="8840917" cy="6070341"/>
          </a:xfrm>
        </p:spPr>
        <p:txBody>
          <a:bodyPr>
            <a:normAutofit/>
          </a:bodyPr>
          <a:lstStyle/>
          <a:p>
            <a:pPr>
              <a:lnSpc>
                <a:spcPct val="90000"/>
              </a:lnSpc>
            </a:pPr>
            <a:r>
              <a:rPr lang="en-CA" sz="3200" dirty="0">
                <a:solidFill>
                  <a:srgbClr val="FFFF00"/>
                </a:solidFill>
              </a:rPr>
              <a:t>Schwartz knew that </a:t>
            </a:r>
            <a:r>
              <a:rPr lang="en-CA" sz="3200" dirty="0" err="1">
                <a:solidFill>
                  <a:srgbClr val="FFFF00"/>
                </a:solidFill>
              </a:rPr>
              <a:t>Rideout</a:t>
            </a:r>
            <a:r>
              <a:rPr lang="en-CA" sz="3200" dirty="0">
                <a:solidFill>
                  <a:srgbClr val="FFFF00"/>
                </a:solidFill>
              </a:rPr>
              <a:t> could not issue a policy, and that policies were issued by Maritime Life</a:t>
            </a:r>
            <a:r>
              <a:rPr lang="en-CA" sz="3200" dirty="0">
                <a:solidFill>
                  <a:srgbClr val="FFFFFF"/>
                </a:solidFill>
              </a:rPr>
              <a:t>. </a:t>
            </a:r>
          </a:p>
          <a:p>
            <a:pPr>
              <a:lnSpc>
                <a:spcPct val="90000"/>
              </a:lnSpc>
            </a:pPr>
            <a:r>
              <a:rPr lang="en-CA" sz="3200" dirty="0">
                <a:solidFill>
                  <a:srgbClr val="FFFF00"/>
                </a:solidFill>
              </a:rPr>
              <a:t>Maritime Life Assurance Co. had issued nine policies to Mr. Schwartz </a:t>
            </a:r>
            <a:r>
              <a:rPr lang="en-CA" sz="3200" dirty="0">
                <a:solidFill>
                  <a:srgbClr val="FFFFFF"/>
                </a:solidFill>
              </a:rPr>
              <a:t>and his company as a result of business relationship between Mr. Schwartz and </a:t>
            </a:r>
            <a:r>
              <a:rPr lang="en-CA" sz="3200" dirty="0">
                <a:solidFill>
                  <a:srgbClr val="FFFF00"/>
                </a:solidFill>
              </a:rPr>
              <a:t>George </a:t>
            </a:r>
            <a:r>
              <a:rPr lang="en-CA" sz="3200" dirty="0" err="1">
                <a:solidFill>
                  <a:srgbClr val="FFFF00"/>
                </a:solidFill>
              </a:rPr>
              <a:t>Rideout</a:t>
            </a:r>
            <a:r>
              <a:rPr lang="en-CA" sz="3200" dirty="0">
                <a:solidFill>
                  <a:srgbClr val="FFFFFF"/>
                </a:solidFill>
              </a:rPr>
              <a:t> &amp; Associates.</a:t>
            </a:r>
          </a:p>
          <a:p>
            <a:pPr>
              <a:lnSpc>
                <a:spcPct val="90000"/>
              </a:lnSpc>
            </a:pPr>
            <a:r>
              <a:rPr lang="en-CA" sz="3200" dirty="0">
                <a:solidFill>
                  <a:srgbClr val="FFFFFF"/>
                </a:solidFill>
              </a:rPr>
              <a:t>Mr. Schwartz waited for the $100,000  policy. </a:t>
            </a:r>
          </a:p>
          <a:p>
            <a:pPr>
              <a:lnSpc>
                <a:spcPct val="90000"/>
              </a:lnSpc>
            </a:pPr>
            <a:r>
              <a:rPr lang="en-CA" sz="3200" dirty="0">
                <a:solidFill>
                  <a:srgbClr val="FFFFFF"/>
                </a:solidFill>
              </a:rPr>
              <a:t>In </a:t>
            </a:r>
            <a:r>
              <a:rPr lang="en-CA" sz="3200" dirty="0">
                <a:solidFill>
                  <a:srgbClr val="CCFFCC"/>
                </a:solidFill>
              </a:rPr>
              <a:t>spring 1984 he asked </a:t>
            </a:r>
            <a:r>
              <a:rPr lang="en-CA" sz="3200" dirty="0" err="1">
                <a:solidFill>
                  <a:srgbClr val="FFFFFF"/>
                </a:solidFill>
              </a:rPr>
              <a:t>Rideout</a:t>
            </a:r>
            <a:r>
              <a:rPr lang="en-CA" sz="3200" dirty="0">
                <a:solidFill>
                  <a:srgbClr val="FFFFFF"/>
                </a:solidFill>
              </a:rPr>
              <a:t> about it. </a:t>
            </a:r>
            <a:r>
              <a:rPr lang="en-CA" sz="3200" dirty="0" err="1">
                <a:solidFill>
                  <a:srgbClr val="FFFFFF"/>
                </a:solidFill>
              </a:rPr>
              <a:t>Rideout</a:t>
            </a:r>
            <a:r>
              <a:rPr lang="en-CA" sz="3200" dirty="0">
                <a:solidFill>
                  <a:srgbClr val="FFFFFF"/>
                </a:solidFill>
              </a:rPr>
              <a:t> said he would look into it. </a:t>
            </a:r>
          </a:p>
          <a:p>
            <a:pPr>
              <a:lnSpc>
                <a:spcPct val="90000"/>
              </a:lnSpc>
            </a:pPr>
            <a:r>
              <a:rPr lang="en-CA" sz="3200" dirty="0">
                <a:solidFill>
                  <a:srgbClr val="FFFFFF"/>
                </a:solidFill>
              </a:rPr>
              <a:t>In </a:t>
            </a:r>
            <a:r>
              <a:rPr lang="en-CA" sz="3200" dirty="0">
                <a:solidFill>
                  <a:srgbClr val="CCFFCC"/>
                </a:solidFill>
              </a:rPr>
              <a:t>late summer 1984 </a:t>
            </a:r>
            <a:r>
              <a:rPr lang="en-CA" sz="3200" dirty="0">
                <a:solidFill>
                  <a:srgbClr val="FFFFFF"/>
                </a:solidFill>
              </a:rPr>
              <a:t>Schwartz </a:t>
            </a:r>
            <a:r>
              <a:rPr lang="en-CA" sz="3200" dirty="0">
                <a:solidFill>
                  <a:srgbClr val="CCFFCC"/>
                </a:solidFill>
              </a:rPr>
              <a:t>asked again </a:t>
            </a:r>
            <a:r>
              <a:rPr lang="en-CA" sz="3200" dirty="0">
                <a:solidFill>
                  <a:srgbClr val="FFFFFF"/>
                </a:solidFill>
              </a:rPr>
              <a:t>and received the same answer.</a:t>
            </a:r>
          </a:p>
          <a:p>
            <a:endParaRPr lang="en-US" dirty="0"/>
          </a:p>
        </p:txBody>
      </p:sp>
    </p:spTree>
    <p:extLst>
      <p:ext uri="{BB962C8B-B14F-4D97-AF65-F5344CB8AC3E}">
        <p14:creationId xmlns:p14="http://schemas.microsoft.com/office/powerpoint/2010/main" val="1369061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15461" y="197945"/>
            <a:ext cx="8906894" cy="6251791"/>
          </a:xfrm>
        </p:spPr>
        <p:txBody>
          <a:bodyPr>
            <a:normAutofit/>
          </a:bodyPr>
          <a:lstStyle/>
          <a:p>
            <a:pPr>
              <a:lnSpc>
                <a:spcPct val="90000"/>
              </a:lnSpc>
            </a:pPr>
            <a:r>
              <a:rPr lang="en-CA" sz="2800" dirty="0">
                <a:solidFill>
                  <a:srgbClr val="FFFFFF"/>
                </a:solidFill>
              </a:rPr>
              <a:t>In late </a:t>
            </a:r>
            <a:r>
              <a:rPr lang="en-CA" sz="2800" dirty="0">
                <a:solidFill>
                  <a:srgbClr val="CCFFCC"/>
                </a:solidFill>
              </a:rPr>
              <a:t>October 1984</a:t>
            </a:r>
            <a:r>
              <a:rPr lang="en-CA" sz="2800" dirty="0">
                <a:solidFill>
                  <a:srgbClr val="FFFFFF"/>
                </a:solidFill>
              </a:rPr>
              <a:t> </a:t>
            </a:r>
            <a:r>
              <a:rPr lang="en-CA" sz="2800" dirty="0" err="1">
                <a:solidFill>
                  <a:srgbClr val="FFFFFF"/>
                </a:solidFill>
              </a:rPr>
              <a:t>Rideout</a:t>
            </a:r>
            <a:r>
              <a:rPr lang="en-CA" sz="2800" dirty="0">
                <a:solidFill>
                  <a:srgbClr val="FFFFFF"/>
                </a:solidFill>
              </a:rPr>
              <a:t> phoned Schwartz to advise he had </a:t>
            </a:r>
            <a:r>
              <a:rPr lang="en-CA" sz="2800" dirty="0">
                <a:solidFill>
                  <a:srgbClr val="CCFFCC"/>
                </a:solidFill>
              </a:rPr>
              <a:t>received </a:t>
            </a:r>
            <a:r>
              <a:rPr lang="en-CA" sz="2800" dirty="0" smtClean="0">
                <a:solidFill>
                  <a:srgbClr val="CCFFCC"/>
                </a:solidFill>
              </a:rPr>
              <a:t>the </a:t>
            </a:r>
            <a:r>
              <a:rPr lang="en-CA" sz="2800" dirty="0">
                <a:solidFill>
                  <a:srgbClr val="CCFFCC"/>
                </a:solidFill>
              </a:rPr>
              <a:t>policy </a:t>
            </a:r>
            <a:r>
              <a:rPr lang="en-CA" sz="2800" dirty="0">
                <a:solidFill>
                  <a:srgbClr val="FFFFFF"/>
                </a:solidFill>
              </a:rPr>
              <a:t>from </a:t>
            </a:r>
            <a:r>
              <a:rPr lang="en-CA" sz="2800" dirty="0" smtClean="0">
                <a:solidFill>
                  <a:srgbClr val="FFFFFF"/>
                </a:solidFill>
              </a:rPr>
              <a:t>Maritime </a:t>
            </a:r>
            <a:r>
              <a:rPr lang="en-CA" sz="2800" dirty="0">
                <a:solidFill>
                  <a:srgbClr val="FFFFFF"/>
                </a:solidFill>
              </a:rPr>
              <a:t>but that </a:t>
            </a:r>
            <a:r>
              <a:rPr lang="en-CA" sz="2800" dirty="0">
                <a:solidFill>
                  <a:srgbClr val="CCFFCC"/>
                </a:solidFill>
              </a:rPr>
              <a:t>there was an error in it </a:t>
            </a:r>
            <a:r>
              <a:rPr lang="en-CA" sz="2800" dirty="0">
                <a:solidFill>
                  <a:srgbClr val="FFFFFF"/>
                </a:solidFill>
              </a:rPr>
              <a:t>so he had sent it back</a:t>
            </a:r>
            <a:r>
              <a:rPr lang="en-CA" sz="2800" dirty="0">
                <a:solidFill>
                  <a:srgbClr val="FFFF00"/>
                </a:solidFill>
              </a:rPr>
              <a:t>. A confirming letter was sent to Schwartz enclosing a copy of the purported policy with a policy number</a:t>
            </a:r>
            <a:r>
              <a:rPr lang="en-CA" sz="2800" dirty="0" smtClean="0">
                <a:solidFill>
                  <a:srgbClr val="FFFFFF"/>
                </a:solidFill>
              </a:rPr>
              <a:t>.</a:t>
            </a:r>
          </a:p>
          <a:p>
            <a:pPr>
              <a:lnSpc>
                <a:spcPct val="90000"/>
              </a:lnSpc>
            </a:pPr>
            <a:r>
              <a:rPr lang="en-CA" sz="2800" dirty="0" smtClean="0">
                <a:solidFill>
                  <a:srgbClr val="FFFFFF"/>
                </a:solidFill>
              </a:rPr>
              <a:t>In </a:t>
            </a:r>
            <a:r>
              <a:rPr lang="en-CA" sz="2800" dirty="0">
                <a:solidFill>
                  <a:srgbClr val="CCFFCC"/>
                </a:solidFill>
              </a:rPr>
              <a:t>January 1985 </a:t>
            </a:r>
            <a:r>
              <a:rPr lang="en-CA" sz="2800" dirty="0" err="1" smtClean="0">
                <a:solidFill>
                  <a:srgbClr val="FFFFFF"/>
                </a:solidFill>
              </a:rPr>
              <a:t>Rideout</a:t>
            </a:r>
            <a:r>
              <a:rPr lang="en-CA" sz="2800" dirty="0" smtClean="0">
                <a:solidFill>
                  <a:srgbClr val="FFFFFF"/>
                </a:solidFill>
              </a:rPr>
              <a:t> </a:t>
            </a:r>
            <a:r>
              <a:rPr lang="en-CA" sz="2800" dirty="0">
                <a:solidFill>
                  <a:srgbClr val="FFFFFF"/>
                </a:solidFill>
              </a:rPr>
              <a:t>delivered </a:t>
            </a:r>
            <a:r>
              <a:rPr lang="en-CA" sz="2800" dirty="0" smtClean="0">
                <a:solidFill>
                  <a:srgbClr val="FFFFFF"/>
                </a:solidFill>
              </a:rPr>
              <a:t>to </a:t>
            </a:r>
            <a:r>
              <a:rPr lang="en-CA" sz="2800" dirty="0">
                <a:solidFill>
                  <a:srgbClr val="FFFFFF"/>
                </a:solidFill>
              </a:rPr>
              <a:t>Schwartz a </a:t>
            </a:r>
            <a:r>
              <a:rPr lang="en-CA" sz="2800" dirty="0">
                <a:solidFill>
                  <a:srgbClr val="CCFFCC"/>
                </a:solidFill>
              </a:rPr>
              <a:t>document purportedly issued by Maritime Life </a:t>
            </a:r>
            <a:r>
              <a:rPr lang="en-CA" sz="2800" dirty="0" smtClean="0">
                <a:solidFill>
                  <a:srgbClr val="CCFFCC"/>
                </a:solidFill>
              </a:rPr>
              <a:t>acknowledging </a:t>
            </a:r>
            <a:r>
              <a:rPr lang="en-CA" sz="2800" dirty="0">
                <a:solidFill>
                  <a:srgbClr val="CCFFCC"/>
                </a:solidFill>
              </a:rPr>
              <a:t>receipt of $111,000</a:t>
            </a:r>
            <a:r>
              <a:rPr lang="en-CA" sz="2800" dirty="0">
                <a:solidFill>
                  <a:srgbClr val="FFFFFF"/>
                </a:solidFill>
              </a:rPr>
              <a:t>, signed by “D. </a:t>
            </a:r>
            <a:r>
              <a:rPr lang="en-CA" sz="2800" dirty="0" err="1">
                <a:solidFill>
                  <a:srgbClr val="FFFFFF"/>
                </a:solidFill>
              </a:rPr>
              <a:t>Pellerine</a:t>
            </a:r>
            <a:r>
              <a:rPr lang="en-CA" sz="2800" dirty="0">
                <a:solidFill>
                  <a:srgbClr val="FFFFFF"/>
                </a:solidFill>
              </a:rPr>
              <a:t>, Policy Administrator”</a:t>
            </a:r>
            <a:r>
              <a:rPr lang="en-CA" sz="2800" dirty="0" smtClean="0">
                <a:solidFill>
                  <a:srgbClr val="FFFFFF"/>
                </a:solidFill>
              </a:rPr>
              <a:t>. There </a:t>
            </a:r>
            <a:r>
              <a:rPr lang="en-CA" sz="2800" dirty="0">
                <a:solidFill>
                  <a:srgbClr val="FFFFFF"/>
                </a:solidFill>
              </a:rPr>
              <a:t>were in fact </a:t>
            </a:r>
            <a:r>
              <a:rPr lang="en-CA" sz="2800" dirty="0">
                <a:solidFill>
                  <a:srgbClr val="FFFF00"/>
                </a:solidFill>
              </a:rPr>
              <a:t>discrepancies in both the dates and policy numbers but Mr. Schwartz did not notice</a:t>
            </a:r>
            <a:r>
              <a:rPr lang="en-CA" sz="2800" dirty="0" smtClean="0">
                <a:solidFill>
                  <a:srgbClr val="FFFFFF"/>
                </a:solidFill>
              </a:rPr>
              <a:t>.</a:t>
            </a:r>
            <a:r>
              <a:rPr lang="en-CA" sz="2800" dirty="0">
                <a:solidFill>
                  <a:srgbClr val="FFFFFF"/>
                </a:solidFill>
              </a:rPr>
              <a:t> </a:t>
            </a:r>
            <a:endParaRPr lang="en-CA" sz="2800" dirty="0" smtClean="0">
              <a:solidFill>
                <a:srgbClr val="FFFFFF"/>
              </a:solidFill>
            </a:endParaRPr>
          </a:p>
          <a:p>
            <a:pPr>
              <a:lnSpc>
                <a:spcPct val="90000"/>
              </a:lnSpc>
            </a:pPr>
            <a:r>
              <a:rPr lang="en-CA" sz="2800" dirty="0" smtClean="0">
                <a:solidFill>
                  <a:srgbClr val="FFFFFF"/>
                </a:solidFill>
              </a:rPr>
              <a:t>In </a:t>
            </a:r>
            <a:r>
              <a:rPr lang="en-CA" sz="2800" dirty="0">
                <a:solidFill>
                  <a:srgbClr val="FFFFFF"/>
                </a:solidFill>
              </a:rPr>
              <a:t>summer or </a:t>
            </a:r>
            <a:r>
              <a:rPr lang="en-CA" sz="2800" dirty="0">
                <a:solidFill>
                  <a:srgbClr val="CCFFCC"/>
                </a:solidFill>
              </a:rPr>
              <a:t>fall of 1986 </a:t>
            </a:r>
            <a:r>
              <a:rPr lang="en-CA" sz="2800" dirty="0">
                <a:solidFill>
                  <a:srgbClr val="FFFF00"/>
                </a:solidFill>
              </a:rPr>
              <a:t>Schwartz had his auditors write  Maritime Life</a:t>
            </a:r>
            <a:r>
              <a:rPr lang="en-CA" sz="2800" dirty="0">
                <a:solidFill>
                  <a:srgbClr val="FFFFFF"/>
                </a:solidFill>
              </a:rPr>
              <a:t>  to ascertain the status of his investments.</a:t>
            </a:r>
          </a:p>
          <a:p>
            <a:endParaRPr lang="en-CA" dirty="0">
              <a:solidFill>
                <a:srgbClr val="FFFFFF"/>
              </a:solidFill>
            </a:endParaRPr>
          </a:p>
          <a:p>
            <a:endParaRPr lang="en-US" dirty="0"/>
          </a:p>
        </p:txBody>
      </p:sp>
    </p:spTree>
    <p:extLst>
      <p:ext uri="{BB962C8B-B14F-4D97-AF65-F5344CB8AC3E}">
        <p14:creationId xmlns:p14="http://schemas.microsoft.com/office/powerpoint/2010/main" val="3386437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81437" y="148459"/>
            <a:ext cx="8840917" cy="5954872"/>
          </a:xfrm>
        </p:spPr>
        <p:txBody>
          <a:bodyPr>
            <a:normAutofit/>
          </a:bodyPr>
          <a:lstStyle/>
          <a:p>
            <a:pPr>
              <a:lnSpc>
                <a:spcPct val="90000"/>
              </a:lnSpc>
            </a:pPr>
            <a:r>
              <a:rPr lang="en-CA" sz="2800" dirty="0" smtClean="0">
                <a:solidFill>
                  <a:srgbClr val="FFFFFF"/>
                </a:solidFill>
              </a:rPr>
              <a:t>Maritime </a:t>
            </a:r>
            <a:r>
              <a:rPr lang="en-CA" sz="2800" dirty="0">
                <a:solidFill>
                  <a:srgbClr val="FFFFFF"/>
                </a:solidFill>
              </a:rPr>
              <a:t>Life </a:t>
            </a:r>
            <a:r>
              <a:rPr lang="en-CA" sz="2800" dirty="0" smtClean="0">
                <a:solidFill>
                  <a:srgbClr val="FFFF00"/>
                </a:solidFill>
              </a:rPr>
              <a:t>responded</a:t>
            </a:r>
            <a:r>
              <a:rPr lang="en-CA" sz="2800" dirty="0" smtClean="0">
                <a:solidFill>
                  <a:srgbClr val="FFFFFF"/>
                </a:solidFill>
              </a:rPr>
              <a:t> confirming </a:t>
            </a:r>
            <a:r>
              <a:rPr lang="en-CA" sz="2800" dirty="0">
                <a:solidFill>
                  <a:srgbClr val="FFFFFF"/>
                </a:solidFill>
              </a:rPr>
              <a:t>certain information but saying that the </a:t>
            </a:r>
            <a:r>
              <a:rPr lang="en-CA" sz="2800" dirty="0">
                <a:solidFill>
                  <a:srgbClr val="FFFF00"/>
                </a:solidFill>
              </a:rPr>
              <a:t>100K had not been received from </a:t>
            </a:r>
            <a:r>
              <a:rPr lang="en-CA" sz="2800" dirty="0" err="1">
                <a:solidFill>
                  <a:srgbClr val="FFFF00"/>
                </a:solidFill>
              </a:rPr>
              <a:t>Rideou</a:t>
            </a:r>
            <a:r>
              <a:rPr lang="en-CA" sz="2800" dirty="0" err="1">
                <a:solidFill>
                  <a:srgbClr val="FFFFFF"/>
                </a:solidFill>
              </a:rPr>
              <a:t>t</a:t>
            </a:r>
            <a:r>
              <a:rPr lang="en-CA" sz="2800" dirty="0">
                <a:solidFill>
                  <a:srgbClr val="FFFFFF"/>
                </a:solidFill>
              </a:rPr>
              <a:t>.</a:t>
            </a:r>
          </a:p>
          <a:p>
            <a:pPr>
              <a:lnSpc>
                <a:spcPct val="90000"/>
              </a:lnSpc>
            </a:pPr>
            <a:r>
              <a:rPr lang="en-CA" sz="2800" dirty="0">
                <a:solidFill>
                  <a:srgbClr val="FFFFFF"/>
                </a:solidFill>
              </a:rPr>
              <a:t>It turned out that </a:t>
            </a:r>
            <a:r>
              <a:rPr lang="en-CA" sz="2800" dirty="0" err="1" smtClean="0">
                <a:solidFill>
                  <a:srgbClr val="FFFFFF"/>
                </a:solidFill>
              </a:rPr>
              <a:t>Rideout</a:t>
            </a:r>
            <a:r>
              <a:rPr lang="en-CA" sz="2800" dirty="0" smtClean="0">
                <a:solidFill>
                  <a:srgbClr val="FFFFFF"/>
                </a:solidFill>
              </a:rPr>
              <a:t>  had misappropriated the $100,000.</a:t>
            </a:r>
            <a:r>
              <a:rPr lang="en-CA" sz="2800" dirty="0">
                <a:solidFill>
                  <a:srgbClr val="FFFFFF"/>
                </a:solidFill>
              </a:rPr>
              <a:t>  </a:t>
            </a:r>
            <a:endParaRPr lang="en-CA" sz="2800" dirty="0" smtClean="0">
              <a:solidFill>
                <a:srgbClr val="FFFFFF"/>
              </a:solidFill>
            </a:endParaRPr>
          </a:p>
          <a:p>
            <a:pPr>
              <a:lnSpc>
                <a:spcPct val="90000"/>
              </a:lnSpc>
            </a:pPr>
            <a:r>
              <a:rPr lang="en-CA" sz="2800" dirty="0" smtClean="0">
                <a:solidFill>
                  <a:srgbClr val="CCFFCC"/>
                </a:solidFill>
              </a:rPr>
              <a:t>Schwarz </a:t>
            </a:r>
            <a:r>
              <a:rPr lang="en-CA" sz="2800" dirty="0">
                <a:solidFill>
                  <a:srgbClr val="CCFFCC"/>
                </a:solidFill>
              </a:rPr>
              <a:t>sued Maritime </a:t>
            </a:r>
            <a:r>
              <a:rPr lang="en-CA" sz="2800" dirty="0" smtClean="0">
                <a:solidFill>
                  <a:srgbClr val="CCFFCC"/>
                </a:solidFill>
              </a:rPr>
              <a:t>Life</a:t>
            </a:r>
            <a:r>
              <a:rPr lang="en-CA" sz="2800" dirty="0" smtClean="0">
                <a:solidFill>
                  <a:srgbClr val="FFFFFF"/>
                </a:solidFill>
              </a:rPr>
              <a:t> </a:t>
            </a:r>
            <a:r>
              <a:rPr lang="en-CA" sz="2800" dirty="0">
                <a:solidFill>
                  <a:srgbClr val="FFFFFF"/>
                </a:solidFill>
              </a:rPr>
              <a:t>contending that </a:t>
            </a:r>
            <a:r>
              <a:rPr lang="en-CA" sz="2800" dirty="0" err="1">
                <a:solidFill>
                  <a:srgbClr val="CCFFCC"/>
                </a:solidFill>
              </a:rPr>
              <a:t>Rideout</a:t>
            </a:r>
            <a:r>
              <a:rPr lang="en-CA" sz="2800" dirty="0">
                <a:solidFill>
                  <a:srgbClr val="CCFFCC"/>
                </a:solidFill>
              </a:rPr>
              <a:t> was the agent of Maritime </a:t>
            </a:r>
            <a:r>
              <a:rPr lang="en-CA" sz="2800" dirty="0" smtClean="0">
                <a:solidFill>
                  <a:srgbClr val="CCFFCC"/>
                </a:solidFill>
              </a:rPr>
              <a:t>Life</a:t>
            </a:r>
            <a:r>
              <a:rPr lang="en-CA" sz="2800" dirty="0" smtClean="0">
                <a:solidFill>
                  <a:srgbClr val="FFFFFF"/>
                </a:solidFill>
              </a:rPr>
              <a:t> </a:t>
            </a:r>
            <a:r>
              <a:rPr lang="en-CA" sz="2800" dirty="0">
                <a:solidFill>
                  <a:srgbClr val="FFFFFF"/>
                </a:solidFill>
              </a:rPr>
              <a:t>for the purpose of receiving monies for investment. </a:t>
            </a:r>
            <a:endParaRPr lang="en-CA" sz="2800" dirty="0" smtClean="0">
              <a:solidFill>
                <a:srgbClr val="FFFFFF"/>
              </a:solidFill>
            </a:endParaRPr>
          </a:p>
          <a:p>
            <a:pPr>
              <a:lnSpc>
                <a:spcPct val="90000"/>
              </a:lnSpc>
            </a:pPr>
            <a:r>
              <a:rPr lang="en-CA" sz="2800" dirty="0">
                <a:solidFill>
                  <a:srgbClr val="FFFF00"/>
                </a:solidFill>
              </a:rPr>
              <a:t>T</a:t>
            </a:r>
            <a:r>
              <a:rPr lang="en-CA" sz="2800" dirty="0" smtClean="0">
                <a:solidFill>
                  <a:srgbClr val="FFFF00"/>
                </a:solidFill>
              </a:rPr>
              <a:t>rial </a:t>
            </a:r>
            <a:r>
              <a:rPr lang="en-CA" sz="2800" dirty="0">
                <a:solidFill>
                  <a:srgbClr val="FFFF00"/>
                </a:solidFill>
              </a:rPr>
              <a:t>judge found that </a:t>
            </a:r>
            <a:r>
              <a:rPr lang="en-CA" sz="2800" dirty="0" err="1" smtClean="0">
                <a:solidFill>
                  <a:srgbClr val="FFFF00"/>
                </a:solidFill>
              </a:rPr>
              <a:t>Rideout</a:t>
            </a:r>
            <a:r>
              <a:rPr lang="en-CA" sz="2800" dirty="0" smtClean="0">
                <a:solidFill>
                  <a:srgbClr val="FFFF00"/>
                </a:solidFill>
              </a:rPr>
              <a:t> </a:t>
            </a:r>
            <a:r>
              <a:rPr lang="en-CA" sz="2800" dirty="0">
                <a:solidFill>
                  <a:srgbClr val="FFFF00"/>
                </a:solidFill>
              </a:rPr>
              <a:t>had no authority, actual or ostensible, to bind the Maritime </a:t>
            </a:r>
            <a:r>
              <a:rPr lang="en-CA" sz="2800" dirty="0" smtClean="0">
                <a:solidFill>
                  <a:srgbClr val="FFFF00"/>
                </a:solidFill>
              </a:rPr>
              <a:t>Life</a:t>
            </a:r>
            <a:r>
              <a:rPr lang="en-CA" sz="2800" dirty="0" smtClean="0">
                <a:solidFill>
                  <a:schemeClr val="bg1"/>
                </a:solidFill>
              </a:rPr>
              <a:t>.</a:t>
            </a:r>
            <a:endParaRPr lang="en-CA" sz="2800" dirty="0">
              <a:solidFill>
                <a:schemeClr val="bg1"/>
              </a:solidFill>
            </a:endParaRPr>
          </a:p>
          <a:p>
            <a:pPr>
              <a:lnSpc>
                <a:spcPct val="90000"/>
              </a:lnSpc>
            </a:pPr>
            <a:r>
              <a:rPr lang="en-CA" sz="2800" dirty="0" smtClean="0">
                <a:solidFill>
                  <a:schemeClr val="bg1"/>
                </a:solidFill>
              </a:rPr>
              <a:t>Court </a:t>
            </a:r>
            <a:r>
              <a:rPr lang="en-CA" sz="2800" dirty="0">
                <a:solidFill>
                  <a:schemeClr val="bg1"/>
                </a:solidFill>
              </a:rPr>
              <a:t>found no evidence that Mr. </a:t>
            </a:r>
            <a:r>
              <a:rPr lang="en-CA" sz="2800" dirty="0" err="1">
                <a:solidFill>
                  <a:schemeClr val="bg1"/>
                </a:solidFill>
              </a:rPr>
              <a:t>Rideout</a:t>
            </a:r>
            <a:r>
              <a:rPr lang="en-CA" sz="2800" dirty="0">
                <a:solidFill>
                  <a:schemeClr val="bg1"/>
                </a:solidFill>
              </a:rPr>
              <a:t> had held himself out to be an exclusive agent of the Maritime </a:t>
            </a:r>
            <a:r>
              <a:rPr lang="en-CA" sz="2800" dirty="0" smtClean="0">
                <a:solidFill>
                  <a:schemeClr val="bg1"/>
                </a:solidFill>
              </a:rPr>
              <a:t>Life </a:t>
            </a:r>
            <a:r>
              <a:rPr lang="en-CA" sz="2800" dirty="0">
                <a:solidFill>
                  <a:schemeClr val="bg1"/>
                </a:solidFill>
              </a:rPr>
              <a:t>or that the Maritime </a:t>
            </a:r>
            <a:r>
              <a:rPr lang="en-CA" sz="2800" dirty="0" smtClean="0">
                <a:solidFill>
                  <a:schemeClr val="bg1"/>
                </a:solidFill>
              </a:rPr>
              <a:t>Life </a:t>
            </a:r>
            <a:r>
              <a:rPr lang="en-CA" sz="2800" dirty="0">
                <a:solidFill>
                  <a:schemeClr val="bg1"/>
                </a:solidFill>
              </a:rPr>
              <a:t>held him out as its agent. </a:t>
            </a:r>
            <a:endParaRPr lang="en-CA" sz="2800" dirty="0" smtClean="0">
              <a:solidFill>
                <a:schemeClr val="bg1"/>
              </a:solidFill>
            </a:endParaRPr>
          </a:p>
          <a:p>
            <a:endParaRPr lang="en-CA"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367212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874262"/>
            <a:ext cx="8686800" cy="4851872"/>
          </a:xfrm>
        </p:spPr>
        <p:txBody>
          <a:bodyPr>
            <a:normAutofit/>
          </a:bodyPr>
          <a:lstStyle/>
          <a:p>
            <a:pPr marL="0" indent="0">
              <a:buNone/>
            </a:pPr>
            <a:r>
              <a:rPr lang="en-US" sz="4800" dirty="0" smtClean="0">
                <a:solidFill>
                  <a:srgbClr val="FFFF00"/>
                </a:solidFill>
                <a:latin typeface="+mn-lt"/>
              </a:rPr>
              <a:t>Happy </a:t>
            </a:r>
            <a:r>
              <a:rPr lang="en-US" sz="4800" dirty="0" smtClean="0">
                <a:solidFill>
                  <a:schemeClr val="accent5"/>
                </a:solidFill>
                <a:latin typeface="+mn-lt"/>
              </a:rPr>
              <a:t>1st</a:t>
            </a:r>
            <a:r>
              <a:rPr lang="en-US" sz="4800" dirty="0" smtClean="0">
                <a:solidFill>
                  <a:srgbClr val="FFFF00"/>
                </a:solidFill>
                <a:latin typeface="+mn-lt"/>
              </a:rPr>
              <a:t> Monday in Nov.</a:t>
            </a:r>
            <a:endParaRPr lang="en-US" sz="4800" dirty="0" smtClean="0">
              <a:solidFill>
                <a:schemeClr val="accent5"/>
              </a:solidFill>
              <a:latin typeface="+mn-lt"/>
            </a:endParaRPr>
          </a:p>
          <a:p>
            <a:pPr marL="0" indent="0">
              <a:buNone/>
            </a:pPr>
            <a:endParaRPr lang="en-US" sz="4800" dirty="0" smtClean="0">
              <a:solidFill>
                <a:schemeClr val="bg1"/>
              </a:solidFill>
              <a:latin typeface="+mn-lt"/>
            </a:endParaRPr>
          </a:p>
          <a:p>
            <a:pPr marL="0" indent="0">
              <a:buNone/>
            </a:pPr>
            <a:r>
              <a:rPr lang="en-US" sz="4800" b="1" dirty="0" smtClean="0">
                <a:solidFill>
                  <a:schemeClr val="bg1"/>
                </a:solidFill>
                <a:cs typeface="Lucida Console"/>
              </a:rPr>
              <a:t>LAW </a:t>
            </a:r>
            <a:r>
              <a:rPr lang="en-US" sz="4800" b="1" dirty="0">
                <a:solidFill>
                  <a:schemeClr val="bg1"/>
                </a:solidFill>
                <a:cs typeface="Lucida Console"/>
              </a:rPr>
              <a:t>459 003</a:t>
            </a:r>
          </a:p>
          <a:p>
            <a:pPr marL="0" indent="0">
              <a:buNone/>
            </a:pPr>
            <a:r>
              <a:rPr lang="en-US" sz="4800" b="1" dirty="0" smtClean="0">
                <a:solidFill>
                  <a:schemeClr val="bg1"/>
                </a:solidFill>
                <a:cs typeface="Lucida Console"/>
              </a:rPr>
              <a:t>BUSINESS ORGANIZATIONS</a:t>
            </a:r>
            <a:endParaRPr lang="en-US" sz="4800" b="1" dirty="0">
              <a:solidFill>
                <a:schemeClr val="bg1"/>
              </a:solidFill>
              <a:cs typeface="Lucida Console"/>
            </a:endParaRPr>
          </a:p>
          <a:p>
            <a:pPr marL="0" indent="0">
              <a:buNone/>
            </a:pPr>
            <a:endParaRPr lang="en-US" sz="4800" dirty="0">
              <a:solidFill>
                <a:srgbClr val="FFFF00"/>
              </a:solidFill>
              <a:latin typeface="+mn-lt"/>
            </a:endParaRPr>
          </a:p>
        </p:txBody>
      </p:sp>
      <p:pic>
        <p:nvPicPr>
          <p:cNvPr id="4" name="Picture 3" descr="AA0538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5032" y="4146044"/>
            <a:ext cx="3121152" cy="2100072"/>
          </a:xfrm>
          <a:prstGeom prst="rect">
            <a:avLst/>
          </a:prstGeom>
        </p:spPr>
      </p:pic>
    </p:spTree>
    <p:extLst>
      <p:ext uri="{BB962C8B-B14F-4D97-AF65-F5344CB8AC3E}">
        <p14:creationId xmlns:p14="http://schemas.microsoft.com/office/powerpoint/2010/main" val="160916691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accent5"/>
                </a:solidFill>
              </a:rPr>
              <a:t>The Issue:</a:t>
            </a:r>
            <a:endParaRPr lang="en-US" sz="4800" b="1" dirty="0">
              <a:solidFill>
                <a:schemeClr val="accent5"/>
              </a:solidFill>
            </a:endParaRPr>
          </a:p>
        </p:txBody>
      </p:sp>
      <p:sp>
        <p:nvSpPr>
          <p:cNvPr id="3" name="Content Placeholder 2"/>
          <p:cNvSpPr>
            <a:spLocks noGrp="1"/>
          </p:cNvSpPr>
          <p:nvPr>
            <p:ph sz="quarter" idx="10"/>
          </p:nvPr>
        </p:nvSpPr>
        <p:spPr>
          <a:xfrm>
            <a:off x="457200" y="1633054"/>
            <a:ext cx="8229600" cy="4093079"/>
          </a:xfrm>
        </p:spPr>
        <p:txBody>
          <a:bodyPr/>
          <a:lstStyle/>
          <a:p>
            <a:pPr marL="0" indent="0">
              <a:buNone/>
            </a:pPr>
            <a:r>
              <a:rPr lang="en-CA" sz="4800" i="1" dirty="0">
                <a:solidFill>
                  <a:schemeClr val="bg1"/>
                </a:solidFill>
              </a:rPr>
              <a:t>W</a:t>
            </a:r>
            <a:r>
              <a:rPr lang="en-CA" sz="4800" i="1" dirty="0" smtClean="0">
                <a:solidFill>
                  <a:schemeClr val="bg1"/>
                </a:solidFill>
              </a:rPr>
              <a:t>as</a:t>
            </a:r>
            <a:r>
              <a:rPr lang="en-CA" sz="4800" i="1" dirty="0" smtClean="0">
                <a:solidFill>
                  <a:srgbClr val="FFFFFF"/>
                </a:solidFill>
              </a:rPr>
              <a:t> </a:t>
            </a:r>
            <a:r>
              <a:rPr lang="en-CA" sz="4800" i="1" dirty="0" err="1" smtClean="0">
                <a:solidFill>
                  <a:srgbClr val="FFFF00"/>
                </a:solidFill>
              </a:rPr>
              <a:t>Rideout</a:t>
            </a:r>
            <a:r>
              <a:rPr lang="en-CA" sz="4800" i="1" dirty="0" smtClean="0">
                <a:solidFill>
                  <a:srgbClr val="FFFFFF"/>
                </a:solidFill>
              </a:rPr>
              <a:t> </a:t>
            </a:r>
            <a:r>
              <a:rPr lang="en-CA" sz="4800" i="1" dirty="0">
                <a:solidFill>
                  <a:srgbClr val="FFFFFF"/>
                </a:solidFill>
              </a:rPr>
              <a:t>an</a:t>
            </a:r>
            <a:r>
              <a:rPr lang="en-CA" sz="4800" i="1" dirty="0">
                <a:solidFill>
                  <a:srgbClr val="FFFF00"/>
                </a:solidFill>
              </a:rPr>
              <a:t> agent </a:t>
            </a:r>
            <a:r>
              <a:rPr lang="en-CA" sz="4800" i="1" dirty="0">
                <a:solidFill>
                  <a:srgbClr val="FFFFFF"/>
                </a:solidFill>
              </a:rPr>
              <a:t>or </a:t>
            </a:r>
            <a:r>
              <a:rPr lang="en-CA" sz="4800" i="1" dirty="0">
                <a:solidFill>
                  <a:srgbClr val="FFFF00"/>
                </a:solidFill>
              </a:rPr>
              <a:t>representative </a:t>
            </a:r>
            <a:r>
              <a:rPr lang="en-CA" sz="4800" i="1" dirty="0">
                <a:solidFill>
                  <a:srgbClr val="CCFFCC"/>
                </a:solidFill>
              </a:rPr>
              <a:t>of</a:t>
            </a:r>
            <a:r>
              <a:rPr lang="en-CA" sz="4800" i="1" dirty="0">
                <a:solidFill>
                  <a:srgbClr val="FFFF00"/>
                </a:solidFill>
              </a:rPr>
              <a:t> </a:t>
            </a:r>
            <a:r>
              <a:rPr lang="en-CA" sz="4800" i="1" dirty="0">
                <a:solidFill>
                  <a:srgbClr val="CCFFCC"/>
                </a:solidFill>
              </a:rPr>
              <a:t>Maritime Life</a:t>
            </a:r>
            <a:r>
              <a:rPr lang="en-CA" sz="4800" i="1" dirty="0">
                <a:solidFill>
                  <a:srgbClr val="FFFF00"/>
                </a:solidFill>
              </a:rPr>
              <a:t> when he received the $100,000</a:t>
            </a:r>
            <a:r>
              <a:rPr lang="en-CA" sz="4800" i="1" dirty="0">
                <a:solidFill>
                  <a:srgbClr val="FFFFFF"/>
                </a:solidFill>
              </a:rPr>
              <a:t> from Mr. Schwartz?</a:t>
            </a:r>
          </a:p>
          <a:p>
            <a:endParaRPr lang="en-US" dirty="0"/>
          </a:p>
        </p:txBody>
      </p:sp>
      <p:pic>
        <p:nvPicPr>
          <p:cNvPr id="4" name="Picture 3" descr="img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4631" y="4778593"/>
            <a:ext cx="2965196" cy="1398223"/>
          </a:xfrm>
          <a:prstGeom prst="rect">
            <a:avLst/>
          </a:prstGeom>
        </p:spPr>
      </p:pic>
    </p:spTree>
    <p:extLst>
      <p:ext uri="{BB962C8B-B14F-4D97-AF65-F5344CB8AC3E}">
        <p14:creationId xmlns:p14="http://schemas.microsoft.com/office/powerpoint/2010/main" val="1759373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74"/>
            <a:ext cx="8686800" cy="696128"/>
          </a:xfrm>
        </p:spPr>
        <p:txBody>
          <a:bodyPr>
            <a:normAutofit fontScale="90000"/>
          </a:bodyPr>
          <a:lstStyle/>
          <a:p>
            <a:r>
              <a:rPr lang="en-CA" sz="3600" dirty="0">
                <a:solidFill>
                  <a:srgbClr val="FFFF00"/>
                </a:solidFill>
              </a:rPr>
              <a:t>Newfoundland Court of </a:t>
            </a:r>
            <a:r>
              <a:rPr lang="en-CA" sz="3600" dirty="0" smtClean="0">
                <a:solidFill>
                  <a:srgbClr val="FFFF00"/>
                </a:solidFill>
              </a:rPr>
              <a:t>Appeal: </a:t>
            </a:r>
            <a:r>
              <a:rPr lang="en-CA" sz="3600" b="1" dirty="0" err="1">
                <a:solidFill>
                  <a:srgbClr val="FFFFFF"/>
                </a:solidFill>
              </a:rPr>
              <a:t>Gushue</a:t>
            </a:r>
            <a:r>
              <a:rPr lang="en-CA" sz="3600" b="1" dirty="0">
                <a:solidFill>
                  <a:srgbClr val="FFFFFF"/>
                </a:solidFill>
              </a:rPr>
              <a:t>, C.J</a:t>
            </a:r>
            <a:r>
              <a:rPr lang="en-CA" sz="3600" b="1" dirty="0" smtClean="0">
                <a:solidFill>
                  <a:srgbClr val="FFFFFF"/>
                </a:solidFill>
              </a:rPr>
              <a:t>. </a:t>
            </a:r>
            <a:r>
              <a:rPr lang="en-CA" b="1" dirty="0">
                <a:solidFill>
                  <a:srgbClr val="FFFFFF"/>
                </a:solidFill>
              </a:rPr>
              <a:t> </a:t>
            </a:r>
            <a:r>
              <a:rPr lang="en-CA" dirty="0"/>
              <a:t> </a:t>
            </a:r>
            <a:endParaRPr lang="en-US" dirty="0"/>
          </a:p>
        </p:txBody>
      </p:sp>
      <p:sp>
        <p:nvSpPr>
          <p:cNvPr id="3" name="Content Placeholder 2"/>
          <p:cNvSpPr>
            <a:spLocks noGrp="1"/>
          </p:cNvSpPr>
          <p:nvPr>
            <p:ph sz="quarter" idx="10"/>
          </p:nvPr>
        </p:nvSpPr>
        <p:spPr>
          <a:xfrm>
            <a:off x="131954" y="725802"/>
            <a:ext cx="9012046" cy="5492998"/>
          </a:xfrm>
        </p:spPr>
        <p:txBody>
          <a:bodyPr>
            <a:normAutofit fontScale="92500" lnSpcReduction="10000"/>
          </a:bodyPr>
          <a:lstStyle/>
          <a:p>
            <a:pPr marL="0" indent="0">
              <a:lnSpc>
                <a:spcPct val="90000"/>
              </a:lnSpc>
              <a:buNone/>
            </a:pPr>
            <a:r>
              <a:rPr lang="en-CA" dirty="0">
                <a:solidFill>
                  <a:schemeClr val="bg1"/>
                </a:solidFill>
              </a:rPr>
              <a:t>“However, an </a:t>
            </a:r>
            <a:r>
              <a:rPr lang="en-CA" dirty="0">
                <a:solidFill>
                  <a:srgbClr val="FFFF00"/>
                </a:solidFill>
              </a:rPr>
              <a:t>agency may also arise by operation of law without any contract</a:t>
            </a:r>
            <a:r>
              <a:rPr lang="en-CA" dirty="0">
                <a:solidFill>
                  <a:schemeClr val="bg1"/>
                </a:solidFill>
              </a:rPr>
              <a:t>, express or implied, having been entered into. Thus, </a:t>
            </a:r>
            <a:r>
              <a:rPr lang="en-CA" dirty="0">
                <a:solidFill>
                  <a:srgbClr val="FFFF00"/>
                </a:solidFill>
              </a:rPr>
              <a:t>where a person who by his or her words or conduct has allowed another to appear to the outside world to be his agent, </a:t>
            </a:r>
            <a:r>
              <a:rPr lang="en-CA" dirty="0">
                <a:solidFill>
                  <a:schemeClr val="bg1"/>
                </a:solidFill>
              </a:rPr>
              <a:t>with the result that third parties deal with him in this capacity, </a:t>
            </a:r>
            <a:r>
              <a:rPr lang="en-CA" dirty="0">
                <a:solidFill>
                  <a:srgbClr val="FFFF00"/>
                </a:solidFill>
              </a:rPr>
              <a:t>that person cannot thereafter repudiate this apparent agency if, by doing so, injury would be caused </a:t>
            </a:r>
            <a:r>
              <a:rPr lang="en-CA" dirty="0">
                <a:solidFill>
                  <a:schemeClr val="bg1"/>
                </a:solidFill>
              </a:rPr>
              <a:t>to those third parties. In other words, the principle of estoppel would apply. As stated by </a:t>
            </a:r>
            <a:r>
              <a:rPr lang="en-CA" dirty="0" err="1">
                <a:solidFill>
                  <a:schemeClr val="bg1"/>
                </a:solidFill>
              </a:rPr>
              <a:t>Fridman</a:t>
            </a:r>
            <a:r>
              <a:rPr lang="en-CA" dirty="0">
                <a:solidFill>
                  <a:schemeClr val="bg1"/>
                </a:solidFill>
              </a:rPr>
              <a:t>,</a:t>
            </a:r>
          </a:p>
          <a:p>
            <a:pPr marL="400050" lvl="1" indent="0">
              <a:lnSpc>
                <a:spcPct val="90000"/>
              </a:lnSpc>
              <a:buNone/>
            </a:pPr>
            <a:r>
              <a:rPr lang="en-CA" dirty="0">
                <a:solidFill>
                  <a:schemeClr val="bg1"/>
                </a:solidFill>
              </a:rPr>
              <a:t>“…the agent’s authority in </a:t>
            </a:r>
            <a:r>
              <a:rPr lang="en-CA" dirty="0">
                <a:solidFill>
                  <a:srgbClr val="FFFF00"/>
                </a:solidFill>
              </a:rPr>
              <a:t>agency</a:t>
            </a:r>
            <a:r>
              <a:rPr lang="en-CA" dirty="0">
                <a:solidFill>
                  <a:schemeClr val="bg1"/>
                </a:solidFill>
              </a:rPr>
              <a:t> by estoppel is not an actual or real authority at all. That is to say it </a:t>
            </a:r>
            <a:r>
              <a:rPr lang="en-CA" dirty="0">
                <a:solidFill>
                  <a:srgbClr val="FFFF00"/>
                </a:solidFill>
              </a:rPr>
              <a:t>does not result from consent on the part of the principal</a:t>
            </a:r>
            <a:r>
              <a:rPr lang="en-CA" dirty="0">
                <a:solidFill>
                  <a:schemeClr val="bg1"/>
                </a:solidFill>
              </a:rPr>
              <a:t>, whether express, or implied according to the rules already discussed, that the agent should have any authority at all, or the kind of authority which he has purported to exercise</a:t>
            </a:r>
            <a:r>
              <a:rPr lang="en-CA" dirty="0">
                <a:solidFill>
                  <a:srgbClr val="FFFF00"/>
                </a:solidFill>
              </a:rPr>
              <a:t>. The agent’s authority here is the product of the principal’s conduct, his representation that the agent is authorized to act on his behalf.</a:t>
            </a:r>
            <a:r>
              <a:rPr lang="en-CA" dirty="0">
                <a:solidFill>
                  <a:schemeClr val="bg1"/>
                </a:solidFill>
              </a:rPr>
              <a:t> It is an authority which ‘apparently’ exists having regard to the conduct of the parties. In fact it does not exist. But as a matter of law, arising out of the factual position, the agent is said to have authority.”</a:t>
            </a:r>
          </a:p>
          <a:p>
            <a:pPr marL="0" indent="0">
              <a:buNone/>
            </a:pPr>
            <a:endParaRPr lang="en-US" dirty="0"/>
          </a:p>
        </p:txBody>
      </p:sp>
    </p:spTree>
    <p:extLst>
      <p:ext uri="{BB962C8B-B14F-4D97-AF65-F5344CB8AC3E}">
        <p14:creationId xmlns:p14="http://schemas.microsoft.com/office/powerpoint/2010/main" val="3065978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310" y="128647"/>
            <a:ext cx="8142489" cy="1520902"/>
          </a:xfrm>
        </p:spPr>
        <p:txBody>
          <a:bodyPr>
            <a:noAutofit/>
          </a:bodyPr>
          <a:lstStyle/>
          <a:p>
            <a:pPr algn="ctr"/>
            <a:r>
              <a:rPr lang="en-US" sz="4400" b="1" dirty="0" smtClean="0">
                <a:solidFill>
                  <a:srgbClr val="FFFF00"/>
                </a:solidFill>
              </a:rPr>
              <a:t>What does agency </a:t>
            </a:r>
            <a:br>
              <a:rPr lang="en-US" sz="4400" b="1" dirty="0" smtClean="0">
                <a:solidFill>
                  <a:srgbClr val="FFFF00"/>
                </a:solidFill>
              </a:rPr>
            </a:br>
            <a:r>
              <a:rPr lang="en-US" sz="4400" b="1" dirty="0" smtClean="0">
                <a:solidFill>
                  <a:srgbClr val="FFFF00"/>
                </a:solidFill>
              </a:rPr>
              <a:t>remind you of?</a:t>
            </a:r>
            <a:endParaRPr lang="en-US" sz="4400" b="1" dirty="0">
              <a:solidFill>
                <a:srgbClr val="FFFF00"/>
              </a:solidFill>
            </a:endParaRPr>
          </a:p>
        </p:txBody>
      </p:sp>
      <p:pic>
        <p:nvPicPr>
          <p:cNvPr id="4" name="Content Placeholder 3" descr="two_otters-300x300.jpg"/>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690" r="-105"/>
          <a:stretch/>
        </p:blipFill>
        <p:spPr>
          <a:xfrm>
            <a:off x="2606092" y="1847850"/>
            <a:ext cx="3909137" cy="3878263"/>
          </a:xfrm>
        </p:spPr>
      </p:pic>
      <p:sp>
        <p:nvSpPr>
          <p:cNvPr id="5" name="TextBox 4"/>
          <p:cNvSpPr txBox="1"/>
          <p:nvPr/>
        </p:nvSpPr>
        <p:spPr>
          <a:xfrm>
            <a:off x="5150139" y="5885674"/>
            <a:ext cx="1365090" cy="369332"/>
          </a:xfrm>
          <a:prstGeom prst="rect">
            <a:avLst/>
          </a:prstGeom>
          <a:noFill/>
        </p:spPr>
        <p:txBody>
          <a:bodyPr wrap="none" rtlCol="0">
            <a:spAutoFit/>
          </a:bodyPr>
          <a:lstStyle/>
          <a:p>
            <a:r>
              <a:rPr lang="en-US" dirty="0" smtClean="0">
                <a:solidFill>
                  <a:srgbClr val="FFFFFF"/>
                </a:solidFill>
              </a:rPr>
              <a:t>Partnership</a:t>
            </a:r>
            <a:endParaRPr lang="en-US" dirty="0">
              <a:solidFill>
                <a:srgbClr val="FFFFFF"/>
              </a:solidFill>
            </a:endParaRPr>
          </a:p>
        </p:txBody>
      </p:sp>
    </p:spTree>
    <p:extLst>
      <p:ext uri="{BB962C8B-B14F-4D97-AF65-F5344CB8AC3E}">
        <p14:creationId xmlns:p14="http://schemas.microsoft.com/office/powerpoint/2010/main" val="3621994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81437" y="181449"/>
            <a:ext cx="8962563" cy="6235297"/>
          </a:xfrm>
        </p:spPr>
        <p:txBody>
          <a:bodyPr>
            <a:noAutofit/>
          </a:bodyPr>
          <a:lstStyle/>
          <a:p>
            <a:pPr marL="0" indent="0">
              <a:buNone/>
            </a:pPr>
            <a:r>
              <a:rPr lang="en-CA" sz="2600" i="1" dirty="0" smtClean="0">
                <a:solidFill>
                  <a:srgbClr val="FFFFFF"/>
                </a:solidFill>
              </a:rPr>
              <a:t>“</a:t>
            </a:r>
            <a:r>
              <a:rPr lang="en-CA" sz="2600" i="1" dirty="0">
                <a:solidFill>
                  <a:srgbClr val="FFFFFF"/>
                </a:solidFill>
              </a:rPr>
              <a:t>If one speculates as to what the legal position would have been as between the appellant and the </a:t>
            </a:r>
            <a:r>
              <a:rPr lang="en-CA" sz="2600" i="1" dirty="0">
                <a:solidFill>
                  <a:srgbClr val="FFFF00"/>
                </a:solidFill>
              </a:rPr>
              <a:t>respondent had </a:t>
            </a:r>
            <a:r>
              <a:rPr lang="en-CA" sz="2600" i="1" dirty="0" err="1">
                <a:solidFill>
                  <a:srgbClr val="FFFF00"/>
                </a:solidFill>
              </a:rPr>
              <a:t>Rideout</a:t>
            </a:r>
            <a:r>
              <a:rPr lang="en-CA" sz="2600" i="1" dirty="0">
                <a:solidFill>
                  <a:srgbClr val="FFFF00"/>
                </a:solidFill>
              </a:rPr>
              <a:t> misappropriated the funds in 1979 or 1980, rather than in 1984</a:t>
            </a:r>
            <a:r>
              <a:rPr lang="en-CA" sz="2600" i="1" dirty="0">
                <a:solidFill>
                  <a:srgbClr val="FFFFFF"/>
                </a:solidFill>
              </a:rPr>
              <a:t>, the ready answer seems to me to be that the </a:t>
            </a:r>
            <a:r>
              <a:rPr lang="en-CA" sz="2600" i="1" dirty="0">
                <a:solidFill>
                  <a:srgbClr val="CCFFCC"/>
                </a:solidFill>
              </a:rPr>
              <a:t>respondent would have been responsible to the appellant for those funds. </a:t>
            </a:r>
            <a:r>
              <a:rPr lang="en-CA" sz="2600" i="1" dirty="0">
                <a:solidFill>
                  <a:srgbClr val="FFFF00"/>
                </a:solidFill>
              </a:rPr>
              <a:t>The respondent had appointed </a:t>
            </a:r>
            <a:r>
              <a:rPr lang="en-CA" sz="2600" i="1" dirty="0" err="1">
                <a:solidFill>
                  <a:srgbClr val="FFFF00"/>
                </a:solidFill>
              </a:rPr>
              <a:t>Rideout</a:t>
            </a:r>
            <a:r>
              <a:rPr lang="en-CA" sz="2600" i="1" dirty="0">
                <a:solidFill>
                  <a:srgbClr val="FFFF00"/>
                </a:solidFill>
              </a:rPr>
              <a:t> as its Regional Superintendent for Atlantic Canada </a:t>
            </a:r>
            <a:r>
              <a:rPr lang="en-CA" sz="2600" i="1" dirty="0">
                <a:solidFill>
                  <a:srgbClr val="FFFFFF"/>
                </a:solidFill>
              </a:rPr>
              <a:t>and had provided him with company stationary which indicated that the regional office for Atlantic Canada was at P.O. Box 387, Corner Brook, Newfoundland. Unquestionably,</a:t>
            </a:r>
            <a:r>
              <a:rPr lang="en-CA" sz="2600" i="1" dirty="0">
                <a:solidFill>
                  <a:srgbClr val="FFFF00"/>
                </a:solidFill>
              </a:rPr>
              <a:t> it must have been</a:t>
            </a:r>
            <a:r>
              <a:rPr lang="en-CA" sz="2600" i="1" dirty="0">
                <a:solidFill>
                  <a:srgbClr val="FFFFFF"/>
                </a:solidFill>
              </a:rPr>
              <a:t> intended by the respondent </a:t>
            </a:r>
            <a:r>
              <a:rPr lang="en-CA" sz="2600" i="1" dirty="0">
                <a:solidFill>
                  <a:srgbClr val="FFFF00"/>
                </a:solidFill>
              </a:rPr>
              <a:t>that </a:t>
            </a:r>
            <a:r>
              <a:rPr lang="en-CA" sz="2600" i="1" dirty="0" err="1">
                <a:solidFill>
                  <a:srgbClr val="FFFF00"/>
                </a:solidFill>
              </a:rPr>
              <a:t>Rideout</a:t>
            </a:r>
            <a:r>
              <a:rPr lang="en-CA" sz="2600" i="1" dirty="0">
                <a:solidFill>
                  <a:srgbClr val="FFFF00"/>
                </a:solidFill>
              </a:rPr>
              <a:t> utilize this stationary in the sense of communicating</a:t>
            </a:r>
            <a:r>
              <a:rPr lang="en-CA" sz="2600" i="1" dirty="0">
                <a:solidFill>
                  <a:srgbClr val="FFFFFF"/>
                </a:solidFill>
              </a:rPr>
              <a:t> with persons in Atlantic Canada having dealings with </a:t>
            </a:r>
            <a:r>
              <a:rPr lang="en-CA" sz="2600" i="1" dirty="0" err="1">
                <a:solidFill>
                  <a:srgbClr val="FFFFFF"/>
                </a:solidFill>
              </a:rPr>
              <a:t>Rideout</a:t>
            </a:r>
            <a:r>
              <a:rPr lang="en-CA" sz="2600" i="1" dirty="0">
                <a:solidFill>
                  <a:srgbClr val="FFFFFF"/>
                </a:solidFill>
              </a:rPr>
              <a:t> as “agent” of Maritime Life. Whatever the contract as between </a:t>
            </a:r>
            <a:r>
              <a:rPr lang="en-CA" sz="2600" i="1" dirty="0" err="1">
                <a:solidFill>
                  <a:srgbClr val="FFFFFF"/>
                </a:solidFill>
              </a:rPr>
              <a:t>Rideout</a:t>
            </a:r>
            <a:r>
              <a:rPr lang="en-CA" sz="2600" i="1" dirty="0">
                <a:solidFill>
                  <a:srgbClr val="FFFFFF"/>
                </a:solidFill>
              </a:rPr>
              <a:t> and the respondent might have been, this letterhead and the designation of </a:t>
            </a:r>
            <a:r>
              <a:rPr lang="en-CA" sz="2600" i="1" dirty="0" err="1">
                <a:solidFill>
                  <a:srgbClr val="FFFFFF"/>
                </a:solidFill>
              </a:rPr>
              <a:t>Rideout</a:t>
            </a:r>
            <a:r>
              <a:rPr lang="en-CA" sz="2600" i="1" dirty="0">
                <a:solidFill>
                  <a:srgbClr val="FFFFFF"/>
                </a:solidFill>
              </a:rPr>
              <a:t> as Regional Superintendent must be deemed to have been intended by the respondent to </a:t>
            </a:r>
            <a:r>
              <a:rPr lang="en-CA" sz="2600" i="1" dirty="0" smtClean="0">
                <a:solidFill>
                  <a:srgbClr val="FFFFFF"/>
                </a:solidFill>
              </a:rPr>
              <a:t>be</a:t>
            </a:r>
            <a:r>
              <a:rPr lang="mr-IN" sz="2600" i="1" dirty="0" smtClean="0">
                <a:solidFill>
                  <a:srgbClr val="FFFFFF"/>
                </a:solidFill>
              </a:rPr>
              <a:t>…</a:t>
            </a:r>
            <a:endParaRPr lang="en-US" sz="2600" dirty="0"/>
          </a:p>
        </p:txBody>
      </p:sp>
    </p:spTree>
    <p:extLst>
      <p:ext uri="{BB962C8B-B14F-4D97-AF65-F5344CB8AC3E}">
        <p14:creationId xmlns:p14="http://schemas.microsoft.com/office/powerpoint/2010/main" val="2837196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81437" y="-1"/>
            <a:ext cx="8962563" cy="6858001"/>
          </a:xfrm>
        </p:spPr>
        <p:txBody>
          <a:bodyPr>
            <a:normAutofit/>
          </a:bodyPr>
          <a:lstStyle/>
          <a:p>
            <a:pPr marL="0" indent="0">
              <a:lnSpc>
                <a:spcPct val="90000"/>
              </a:lnSpc>
              <a:buNone/>
            </a:pPr>
            <a:r>
              <a:rPr lang="mr-IN" i="1" dirty="0" smtClean="0">
                <a:solidFill>
                  <a:schemeClr val="bg1"/>
                </a:solidFill>
              </a:rPr>
              <a:t>…</a:t>
            </a:r>
            <a:r>
              <a:rPr lang="en-CA" i="1" dirty="0" smtClean="0">
                <a:solidFill>
                  <a:srgbClr val="CCFFCC"/>
                </a:solidFill>
              </a:rPr>
              <a:t>The </a:t>
            </a:r>
            <a:r>
              <a:rPr lang="en-CA" i="1" dirty="0">
                <a:solidFill>
                  <a:srgbClr val="CCFFCC"/>
                </a:solidFill>
              </a:rPr>
              <a:t>next question is what, if anything, changed between 1978 and 1984 which would alter the above situation? </a:t>
            </a:r>
            <a:r>
              <a:rPr lang="en-CA" i="1" dirty="0">
                <a:solidFill>
                  <a:schemeClr val="bg1"/>
                </a:solidFill>
              </a:rPr>
              <a:t>While the appellant held only a receipt from </a:t>
            </a:r>
            <a:r>
              <a:rPr lang="en-CA" i="1" dirty="0" err="1">
                <a:solidFill>
                  <a:schemeClr val="bg1"/>
                </a:solidFill>
              </a:rPr>
              <a:t>Rideout</a:t>
            </a:r>
            <a:r>
              <a:rPr lang="en-CA" i="1" dirty="0">
                <a:solidFill>
                  <a:schemeClr val="bg1"/>
                </a:solidFill>
              </a:rPr>
              <a:t> for the $100,000 paid in 1984, he was, subsequent to 1978, legitimately of the belief that </a:t>
            </a:r>
            <a:r>
              <a:rPr lang="en-CA" i="1" dirty="0" err="1">
                <a:solidFill>
                  <a:schemeClr val="bg1"/>
                </a:solidFill>
              </a:rPr>
              <a:t>Rideout</a:t>
            </a:r>
            <a:r>
              <a:rPr lang="en-CA" i="1" dirty="0">
                <a:solidFill>
                  <a:schemeClr val="bg1"/>
                </a:solidFill>
              </a:rPr>
              <a:t> was the respondent’s legal </a:t>
            </a:r>
            <a:r>
              <a:rPr lang="en-CA" i="1" dirty="0" smtClean="0">
                <a:solidFill>
                  <a:schemeClr val="bg1"/>
                </a:solidFill>
              </a:rPr>
              <a:t>representative</a:t>
            </a:r>
            <a:r>
              <a:rPr lang="mr-IN" i="1" dirty="0" smtClean="0">
                <a:solidFill>
                  <a:schemeClr val="bg1"/>
                </a:solidFill>
              </a:rPr>
              <a:t>…</a:t>
            </a:r>
            <a:r>
              <a:rPr lang="en-CA" i="1" dirty="0" smtClean="0">
                <a:solidFill>
                  <a:schemeClr val="bg1"/>
                </a:solidFill>
              </a:rPr>
              <a:t> </a:t>
            </a:r>
            <a:r>
              <a:rPr lang="en-CA" i="1" dirty="0">
                <a:solidFill>
                  <a:srgbClr val="FFFF00"/>
                </a:solidFill>
              </a:rPr>
              <a:t>There is absolutely no evidence of anything occurring in that time frame as between </a:t>
            </a:r>
            <a:r>
              <a:rPr lang="en-CA" i="1" dirty="0" err="1">
                <a:solidFill>
                  <a:srgbClr val="FFFF00"/>
                </a:solidFill>
              </a:rPr>
              <a:t>Rideout</a:t>
            </a:r>
            <a:r>
              <a:rPr lang="en-CA" i="1" dirty="0">
                <a:solidFill>
                  <a:srgbClr val="FFFF00"/>
                </a:solidFill>
              </a:rPr>
              <a:t> and the appellant or as between the respondent and the appellant which would or should have disabused the appellant of that conviction</a:t>
            </a:r>
            <a:r>
              <a:rPr lang="en-CA" i="1" dirty="0">
                <a:solidFill>
                  <a:schemeClr val="bg1"/>
                </a:solidFill>
              </a:rPr>
              <a:t>. He was never informed that </a:t>
            </a:r>
            <a:r>
              <a:rPr lang="en-CA" i="1" dirty="0" err="1">
                <a:solidFill>
                  <a:schemeClr val="bg1"/>
                </a:solidFill>
              </a:rPr>
              <a:t>Rideout</a:t>
            </a:r>
            <a:r>
              <a:rPr lang="en-CA" i="1" dirty="0">
                <a:solidFill>
                  <a:schemeClr val="bg1"/>
                </a:solidFill>
              </a:rPr>
              <a:t> was no longer employed by the respondent, nor that he was no longer its Regional Superintendent </a:t>
            </a:r>
            <a:r>
              <a:rPr lang="en-CA" i="1" dirty="0" smtClean="0">
                <a:solidFill>
                  <a:schemeClr val="bg1"/>
                </a:solidFill>
              </a:rPr>
              <a:t>or</a:t>
            </a:r>
            <a:r>
              <a:rPr lang="mr-IN" i="1" dirty="0" smtClean="0">
                <a:solidFill>
                  <a:schemeClr val="bg1"/>
                </a:solidFill>
              </a:rPr>
              <a:t>…</a:t>
            </a:r>
            <a:r>
              <a:rPr lang="en-CA" i="1" dirty="0" smtClean="0">
                <a:solidFill>
                  <a:schemeClr val="bg1"/>
                </a:solidFill>
              </a:rPr>
              <a:t> </a:t>
            </a:r>
            <a:r>
              <a:rPr lang="en-CA" i="1" dirty="0">
                <a:solidFill>
                  <a:schemeClr val="bg1"/>
                </a:solidFill>
              </a:rPr>
              <a:t>that </a:t>
            </a:r>
            <a:r>
              <a:rPr lang="en-CA" i="1" dirty="0" err="1">
                <a:solidFill>
                  <a:schemeClr val="bg1"/>
                </a:solidFill>
              </a:rPr>
              <a:t>Rideout</a:t>
            </a:r>
            <a:r>
              <a:rPr lang="en-CA" i="1" dirty="0">
                <a:solidFill>
                  <a:schemeClr val="bg1"/>
                </a:solidFill>
              </a:rPr>
              <a:t> was now merely an agent for the purpose of soliciting applications for life insurance and no more. Indeed, the appellant stated in evidence that, as far as he was concerned, </a:t>
            </a:r>
            <a:r>
              <a:rPr lang="en-CA" i="1" dirty="0" err="1">
                <a:solidFill>
                  <a:srgbClr val="CCFFCC"/>
                </a:solidFill>
              </a:rPr>
              <a:t>Rideout</a:t>
            </a:r>
            <a:r>
              <a:rPr lang="en-CA" i="1" dirty="0">
                <a:solidFill>
                  <a:srgbClr val="CCFFCC"/>
                </a:solidFill>
              </a:rPr>
              <a:t> was still in the same position with the respondent in 1984 that he had been in </a:t>
            </a:r>
            <a:r>
              <a:rPr lang="en-CA" i="1" dirty="0" smtClean="0">
                <a:solidFill>
                  <a:srgbClr val="CCFFCC"/>
                </a:solidFill>
              </a:rPr>
              <a:t>1978</a:t>
            </a:r>
            <a:r>
              <a:rPr lang="mr-IN" i="1" dirty="0" smtClean="0">
                <a:solidFill>
                  <a:schemeClr val="bg1"/>
                </a:solidFill>
              </a:rPr>
              <a:t>…</a:t>
            </a:r>
            <a:r>
              <a:rPr lang="en-CA" i="1" dirty="0" smtClean="0">
                <a:solidFill>
                  <a:srgbClr val="FFFF00"/>
                </a:solidFill>
              </a:rPr>
              <a:t>Mr</a:t>
            </a:r>
            <a:r>
              <a:rPr lang="en-CA" i="1" dirty="0">
                <a:solidFill>
                  <a:srgbClr val="FFFF00"/>
                </a:solidFill>
              </a:rPr>
              <a:t>. Schwartz was therefore entitled to recover the monies paid over to Mr. </a:t>
            </a:r>
            <a:r>
              <a:rPr lang="en-CA" i="1" dirty="0" err="1">
                <a:solidFill>
                  <a:srgbClr val="FFFF00"/>
                </a:solidFill>
              </a:rPr>
              <a:t>Rideout</a:t>
            </a:r>
            <a:r>
              <a:rPr lang="en-CA" i="1" dirty="0">
                <a:solidFill>
                  <a:srgbClr val="FFFF00"/>
                </a:solidFill>
              </a:rPr>
              <a:t> in 1984</a:t>
            </a:r>
            <a:r>
              <a:rPr lang="en-CA" i="1" dirty="0" smtClean="0">
                <a:solidFill>
                  <a:srgbClr val="FFFF00"/>
                </a:solidFill>
              </a:rPr>
              <a:t>.”</a:t>
            </a:r>
            <a:endParaRPr lang="en-CA" i="1" dirty="0">
              <a:solidFill>
                <a:srgbClr val="FFFF00"/>
              </a:solidFill>
            </a:endParaRPr>
          </a:p>
          <a:p>
            <a:pPr marL="0" indent="0">
              <a:buNone/>
            </a:pPr>
            <a:endParaRPr lang="en-CA" dirty="0"/>
          </a:p>
          <a:p>
            <a:pPr marL="0" indent="0">
              <a:buNone/>
            </a:pPr>
            <a:endParaRPr lang="en-US" dirty="0"/>
          </a:p>
        </p:txBody>
      </p:sp>
    </p:spTree>
    <p:extLst>
      <p:ext uri="{BB962C8B-B14F-4D97-AF65-F5344CB8AC3E}">
        <p14:creationId xmlns:p14="http://schemas.microsoft.com/office/powerpoint/2010/main" val="2186123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308"/>
            <a:ext cx="8229600" cy="778605"/>
          </a:xfrm>
        </p:spPr>
        <p:txBody>
          <a:bodyPr/>
          <a:lstStyle/>
          <a:p>
            <a:r>
              <a:rPr lang="en-CA" dirty="0">
                <a:solidFill>
                  <a:srgbClr val="FFFF00"/>
                </a:solidFill>
              </a:rPr>
              <a:t>Marshall, J.A. dissented </a:t>
            </a:r>
            <a:r>
              <a:rPr lang="mr-IN" dirty="0" smtClean="0">
                <a:solidFill>
                  <a:srgbClr val="FFFF00"/>
                </a:solidFill>
              </a:rPr>
              <a:t>…</a:t>
            </a:r>
            <a:endParaRPr lang="en-US" dirty="0">
              <a:solidFill>
                <a:srgbClr val="FFFF00"/>
              </a:solidFill>
            </a:endParaRPr>
          </a:p>
        </p:txBody>
      </p:sp>
      <p:sp>
        <p:nvSpPr>
          <p:cNvPr id="3" name="Content Placeholder 2"/>
          <p:cNvSpPr>
            <a:spLocks noGrp="1"/>
          </p:cNvSpPr>
          <p:nvPr>
            <p:ph sz="quarter" idx="10"/>
          </p:nvPr>
        </p:nvSpPr>
        <p:spPr>
          <a:xfrm>
            <a:off x="296897" y="742296"/>
            <a:ext cx="8847103" cy="5789917"/>
          </a:xfrm>
        </p:spPr>
        <p:txBody>
          <a:bodyPr>
            <a:normAutofit/>
          </a:bodyPr>
          <a:lstStyle/>
          <a:p>
            <a:pPr marL="0" indent="0">
              <a:lnSpc>
                <a:spcPct val="90000"/>
              </a:lnSpc>
              <a:buNone/>
            </a:pPr>
            <a:r>
              <a:rPr lang="en-US" sz="3200" i="1" dirty="0">
                <a:solidFill>
                  <a:schemeClr val="bg1"/>
                </a:solidFill>
              </a:rPr>
              <a:t>“</a:t>
            </a:r>
            <a:r>
              <a:rPr lang="en-CA" sz="3200" i="1" dirty="0">
                <a:solidFill>
                  <a:schemeClr val="bg1"/>
                </a:solidFill>
              </a:rPr>
              <a:t> In any event, Mr. </a:t>
            </a:r>
            <a:r>
              <a:rPr lang="en-CA" sz="3200" i="1" dirty="0">
                <a:solidFill>
                  <a:srgbClr val="CCFFCC"/>
                </a:solidFill>
              </a:rPr>
              <a:t>Schwartz</a:t>
            </a:r>
            <a:r>
              <a:rPr lang="en-CA" sz="3200" i="1" dirty="0">
                <a:solidFill>
                  <a:schemeClr val="bg1"/>
                </a:solidFill>
              </a:rPr>
              <a:t> agreed to make the investment. </a:t>
            </a:r>
            <a:r>
              <a:rPr lang="en-CA" sz="3200" i="1" dirty="0">
                <a:solidFill>
                  <a:srgbClr val="FFFF00"/>
                </a:solidFill>
              </a:rPr>
              <a:t>He must be taken to have known</a:t>
            </a:r>
            <a:r>
              <a:rPr lang="en-CA" sz="3200" i="1" dirty="0">
                <a:solidFill>
                  <a:schemeClr val="bg1"/>
                </a:solidFill>
              </a:rPr>
              <a:t> that one of that magnitude was </a:t>
            </a:r>
            <a:r>
              <a:rPr lang="en-CA" sz="3200" i="1" dirty="0">
                <a:solidFill>
                  <a:srgbClr val="FFFF00"/>
                </a:solidFill>
              </a:rPr>
              <a:t>contingent on Maritime’s acceptance </a:t>
            </a:r>
            <a:r>
              <a:rPr lang="en-CA" sz="3200" i="1" dirty="0">
                <a:solidFill>
                  <a:schemeClr val="bg1"/>
                </a:solidFill>
              </a:rPr>
              <a:t>as under the terms of the annuity plan</a:t>
            </a:r>
            <a:r>
              <a:rPr lang="mr-IN" sz="3200" i="1" dirty="0">
                <a:solidFill>
                  <a:schemeClr val="bg1"/>
                </a:solidFill>
              </a:rPr>
              <a:t>…</a:t>
            </a:r>
            <a:r>
              <a:rPr lang="en-CA" sz="3200" i="1" dirty="0">
                <a:solidFill>
                  <a:schemeClr val="bg1"/>
                </a:solidFill>
              </a:rPr>
              <a:t> </a:t>
            </a:r>
          </a:p>
          <a:p>
            <a:pPr marL="0" indent="0">
              <a:lnSpc>
                <a:spcPct val="90000"/>
              </a:lnSpc>
              <a:buNone/>
            </a:pPr>
            <a:r>
              <a:rPr lang="en-CA" sz="3200" i="1" dirty="0" err="1">
                <a:solidFill>
                  <a:schemeClr val="bg1"/>
                </a:solidFill>
              </a:rPr>
              <a:t>Rideout</a:t>
            </a:r>
            <a:r>
              <a:rPr lang="en-CA" sz="3200" i="1" dirty="0">
                <a:solidFill>
                  <a:schemeClr val="bg1"/>
                </a:solidFill>
              </a:rPr>
              <a:t> and his company operated an investment counselling </a:t>
            </a:r>
            <a:r>
              <a:rPr lang="en-CA" sz="3200" i="1" dirty="0" smtClean="0">
                <a:solidFill>
                  <a:schemeClr val="bg1"/>
                </a:solidFill>
              </a:rPr>
              <a:t>service</a:t>
            </a:r>
            <a:r>
              <a:rPr lang="mr-IN" sz="3200" i="1" dirty="0" smtClean="0">
                <a:solidFill>
                  <a:schemeClr val="bg1"/>
                </a:solidFill>
              </a:rPr>
              <a:t>…</a:t>
            </a:r>
            <a:r>
              <a:rPr lang="en-CA" sz="3200" i="1" dirty="0" smtClean="0">
                <a:solidFill>
                  <a:schemeClr val="bg1"/>
                </a:solidFill>
              </a:rPr>
              <a:t>but </a:t>
            </a:r>
            <a:r>
              <a:rPr lang="en-CA" sz="3200" i="1" dirty="0">
                <a:solidFill>
                  <a:schemeClr val="bg1"/>
                </a:solidFill>
              </a:rPr>
              <a:t>he did not advertise himself or his company as agents of the defendant. </a:t>
            </a:r>
            <a:r>
              <a:rPr lang="en-CA" sz="3200" i="1" dirty="0">
                <a:solidFill>
                  <a:srgbClr val="CCFFCC"/>
                </a:solidFill>
              </a:rPr>
              <a:t>What is more important, the defendant did not advertise or in any way hold out </a:t>
            </a:r>
            <a:r>
              <a:rPr lang="en-CA" sz="3200" i="1" dirty="0" err="1">
                <a:solidFill>
                  <a:srgbClr val="CCFFCC"/>
                </a:solidFill>
              </a:rPr>
              <a:t>Rideout</a:t>
            </a:r>
            <a:r>
              <a:rPr lang="en-CA" sz="3200" i="1" dirty="0">
                <a:solidFill>
                  <a:srgbClr val="CCFFCC"/>
                </a:solidFill>
              </a:rPr>
              <a:t> or his company as its agent</a:t>
            </a:r>
            <a:r>
              <a:rPr lang="en-CA" sz="3200" i="1" dirty="0">
                <a:solidFill>
                  <a:schemeClr val="bg1"/>
                </a:solidFill>
              </a:rPr>
              <a:t>.”</a:t>
            </a:r>
          </a:p>
          <a:p>
            <a:pPr marL="0" indent="0">
              <a:buNone/>
            </a:pPr>
            <a:endParaRPr lang="en-CA" dirty="0"/>
          </a:p>
          <a:p>
            <a:pPr marL="0" indent="0">
              <a:buNone/>
            </a:pPr>
            <a:endParaRPr lang="en-US" dirty="0"/>
          </a:p>
        </p:txBody>
      </p:sp>
    </p:spTree>
    <p:extLst>
      <p:ext uri="{BB962C8B-B14F-4D97-AF65-F5344CB8AC3E}">
        <p14:creationId xmlns:p14="http://schemas.microsoft.com/office/powerpoint/2010/main" val="1667728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48459"/>
            <a:ext cx="8515672" cy="6119827"/>
          </a:xfrm>
        </p:spPr>
        <p:txBody>
          <a:bodyPr>
            <a:normAutofit/>
          </a:bodyPr>
          <a:lstStyle/>
          <a:p>
            <a:pPr marL="0" indent="0">
              <a:lnSpc>
                <a:spcPct val="90000"/>
              </a:lnSpc>
              <a:buNone/>
            </a:pPr>
            <a:r>
              <a:rPr lang="en-CA" sz="3200" i="1" dirty="0">
                <a:solidFill>
                  <a:schemeClr val="bg1"/>
                </a:solidFill>
              </a:rPr>
              <a:t>“These statements encapsulate in a nutshell the response to the attempt to hold Maritime liable on the basis of </a:t>
            </a:r>
            <a:r>
              <a:rPr lang="en-CA" sz="3200" i="1" dirty="0" err="1">
                <a:solidFill>
                  <a:schemeClr val="bg1"/>
                </a:solidFill>
              </a:rPr>
              <a:t>Rideout’s</a:t>
            </a:r>
            <a:r>
              <a:rPr lang="en-CA" sz="3200" i="1" dirty="0">
                <a:solidFill>
                  <a:schemeClr val="bg1"/>
                </a:solidFill>
              </a:rPr>
              <a:t> </a:t>
            </a:r>
            <a:r>
              <a:rPr lang="en-CA" sz="3200" i="1" dirty="0">
                <a:solidFill>
                  <a:schemeClr val="accent5"/>
                </a:solidFill>
              </a:rPr>
              <a:t>ostensible authority</a:t>
            </a:r>
            <a:r>
              <a:rPr lang="en-CA" sz="3200" i="1" dirty="0">
                <a:solidFill>
                  <a:srgbClr val="FFFF00"/>
                </a:solidFill>
              </a:rPr>
              <a:t>. If a third party does not deal with the intermediary as agent of the principal, an agency relationship cannot be deemed to have any causal connection with the third party’s complaint against the intermediary’s actions</a:t>
            </a:r>
            <a:r>
              <a:rPr lang="mr-IN" sz="3200" i="1" dirty="0">
                <a:solidFill>
                  <a:schemeClr val="bg1"/>
                </a:solidFill>
              </a:rPr>
              <a:t>…</a:t>
            </a:r>
            <a:r>
              <a:rPr lang="en-CA" sz="3200" i="1" dirty="0">
                <a:solidFill>
                  <a:srgbClr val="CCFFCC"/>
                </a:solidFill>
              </a:rPr>
              <a:t>There was clearly no belief in this case by Mr. Schwartz in </a:t>
            </a:r>
            <a:r>
              <a:rPr lang="en-CA" sz="3200" i="1" dirty="0" err="1">
                <a:solidFill>
                  <a:srgbClr val="CCFFCC"/>
                </a:solidFill>
              </a:rPr>
              <a:t>Rideout’s</a:t>
            </a:r>
            <a:r>
              <a:rPr lang="en-CA" sz="3200" i="1" dirty="0">
                <a:solidFill>
                  <a:srgbClr val="CCFFCC"/>
                </a:solidFill>
              </a:rPr>
              <a:t> authority from Maritime as he engaged him to negotiate on his behalf</a:t>
            </a:r>
            <a:r>
              <a:rPr lang="mr-IN" sz="3200" i="1" dirty="0">
                <a:solidFill>
                  <a:schemeClr val="bg1"/>
                </a:solidFill>
              </a:rPr>
              <a:t>…</a:t>
            </a:r>
            <a:r>
              <a:rPr lang="en-CA" sz="3200" i="1" dirty="0">
                <a:solidFill>
                  <a:schemeClr val="bg1"/>
                </a:solidFill>
              </a:rPr>
              <a:t>Accordingly, he cannot hold Maritime liable for his loss.”</a:t>
            </a:r>
          </a:p>
          <a:p>
            <a:pPr marL="0" indent="0">
              <a:buNone/>
            </a:pPr>
            <a:endParaRPr lang="en-US" dirty="0"/>
          </a:p>
        </p:txBody>
      </p:sp>
    </p:spTree>
    <p:extLst>
      <p:ext uri="{BB962C8B-B14F-4D97-AF65-F5344CB8AC3E}">
        <p14:creationId xmlns:p14="http://schemas.microsoft.com/office/powerpoint/2010/main" val="2732126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342593"/>
          </a:xfrm>
        </p:spPr>
        <p:txBody>
          <a:bodyPr>
            <a:normAutofit fontScale="90000"/>
          </a:bodyPr>
          <a:lstStyle/>
          <a:p>
            <a:r>
              <a:rPr lang="en-US" b="1" dirty="0" smtClean="0">
                <a:solidFill>
                  <a:srgbClr val="FFFF00"/>
                </a:solidFill>
              </a:rPr>
              <a:t>Who </a:t>
            </a:r>
            <a:r>
              <a:rPr lang="en-US" b="1" dirty="0">
                <a:solidFill>
                  <a:srgbClr val="FFFF00"/>
                </a:solidFill>
              </a:rPr>
              <a:t>was </a:t>
            </a:r>
            <a:r>
              <a:rPr lang="en-US" b="1" dirty="0" err="1">
                <a:solidFill>
                  <a:srgbClr val="FFFF00"/>
                </a:solidFill>
              </a:rPr>
              <a:t>Rideout</a:t>
            </a:r>
            <a:r>
              <a:rPr lang="en-US" b="1" dirty="0">
                <a:solidFill>
                  <a:srgbClr val="FFFF00"/>
                </a:solidFill>
              </a:rPr>
              <a:t> </a:t>
            </a:r>
            <a:r>
              <a:rPr lang="en-US" b="1" dirty="0">
                <a:solidFill>
                  <a:srgbClr val="FFFFFF"/>
                </a:solidFill>
              </a:rPr>
              <a:t>agent for</a:t>
            </a:r>
            <a:r>
              <a:rPr lang="en-US" b="1" dirty="0">
                <a:solidFill>
                  <a:srgbClr val="FFFF00"/>
                </a:solidFill>
              </a:rPr>
              <a:t> </a:t>
            </a:r>
            <a:r>
              <a:rPr lang="en-US" b="1" dirty="0">
                <a:solidFill>
                  <a:srgbClr val="CCFFCC"/>
                </a:solidFill>
              </a:rPr>
              <a:t>Maritime</a:t>
            </a:r>
            <a:r>
              <a:rPr lang="en-US" b="1" dirty="0">
                <a:solidFill>
                  <a:srgbClr val="FFFF00"/>
                </a:solidFill>
              </a:rPr>
              <a:t> or </a:t>
            </a:r>
            <a:r>
              <a:rPr lang="en-US" b="1" dirty="0" smtClean="0">
                <a:solidFill>
                  <a:schemeClr val="accent5"/>
                </a:solidFill>
              </a:rPr>
              <a:t>Schwartz</a:t>
            </a:r>
            <a:r>
              <a:rPr lang="en-US" b="1" dirty="0" smtClean="0">
                <a:solidFill>
                  <a:srgbClr val="FFFF00"/>
                </a:solidFill>
              </a:rPr>
              <a:t> (</a:t>
            </a:r>
            <a:r>
              <a:rPr lang="en-US" b="1" dirty="0" smtClean="0">
                <a:solidFill>
                  <a:srgbClr val="FFFFFF"/>
                </a:solidFill>
              </a:rPr>
              <a:t>or both</a:t>
            </a:r>
            <a:r>
              <a:rPr lang="en-US" b="1" dirty="0" smtClean="0">
                <a:solidFill>
                  <a:srgbClr val="FFFF00"/>
                </a:solidFill>
              </a:rPr>
              <a:t>)</a:t>
            </a:r>
            <a:r>
              <a:rPr lang="en-US" b="1" dirty="0" smtClean="0">
                <a:solidFill>
                  <a:schemeClr val="bg1"/>
                </a:solidFill>
              </a:rPr>
              <a:t>?</a:t>
            </a:r>
            <a:endParaRPr lang="en-US" b="1" dirty="0">
              <a:solidFill>
                <a:schemeClr val="bg1"/>
              </a:solidFill>
            </a:endParaRPr>
          </a:p>
        </p:txBody>
      </p:sp>
      <p:sp>
        <p:nvSpPr>
          <p:cNvPr id="3" name="Content Placeholder 2"/>
          <p:cNvSpPr>
            <a:spLocks noGrp="1"/>
          </p:cNvSpPr>
          <p:nvPr>
            <p:ph sz="quarter" idx="10"/>
          </p:nvPr>
        </p:nvSpPr>
        <p:spPr>
          <a:xfrm>
            <a:off x="263908" y="1408133"/>
            <a:ext cx="8880092" cy="4513747"/>
          </a:xfrm>
        </p:spPr>
        <p:txBody>
          <a:bodyPr>
            <a:noAutofit/>
          </a:bodyPr>
          <a:lstStyle/>
          <a:p>
            <a:pPr marL="0" indent="0">
              <a:buNone/>
            </a:pPr>
            <a:r>
              <a:rPr lang="en-CA" sz="2600" i="1" dirty="0">
                <a:solidFill>
                  <a:schemeClr val="bg1"/>
                </a:solidFill>
              </a:rPr>
              <a:t>“There was ample evidence supporting the trial judge’s finding that </a:t>
            </a:r>
            <a:r>
              <a:rPr lang="en-CA" sz="2600" i="1" dirty="0">
                <a:solidFill>
                  <a:srgbClr val="CCFFCC"/>
                </a:solidFill>
              </a:rPr>
              <a:t>Mr. Schwartz did not provide the $100,000 stolen by </a:t>
            </a:r>
            <a:r>
              <a:rPr lang="en-CA" sz="2600" i="1" dirty="0" err="1">
                <a:solidFill>
                  <a:srgbClr val="CCFFCC"/>
                </a:solidFill>
              </a:rPr>
              <a:t>Rideout</a:t>
            </a:r>
            <a:r>
              <a:rPr lang="en-CA" sz="2600" i="1" dirty="0">
                <a:solidFill>
                  <a:srgbClr val="CCFFCC"/>
                </a:solidFill>
              </a:rPr>
              <a:t> to him in his capacity as a representative of Maritime. To the contrary, he provided the funds to </a:t>
            </a:r>
            <a:r>
              <a:rPr lang="en-CA" sz="2600" i="1" dirty="0" err="1">
                <a:solidFill>
                  <a:srgbClr val="CCFFCC"/>
                </a:solidFill>
              </a:rPr>
              <a:t>Rideout</a:t>
            </a:r>
            <a:r>
              <a:rPr lang="en-CA" sz="2600" i="1" dirty="0">
                <a:solidFill>
                  <a:srgbClr val="CCFFCC"/>
                </a:solidFill>
              </a:rPr>
              <a:t> as his agent </a:t>
            </a:r>
            <a:r>
              <a:rPr lang="en-CA" sz="2600" i="1" dirty="0">
                <a:solidFill>
                  <a:schemeClr val="bg1"/>
                </a:solidFill>
              </a:rPr>
              <a:t>with explicit instructions to invest them with Maritime on terms and conditions which he knew </a:t>
            </a:r>
            <a:r>
              <a:rPr lang="en-CA" sz="2600" i="1" dirty="0" err="1">
                <a:solidFill>
                  <a:schemeClr val="bg1"/>
                </a:solidFill>
              </a:rPr>
              <a:t>Rideout</a:t>
            </a:r>
            <a:r>
              <a:rPr lang="en-CA" sz="2600" i="1" dirty="0">
                <a:solidFill>
                  <a:schemeClr val="bg1"/>
                </a:solidFill>
              </a:rPr>
              <a:t> had no authority to accept for the insurance company. He knew they would require acceptance by </a:t>
            </a:r>
            <a:r>
              <a:rPr lang="en-CA" sz="2600" i="1" dirty="0" smtClean="0">
                <a:solidFill>
                  <a:schemeClr val="bg1"/>
                </a:solidFill>
              </a:rPr>
              <a:t>Maritime</a:t>
            </a:r>
            <a:r>
              <a:rPr lang="mr-IN" sz="2600" i="1" dirty="0" smtClean="0">
                <a:solidFill>
                  <a:schemeClr val="bg1"/>
                </a:solidFill>
              </a:rPr>
              <a:t>…</a:t>
            </a:r>
            <a:endParaRPr lang="en-CA" sz="2600" i="1" dirty="0" smtClean="0">
              <a:solidFill>
                <a:schemeClr val="bg1"/>
              </a:solidFill>
            </a:endParaRPr>
          </a:p>
          <a:p>
            <a:pPr marL="0" indent="0">
              <a:buNone/>
            </a:pPr>
            <a:r>
              <a:rPr lang="en-CA" sz="2600" i="1" dirty="0">
                <a:solidFill>
                  <a:schemeClr val="accent5"/>
                </a:solidFill>
              </a:rPr>
              <a:t>Mr. Schwartz should suffer “the unhappy consequences” of the embezzlement.</a:t>
            </a:r>
            <a:r>
              <a:rPr lang="en-CA" sz="2600" i="1" dirty="0">
                <a:solidFill>
                  <a:schemeClr val="bg1"/>
                </a:solidFill>
              </a:rPr>
              <a:t> </a:t>
            </a:r>
            <a:r>
              <a:rPr lang="en-CA" sz="2600" i="1" dirty="0">
                <a:solidFill>
                  <a:srgbClr val="FFFF00"/>
                </a:solidFill>
              </a:rPr>
              <a:t>It was he who had the misfortune to select a thief as his agent </a:t>
            </a:r>
            <a:r>
              <a:rPr lang="en-CA" sz="2600" i="1" dirty="0">
                <a:solidFill>
                  <a:schemeClr val="bg1"/>
                </a:solidFill>
              </a:rPr>
              <a:t>in placing the investment and, as a result in all the circumstances obtaining, ought to absorb the loss.” </a:t>
            </a:r>
            <a:endParaRPr lang="en-US" sz="2600" i="1" dirty="0">
              <a:solidFill>
                <a:schemeClr val="bg1"/>
              </a:solidFill>
            </a:endParaRPr>
          </a:p>
        </p:txBody>
      </p:sp>
    </p:spTree>
    <p:extLst>
      <p:ext uri="{BB962C8B-B14F-4D97-AF65-F5344CB8AC3E}">
        <p14:creationId xmlns:p14="http://schemas.microsoft.com/office/powerpoint/2010/main" val="1497974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450"/>
            <a:ext cx="8686800" cy="2705259"/>
          </a:xfrm>
        </p:spPr>
        <p:txBody>
          <a:bodyPr>
            <a:noAutofit/>
          </a:bodyPr>
          <a:lstStyle/>
          <a:p>
            <a:r>
              <a:rPr lang="en-CA" sz="4800" b="1" dirty="0" smtClean="0">
                <a:solidFill>
                  <a:srgbClr val="FFFFFF"/>
                </a:solidFill>
              </a:rPr>
              <a:t/>
            </a:r>
            <a:br>
              <a:rPr lang="en-CA" sz="4800" b="1" dirty="0" smtClean="0">
                <a:solidFill>
                  <a:srgbClr val="FFFFFF"/>
                </a:solidFill>
              </a:rPr>
            </a:br>
            <a:r>
              <a:rPr lang="en-CA" sz="4800" b="1" dirty="0" smtClean="0">
                <a:solidFill>
                  <a:srgbClr val="FFFFFF"/>
                </a:solidFill>
              </a:rPr>
              <a:t>Unit 6: </a:t>
            </a:r>
            <a:r>
              <a:rPr lang="en-CA" sz="4800" b="1" dirty="0" smtClean="0">
                <a:solidFill>
                  <a:srgbClr val="FFFF00"/>
                </a:solidFill>
              </a:rPr>
              <a:t>The Legal Architecture of Business Governance</a:t>
            </a:r>
            <a:r>
              <a:rPr lang="en-CA" sz="4800" b="1" dirty="0" smtClean="0">
                <a:solidFill>
                  <a:srgbClr val="FFFFFF"/>
                </a:solidFill>
              </a:rPr>
              <a:t/>
            </a:r>
            <a:br>
              <a:rPr lang="en-CA" sz="4800" b="1" dirty="0" smtClean="0">
                <a:solidFill>
                  <a:srgbClr val="FFFFFF"/>
                </a:solidFill>
              </a:rPr>
            </a:br>
            <a:endParaRPr lang="en-US" sz="4800" b="1" dirty="0">
              <a:solidFill>
                <a:srgbClr val="FFFFFF"/>
              </a:solidFill>
            </a:endParaRPr>
          </a:p>
        </p:txBody>
      </p:sp>
      <p:pic>
        <p:nvPicPr>
          <p:cNvPr id="4" name="Content Placeholder 3" descr="Unit-6-768x566.jpg"/>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1014" t="5830" r="857" b="9950"/>
          <a:stretch/>
        </p:blipFill>
        <p:spPr>
          <a:xfrm>
            <a:off x="2606092" y="3200125"/>
            <a:ext cx="3859654" cy="2391846"/>
          </a:xfrm>
        </p:spPr>
      </p:pic>
    </p:spTree>
    <p:extLst>
      <p:ext uri="{BB962C8B-B14F-4D97-AF65-F5344CB8AC3E}">
        <p14:creationId xmlns:p14="http://schemas.microsoft.com/office/powerpoint/2010/main" val="2684593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0"/>
            <a:ext cx="7730133" cy="1534081"/>
          </a:xfrm>
        </p:spPr>
        <p:txBody>
          <a:bodyPr>
            <a:normAutofit/>
          </a:bodyPr>
          <a:lstStyle/>
          <a:p>
            <a:r>
              <a:rPr lang="en-US" sz="4400" b="1" dirty="0" smtClean="0">
                <a:solidFill>
                  <a:srgbClr val="FFFF00"/>
                </a:solidFill>
              </a:rPr>
              <a:t>Constraining use of </a:t>
            </a:r>
            <a:br>
              <a:rPr lang="en-US" sz="4400" b="1" dirty="0" smtClean="0">
                <a:solidFill>
                  <a:srgbClr val="FFFF00"/>
                </a:solidFill>
              </a:rPr>
            </a:br>
            <a:r>
              <a:rPr lang="en-US" sz="4400" b="1" dirty="0" smtClean="0">
                <a:solidFill>
                  <a:srgbClr val="FFFF00"/>
                </a:solidFill>
              </a:rPr>
              <a:t>the </a:t>
            </a:r>
            <a:r>
              <a:rPr lang="en-US" sz="4400" b="1" dirty="0" smtClean="0">
                <a:solidFill>
                  <a:schemeClr val="tx2">
                    <a:lumMod val="40000"/>
                    <a:lumOff val="60000"/>
                  </a:schemeClr>
                </a:solidFill>
              </a:rPr>
              <a:t>Corporate Vehicle</a:t>
            </a:r>
            <a:endParaRPr lang="en-US" sz="4400" b="1" dirty="0">
              <a:solidFill>
                <a:schemeClr val="tx2">
                  <a:lumMod val="40000"/>
                  <a:lumOff val="60000"/>
                </a:schemeClr>
              </a:solidFill>
            </a:endParaRPr>
          </a:p>
        </p:txBody>
      </p:sp>
      <p:pic>
        <p:nvPicPr>
          <p:cNvPr id="4" name="Content Placeholder 3" descr="imgres.jpg"/>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474" r="108"/>
          <a:stretch/>
        </p:blipFill>
        <p:spPr>
          <a:xfrm>
            <a:off x="956667" y="1698480"/>
            <a:ext cx="7257470" cy="4192588"/>
          </a:xfrm>
        </p:spPr>
      </p:pic>
    </p:spTree>
    <p:extLst>
      <p:ext uri="{BB962C8B-B14F-4D97-AF65-F5344CB8AC3E}">
        <p14:creationId xmlns:p14="http://schemas.microsoft.com/office/powerpoint/2010/main" val="4266953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1382"/>
            <a:ext cx="8686800" cy="1016000"/>
          </a:xfrm>
        </p:spPr>
        <p:txBody>
          <a:bodyPr>
            <a:normAutofit/>
          </a:bodyPr>
          <a:lstStyle/>
          <a:p>
            <a:r>
              <a:rPr lang="en-US" sz="4800" b="1" dirty="0" smtClean="0">
                <a:solidFill>
                  <a:schemeClr val="bg1"/>
                </a:solidFill>
                <a:latin typeface="+mn-lt"/>
              </a:rPr>
              <a:t>  </a:t>
            </a:r>
            <a:r>
              <a:rPr lang="en-US" sz="4800" b="1" dirty="0" smtClean="0">
                <a:solidFill>
                  <a:srgbClr val="FFFF00"/>
                </a:solidFill>
                <a:latin typeface="+mn-lt"/>
              </a:rPr>
              <a:t>Lecture Capture </a:t>
            </a:r>
            <a:r>
              <a:rPr lang="en-US" sz="4800" b="1" dirty="0" smtClean="0">
                <a:solidFill>
                  <a:srgbClr val="4BACC6"/>
                </a:solidFill>
                <a:latin typeface="+mn-lt"/>
              </a:rPr>
              <a:t>Monday</a:t>
            </a:r>
            <a:r>
              <a:rPr lang="en-US" sz="4800" b="1" dirty="0" smtClean="0">
                <a:solidFill>
                  <a:srgbClr val="FFFF00"/>
                </a:solidFill>
                <a:latin typeface="+mn-lt"/>
              </a:rPr>
              <a:t>.</a:t>
            </a:r>
            <a:endParaRPr lang="en-US" sz="4800" b="1" dirty="0">
              <a:solidFill>
                <a:srgbClr val="4BACC6"/>
              </a:solidFill>
              <a:latin typeface="+mn-lt"/>
            </a:endParaRPr>
          </a:p>
        </p:txBody>
      </p:sp>
      <p:pic>
        <p:nvPicPr>
          <p:cNvPr id="7" name="Content Placeholder 3" descr="Screen Shot 2016-09-13 at 8.27.43 PM.png"/>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175" r="-139"/>
          <a:stretch/>
        </p:blipFill>
        <p:spPr>
          <a:xfrm>
            <a:off x="755386" y="1408134"/>
            <a:ext cx="7630491" cy="4318000"/>
          </a:xfrm>
        </p:spPr>
      </p:pic>
    </p:spTree>
    <p:extLst>
      <p:ext uri="{BB962C8B-B14F-4D97-AF65-F5344CB8AC3E}">
        <p14:creationId xmlns:p14="http://schemas.microsoft.com/office/powerpoint/2010/main" val="2189924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92" y="161638"/>
            <a:ext cx="8093007" cy="861082"/>
          </a:xfrm>
        </p:spPr>
        <p:txBody>
          <a:bodyPr>
            <a:normAutofit/>
          </a:bodyPr>
          <a:lstStyle/>
          <a:p>
            <a:r>
              <a:rPr lang="en-US" sz="4400" b="1" dirty="0" smtClean="0">
                <a:solidFill>
                  <a:srgbClr val="FFFF00"/>
                </a:solidFill>
              </a:rPr>
              <a:t>Topics </a:t>
            </a:r>
            <a:r>
              <a:rPr lang="en-US" sz="4400" b="1" dirty="0" smtClean="0">
                <a:solidFill>
                  <a:srgbClr val="FFFFFF"/>
                </a:solidFill>
              </a:rPr>
              <a:t>#1</a:t>
            </a:r>
            <a:endParaRPr lang="en-US" sz="4400" b="1" dirty="0">
              <a:solidFill>
                <a:srgbClr val="FFFFFF"/>
              </a:solidFill>
            </a:endParaRPr>
          </a:p>
        </p:txBody>
      </p:sp>
      <p:sp>
        <p:nvSpPr>
          <p:cNvPr id="3" name="Content Placeholder 2"/>
          <p:cNvSpPr>
            <a:spLocks noGrp="1"/>
          </p:cNvSpPr>
          <p:nvPr>
            <p:ph sz="quarter" idx="10"/>
          </p:nvPr>
        </p:nvSpPr>
        <p:spPr>
          <a:xfrm>
            <a:off x="148448" y="1270153"/>
            <a:ext cx="8995552" cy="4651728"/>
          </a:xfrm>
        </p:spPr>
        <p:txBody>
          <a:bodyPr>
            <a:normAutofit/>
          </a:bodyPr>
          <a:lstStyle/>
          <a:p>
            <a:pPr>
              <a:lnSpc>
                <a:spcPct val="90000"/>
              </a:lnSpc>
            </a:pPr>
            <a:r>
              <a:rPr lang="en-CA" sz="3600" dirty="0">
                <a:solidFill>
                  <a:schemeClr val="bg1"/>
                </a:solidFill>
              </a:rPr>
              <a:t>G</a:t>
            </a:r>
            <a:r>
              <a:rPr lang="en-CA" sz="3600" dirty="0" smtClean="0">
                <a:solidFill>
                  <a:schemeClr val="bg1"/>
                </a:solidFill>
              </a:rPr>
              <a:t>eneral </a:t>
            </a:r>
            <a:r>
              <a:rPr lang="en-CA" sz="3600" dirty="0">
                <a:solidFill>
                  <a:schemeClr val="bg1"/>
                </a:solidFill>
              </a:rPr>
              <a:t>structure of the </a:t>
            </a:r>
            <a:r>
              <a:rPr lang="en-CA" sz="3600" dirty="0">
                <a:solidFill>
                  <a:srgbClr val="CCFFCC"/>
                </a:solidFill>
              </a:rPr>
              <a:t>board</a:t>
            </a:r>
            <a:r>
              <a:rPr lang="en-CA" sz="3600" dirty="0" smtClean="0">
                <a:solidFill>
                  <a:srgbClr val="FFFF00"/>
                </a:solidFill>
              </a:rPr>
              <a:t>/</a:t>
            </a:r>
            <a:r>
              <a:rPr lang="en-CA" sz="3600" dirty="0" smtClean="0">
                <a:solidFill>
                  <a:srgbClr val="CCFFCC"/>
                </a:solidFill>
              </a:rPr>
              <a:t>management</a:t>
            </a:r>
            <a:r>
              <a:rPr lang="en-CA" sz="3600" dirty="0">
                <a:solidFill>
                  <a:srgbClr val="FFFF00"/>
                </a:solidFill>
              </a:rPr>
              <a:t>/</a:t>
            </a:r>
            <a:r>
              <a:rPr lang="en-CA" sz="3600" dirty="0" smtClean="0">
                <a:solidFill>
                  <a:srgbClr val="CCFFCC"/>
                </a:solidFill>
              </a:rPr>
              <a:t>shareholder relationship</a:t>
            </a:r>
            <a:r>
              <a:rPr lang="en-CA" sz="3600" dirty="0" smtClean="0">
                <a:solidFill>
                  <a:schemeClr val="bg1"/>
                </a:solidFill>
              </a:rPr>
              <a:t>.</a:t>
            </a:r>
          </a:p>
          <a:p>
            <a:pPr>
              <a:lnSpc>
                <a:spcPct val="90000"/>
              </a:lnSpc>
            </a:pPr>
            <a:r>
              <a:rPr lang="en-CA" sz="3600" dirty="0">
                <a:solidFill>
                  <a:schemeClr val="bg1"/>
                </a:solidFill>
              </a:rPr>
              <a:t>H</a:t>
            </a:r>
            <a:r>
              <a:rPr lang="en-CA" sz="3600" dirty="0" smtClean="0">
                <a:solidFill>
                  <a:schemeClr val="bg1"/>
                </a:solidFill>
              </a:rPr>
              <a:t>ow </a:t>
            </a:r>
            <a:r>
              <a:rPr lang="en-CA" sz="3600" dirty="0">
                <a:solidFill>
                  <a:srgbClr val="CCFFCC"/>
                </a:solidFill>
              </a:rPr>
              <a:t>and to what extent management is </a:t>
            </a:r>
            <a:r>
              <a:rPr lang="en-CA" sz="3600" dirty="0">
                <a:solidFill>
                  <a:schemeClr val="bg1"/>
                </a:solidFill>
              </a:rPr>
              <a:t>subject to the direction of, and </a:t>
            </a:r>
            <a:r>
              <a:rPr lang="en-CA" sz="3600" dirty="0">
                <a:solidFill>
                  <a:srgbClr val="CCFFCC"/>
                </a:solidFill>
              </a:rPr>
              <a:t>accountable to, the </a:t>
            </a:r>
            <a:r>
              <a:rPr lang="en-CA" sz="3600" dirty="0" smtClean="0">
                <a:solidFill>
                  <a:srgbClr val="CCFFCC"/>
                </a:solidFill>
              </a:rPr>
              <a:t>shareholders</a:t>
            </a:r>
            <a:r>
              <a:rPr lang="en-CA" sz="3600" dirty="0" smtClean="0">
                <a:solidFill>
                  <a:schemeClr val="bg1"/>
                </a:solidFill>
              </a:rPr>
              <a:t>.</a:t>
            </a:r>
          </a:p>
          <a:p>
            <a:pPr>
              <a:lnSpc>
                <a:spcPct val="90000"/>
              </a:lnSpc>
            </a:pPr>
            <a:r>
              <a:rPr lang="en-CA" sz="3600" dirty="0" smtClean="0">
                <a:solidFill>
                  <a:schemeClr val="bg1"/>
                </a:solidFill>
              </a:rPr>
              <a:t>Investigating </a:t>
            </a:r>
            <a:r>
              <a:rPr lang="en-CA" sz="3600" dirty="0">
                <a:solidFill>
                  <a:schemeClr val="bg1"/>
                </a:solidFill>
              </a:rPr>
              <a:t>the nature of the corporate constitution and the </a:t>
            </a:r>
            <a:r>
              <a:rPr lang="en-CA" sz="3600" dirty="0">
                <a:solidFill>
                  <a:srgbClr val="FFFF00"/>
                </a:solidFill>
              </a:rPr>
              <a:t>internal architecture</a:t>
            </a:r>
            <a:r>
              <a:rPr lang="en-CA" sz="3600" dirty="0">
                <a:solidFill>
                  <a:schemeClr val="bg1"/>
                </a:solidFill>
              </a:rPr>
              <a:t> contemplated </a:t>
            </a:r>
            <a:r>
              <a:rPr lang="en-CA" sz="3600" dirty="0" smtClean="0">
                <a:solidFill>
                  <a:schemeClr val="bg1"/>
                </a:solidFill>
              </a:rPr>
              <a:t>by </a:t>
            </a:r>
            <a:r>
              <a:rPr lang="en-CA" sz="3600" dirty="0">
                <a:solidFill>
                  <a:schemeClr val="bg1"/>
                </a:solidFill>
              </a:rPr>
              <a:t>corporate law. </a:t>
            </a:r>
            <a:endParaRPr lang="en-CA" sz="3600" dirty="0" smtClean="0">
              <a:solidFill>
                <a:schemeClr val="bg1"/>
              </a:solidFill>
            </a:endParaRPr>
          </a:p>
          <a:p>
            <a:endParaRPr lang="en-US" dirty="0"/>
          </a:p>
        </p:txBody>
      </p:sp>
    </p:spTree>
    <p:extLst>
      <p:ext uri="{BB962C8B-B14F-4D97-AF65-F5344CB8AC3E}">
        <p14:creationId xmlns:p14="http://schemas.microsoft.com/office/powerpoint/2010/main" val="2523634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92" y="178133"/>
            <a:ext cx="8093007" cy="861082"/>
          </a:xfrm>
        </p:spPr>
        <p:txBody>
          <a:bodyPr>
            <a:normAutofit/>
          </a:bodyPr>
          <a:lstStyle/>
          <a:p>
            <a:r>
              <a:rPr lang="en-US" sz="4400" b="1" dirty="0" smtClean="0">
                <a:solidFill>
                  <a:srgbClr val="FFFF00"/>
                </a:solidFill>
              </a:rPr>
              <a:t>Topics </a:t>
            </a:r>
            <a:r>
              <a:rPr lang="en-US" sz="4400" b="1" dirty="0" smtClean="0">
                <a:solidFill>
                  <a:schemeClr val="bg1"/>
                </a:solidFill>
              </a:rPr>
              <a:t>#2</a:t>
            </a:r>
            <a:endParaRPr lang="en-US" sz="4400" b="1" dirty="0">
              <a:solidFill>
                <a:schemeClr val="bg1"/>
              </a:solidFill>
            </a:endParaRPr>
          </a:p>
        </p:txBody>
      </p:sp>
      <p:sp>
        <p:nvSpPr>
          <p:cNvPr id="3" name="Content Placeholder 2"/>
          <p:cNvSpPr>
            <a:spLocks noGrp="1"/>
          </p:cNvSpPr>
          <p:nvPr>
            <p:ph sz="quarter" idx="10"/>
          </p:nvPr>
        </p:nvSpPr>
        <p:spPr>
          <a:xfrm>
            <a:off x="148448" y="1237161"/>
            <a:ext cx="8995552" cy="4684719"/>
          </a:xfrm>
        </p:spPr>
        <p:txBody>
          <a:bodyPr>
            <a:normAutofit/>
          </a:bodyPr>
          <a:lstStyle/>
          <a:p>
            <a:pPr>
              <a:lnSpc>
                <a:spcPct val="90000"/>
              </a:lnSpc>
            </a:pPr>
            <a:r>
              <a:rPr lang="en-CA" sz="3600" dirty="0" smtClean="0">
                <a:solidFill>
                  <a:schemeClr val="bg1"/>
                </a:solidFill>
              </a:rPr>
              <a:t>The </a:t>
            </a:r>
            <a:r>
              <a:rPr lang="en-CA" sz="3600" dirty="0">
                <a:solidFill>
                  <a:schemeClr val="bg1"/>
                </a:solidFill>
              </a:rPr>
              <a:t>extent to which, by contract or otherwise, that </a:t>
            </a:r>
            <a:r>
              <a:rPr lang="en-CA" sz="3600" dirty="0">
                <a:solidFill>
                  <a:srgbClr val="FFFF00"/>
                </a:solidFill>
              </a:rPr>
              <a:t>architecture may be </a:t>
            </a:r>
            <a:r>
              <a:rPr lang="en-CA" sz="3600" dirty="0" smtClean="0">
                <a:solidFill>
                  <a:srgbClr val="FFFF00"/>
                </a:solidFill>
              </a:rPr>
              <a:t>modified</a:t>
            </a:r>
            <a:r>
              <a:rPr lang="en-CA" sz="3600" dirty="0" smtClean="0">
                <a:solidFill>
                  <a:schemeClr val="bg1"/>
                </a:solidFill>
              </a:rPr>
              <a:t>.</a:t>
            </a:r>
            <a:endParaRPr lang="en-CA" sz="3600" dirty="0">
              <a:solidFill>
                <a:schemeClr val="bg1"/>
              </a:solidFill>
            </a:endParaRPr>
          </a:p>
          <a:p>
            <a:pPr>
              <a:lnSpc>
                <a:spcPct val="90000"/>
              </a:lnSpc>
            </a:pPr>
            <a:r>
              <a:rPr lang="en-CA" sz="3600" dirty="0">
                <a:solidFill>
                  <a:schemeClr val="bg1"/>
                </a:solidFill>
              </a:rPr>
              <a:t>C</a:t>
            </a:r>
            <a:r>
              <a:rPr lang="en-CA" sz="3600" dirty="0" smtClean="0">
                <a:solidFill>
                  <a:schemeClr val="bg1"/>
                </a:solidFill>
              </a:rPr>
              <a:t>orporate </a:t>
            </a:r>
            <a:r>
              <a:rPr lang="en-CA" sz="3600" dirty="0">
                <a:solidFill>
                  <a:srgbClr val="FFFF00"/>
                </a:solidFill>
              </a:rPr>
              <a:t>directors</a:t>
            </a:r>
            <a:r>
              <a:rPr lang="en-CA" sz="3600" dirty="0">
                <a:solidFill>
                  <a:schemeClr val="bg1"/>
                </a:solidFill>
              </a:rPr>
              <a:t>, their qualifications, disqualifications, election and removal and their </a:t>
            </a:r>
            <a:r>
              <a:rPr lang="en-CA" sz="3600" dirty="0" smtClean="0">
                <a:solidFill>
                  <a:schemeClr val="bg1"/>
                </a:solidFill>
              </a:rPr>
              <a:t>compensation. </a:t>
            </a:r>
          </a:p>
          <a:p>
            <a:pPr>
              <a:lnSpc>
                <a:spcPct val="90000"/>
              </a:lnSpc>
            </a:pPr>
            <a:r>
              <a:rPr lang="en-CA" sz="3600" dirty="0" smtClean="0">
                <a:solidFill>
                  <a:schemeClr val="bg1"/>
                </a:solidFill>
              </a:rPr>
              <a:t>The </a:t>
            </a:r>
            <a:r>
              <a:rPr lang="en-CA" sz="3600" dirty="0">
                <a:solidFill>
                  <a:schemeClr val="bg1"/>
                </a:solidFill>
              </a:rPr>
              <a:t>“principle” of </a:t>
            </a:r>
            <a:r>
              <a:rPr lang="en-CA" sz="3600" dirty="0">
                <a:solidFill>
                  <a:srgbClr val="FFFF00"/>
                </a:solidFill>
              </a:rPr>
              <a:t>“majority rule” </a:t>
            </a:r>
            <a:r>
              <a:rPr lang="en-CA" sz="3600" dirty="0">
                <a:solidFill>
                  <a:schemeClr val="bg1"/>
                </a:solidFill>
              </a:rPr>
              <a:t>as well as its limits.</a:t>
            </a:r>
          </a:p>
          <a:p>
            <a:endParaRPr lang="en-US" dirty="0"/>
          </a:p>
        </p:txBody>
      </p:sp>
    </p:spTree>
    <p:extLst>
      <p:ext uri="{BB962C8B-B14F-4D97-AF65-F5344CB8AC3E}">
        <p14:creationId xmlns:p14="http://schemas.microsoft.com/office/powerpoint/2010/main" val="3737166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lstStyle/>
          <a:p>
            <a:r>
              <a:rPr lang="en-US" b="1" dirty="0" smtClean="0">
                <a:solidFill>
                  <a:srgbClr val="FFFF00"/>
                </a:solidFill>
              </a:rPr>
              <a:t>Academic Origins</a:t>
            </a:r>
            <a:endParaRPr lang="en-US" b="1" dirty="0">
              <a:solidFill>
                <a:srgbClr val="FFFF00"/>
              </a:solidFill>
            </a:endParaRPr>
          </a:p>
        </p:txBody>
      </p:sp>
      <p:pic>
        <p:nvPicPr>
          <p:cNvPr id="4" name="Content Placeholder 3" descr="imgres.jpg"/>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562" r="752"/>
          <a:stretch/>
        </p:blipFill>
        <p:spPr>
          <a:xfrm>
            <a:off x="457200" y="1016000"/>
            <a:ext cx="3232873" cy="4922838"/>
          </a:xfrm>
        </p:spPr>
      </p:pic>
      <p:sp>
        <p:nvSpPr>
          <p:cNvPr id="5" name="TextBox 4"/>
          <p:cNvSpPr txBox="1"/>
          <p:nvPr/>
        </p:nvSpPr>
        <p:spPr>
          <a:xfrm>
            <a:off x="4288505" y="1233200"/>
            <a:ext cx="4519425" cy="3785652"/>
          </a:xfrm>
          <a:prstGeom prst="rect">
            <a:avLst/>
          </a:prstGeom>
          <a:noFill/>
        </p:spPr>
        <p:txBody>
          <a:bodyPr wrap="square" rtlCol="0">
            <a:spAutoFit/>
          </a:bodyPr>
          <a:lstStyle/>
          <a:p>
            <a:r>
              <a:rPr lang="en-US" sz="4800" dirty="0" smtClean="0">
                <a:solidFill>
                  <a:schemeClr val="bg1"/>
                </a:solidFill>
              </a:rPr>
              <a:t>Consequences of the </a:t>
            </a:r>
            <a:r>
              <a:rPr lang="en-US" sz="4800" dirty="0" smtClean="0">
                <a:solidFill>
                  <a:srgbClr val="CCFFCC"/>
                </a:solidFill>
              </a:rPr>
              <a:t>separation </a:t>
            </a:r>
            <a:r>
              <a:rPr lang="en-US" sz="4800" dirty="0" smtClean="0">
                <a:solidFill>
                  <a:srgbClr val="FFFF00"/>
                </a:solidFill>
              </a:rPr>
              <a:t>of </a:t>
            </a:r>
          </a:p>
          <a:p>
            <a:r>
              <a:rPr lang="en-US" sz="4800" dirty="0" smtClean="0">
                <a:solidFill>
                  <a:srgbClr val="CCFFCC"/>
                </a:solidFill>
              </a:rPr>
              <a:t>ownership </a:t>
            </a:r>
            <a:r>
              <a:rPr lang="en-US" sz="4800" dirty="0" smtClean="0">
                <a:solidFill>
                  <a:srgbClr val="FFFF00"/>
                </a:solidFill>
              </a:rPr>
              <a:t>&amp;</a:t>
            </a:r>
            <a:r>
              <a:rPr lang="en-US" sz="4800" dirty="0" smtClean="0">
                <a:solidFill>
                  <a:srgbClr val="CCFFCC"/>
                </a:solidFill>
              </a:rPr>
              <a:t> </a:t>
            </a:r>
          </a:p>
          <a:p>
            <a:r>
              <a:rPr lang="en-US" sz="4800" dirty="0" smtClean="0">
                <a:solidFill>
                  <a:srgbClr val="CCFFCC"/>
                </a:solidFill>
              </a:rPr>
              <a:t>control</a:t>
            </a:r>
            <a:r>
              <a:rPr lang="en-US" sz="4800" dirty="0" smtClean="0">
                <a:solidFill>
                  <a:schemeClr val="bg1"/>
                </a:solidFill>
              </a:rPr>
              <a:t> (1932)</a:t>
            </a:r>
            <a:endParaRPr lang="en-US" sz="4800" dirty="0">
              <a:solidFill>
                <a:schemeClr val="bg1"/>
              </a:solidFill>
            </a:endParaRPr>
          </a:p>
        </p:txBody>
      </p:sp>
    </p:spTree>
    <p:extLst>
      <p:ext uri="{BB962C8B-B14F-4D97-AF65-F5344CB8AC3E}">
        <p14:creationId xmlns:p14="http://schemas.microsoft.com/office/powerpoint/2010/main" val="3132772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lstStyle/>
          <a:p>
            <a:r>
              <a:rPr lang="en-US" b="1" dirty="0" smtClean="0">
                <a:solidFill>
                  <a:srgbClr val="FFFF00"/>
                </a:solidFill>
              </a:rPr>
              <a:t>Memories</a:t>
            </a:r>
            <a:endParaRPr lang="en-US" b="1" dirty="0">
              <a:solidFill>
                <a:srgbClr val="FFFF00"/>
              </a:solidFill>
            </a:endParaRPr>
          </a:p>
        </p:txBody>
      </p:sp>
      <p:sp>
        <p:nvSpPr>
          <p:cNvPr id="3" name="Content Placeholder 2"/>
          <p:cNvSpPr>
            <a:spLocks noGrp="1"/>
          </p:cNvSpPr>
          <p:nvPr>
            <p:ph sz="quarter" idx="10"/>
          </p:nvPr>
        </p:nvSpPr>
        <p:spPr>
          <a:xfrm>
            <a:off x="164943" y="1016000"/>
            <a:ext cx="8840917" cy="4823403"/>
          </a:xfrm>
        </p:spPr>
        <p:txBody>
          <a:bodyPr>
            <a:normAutofit/>
          </a:bodyPr>
          <a:lstStyle/>
          <a:p>
            <a:r>
              <a:rPr lang="en-US" sz="3200" dirty="0" smtClean="0">
                <a:solidFill>
                  <a:srgbClr val="FFFFFF"/>
                </a:solidFill>
              </a:rPr>
              <a:t>Broadcasting &amp; </a:t>
            </a:r>
            <a:r>
              <a:rPr lang="en-US" sz="3200" dirty="0" smtClean="0">
                <a:solidFill>
                  <a:srgbClr val="FFFF00"/>
                </a:solidFill>
              </a:rPr>
              <a:t>Class A Voting</a:t>
            </a:r>
          </a:p>
          <a:p>
            <a:r>
              <a:rPr lang="en-US" sz="3200" dirty="0" smtClean="0">
                <a:solidFill>
                  <a:srgbClr val="FFFFFF"/>
                </a:solidFill>
              </a:rPr>
              <a:t>Class A voting majority shareholder </a:t>
            </a:r>
            <a:r>
              <a:rPr lang="en-US" sz="3200" dirty="0" smtClean="0">
                <a:solidFill>
                  <a:srgbClr val="FFFF00"/>
                </a:solidFill>
              </a:rPr>
              <a:t>not necessarily entitled to see all of the companies information,</a:t>
            </a:r>
            <a:r>
              <a:rPr lang="en-US" sz="3200" dirty="0" smtClean="0">
                <a:solidFill>
                  <a:srgbClr val="FFFFFF"/>
                </a:solidFill>
              </a:rPr>
              <a:t> only </a:t>
            </a:r>
            <a:r>
              <a:rPr lang="en-US" sz="3200" dirty="0" smtClean="0">
                <a:solidFill>
                  <a:schemeClr val="accent5"/>
                </a:solidFill>
              </a:rPr>
              <a:t>some </a:t>
            </a:r>
            <a:r>
              <a:rPr lang="en-US" sz="3200" dirty="0" smtClean="0">
                <a:solidFill>
                  <a:srgbClr val="FFFFFF"/>
                </a:solidFill>
              </a:rPr>
              <a:t>information as Directors (with different duties attached thereto)</a:t>
            </a:r>
            <a:endParaRPr lang="en-US" sz="3200" dirty="0">
              <a:solidFill>
                <a:srgbClr val="FFFFFF"/>
              </a:solidFill>
            </a:endParaRPr>
          </a:p>
        </p:txBody>
      </p:sp>
      <p:pic>
        <p:nvPicPr>
          <p:cNvPr id="5" name="Picture 4"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0042" y="3694991"/>
            <a:ext cx="2546917" cy="2490818"/>
          </a:xfrm>
          <a:prstGeom prst="rect">
            <a:avLst/>
          </a:prstGeom>
        </p:spPr>
      </p:pic>
    </p:spTree>
    <p:extLst>
      <p:ext uri="{BB962C8B-B14F-4D97-AF65-F5344CB8AC3E}">
        <p14:creationId xmlns:p14="http://schemas.microsoft.com/office/powerpoint/2010/main" val="3407941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70"/>
            <a:ext cx="8229600" cy="1016000"/>
          </a:xfrm>
        </p:spPr>
        <p:txBody>
          <a:bodyPr>
            <a:normAutofit/>
          </a:bodyPr>
          <a:lstStyle/>
          <a:p>
            <a:r>
              <a:rPr lang="en-US" sz="4400" b="1" dirty="0" smtClean="0">
                <a:solidFill>
                  <a:srgbClr val="FFFF00"/>
                </a:solidFill>
              </a:rPr>
              <a:t>What is </a:t>
            </a:r>
            <a:r>
              <a:rPr lang="en-US" sz="4400" b="1" i="1" dirty="0" smtClean="0">
                <a:solidFill>
                  <a:schemeClr val="bg1"/>
                </a:solidFill>
                <a:latin typeface="Adobe Hebrew"/>
                <a:cs typeface="Adobe Hebrew"/>
              </a:rPr>
              <a:t>Good Governance</a:t>
            </a:r>
            <a:r>
              <a:rPr lang="en-US" sz="4400" b="1" dirty="0" smtClean="0">
                <a:solidFill>
                  <a:srgbClr val="FFFF00"/>
                </a:solidFill>
              </a:rPr>
              <a:t>?</a:t>
            </a:r>
            <a:endParaRPr lang="en-US" sz="4400" b="1" dirty="0">
              <a:solidFill>
                <a:srgbClr val="FFFF00"/>
              </a:solidFill>
            </a:endParaRPr>
          </a:p>
        </p:txBody>
      </p:sp>
      <p:pic>
        <p:nvPicPr>
          <p:cNvPr id="4" name="Content Placeholder 3" descr="Corridors_of_St_Angelo_Fort.JPG"/>
          <p:cNvPicPr>
            <a:picLocks noGrp="1" noChangeAspect="1"/>
          </p:cNvPicPr>
          <p:nvPr>
            <p:ph sz="quarter" idx="10"/>
          </p:nvPr>
        </p:nvPicPr>
        <p:blipFill>
          <a:blip r:embed="rId2">
            <a:extLst>
              <a:ext uri="{28A0092B-C50C-407E-A947-70E740481C1C}">
                <a14:useLocalDpi xmlns:a14="http://schemas.microsoft.com/office/drawing/2010/main" val="0"/>
              </a:ext>
            </a:extLst>
          </a:blip>
          <a:srcRect t="12217" b="12217"/>
          <a:stretch>
            <a:fillRect/>
          </a:stretch>
        </p:blipFill>
        <p:spPr>
          <a:xfrm>
            <a:off x="457200" y="1062038"/>
            <a:ext cx="8229600" cy="4664075"/>
          </a:xfrm>
        </p:spPr>
      </p:pic>
      <p:sp>
        <p:nvSpPr>
          <p:cNvPr id="5" name="TextBox 4"/>
          <p:cNvSpPr txBox="1"/>
          <p:nvPr/>
        </p:nvSpPr>
        <p:spPr>
          <a:xfrm>
            <a:off x="5012597" y="5726113"/>
            <a:ext cx="3674203" cy="369332"/>
          </a:xfrm>
          <a:prstGeom prst="rect">
            <a:avLst/>
          </a:prstGeom>
          <a:noFill/>
        </p:spPr>
        <p:txBody>
          <a:bodyPr wrap="none" rtlCol="0">
            <a:spAutoFit/>
          </a:bodyPr>
          <a:lstStyle/>
          <a:p>
            <a:r>
              <a:rPr lang="en-US" dirty="0" smtClean="0">
                <a:solidFill>
                  <a:srgbClr val="FFFFFF"/>
                </a:solidFill>
              </a:rPr>
              <a:t>Corridors of St. Angelo Fort, Malta</a:t>
            </a:r>
            <a:endParaRPr lang="en-US" dirty="0">
              <a:solidFill>
                <a:srgbClr val="FFFFFF"/>
              </a:solidFill>
            </a:endParaRPr>
          </a:p>
        </p:txBody>
      </p:sp>
    </p:spTree>
    <p:extLst>
      <p:ext uri="{BB962C8B-B14F-4D97-AF65-F5344CB8AC3E}">
        <p14:creationId xmlns:p14="http://schemas.microsoft.com/office/powerpoint/2010/main" val="4005123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normAutofit/>
          </a:bodyPr>
          <a:lstStyle/>
          <a:p>
            <a:r>
              <a:rPr lang="en-US" sz="4400" dirty="0" smtClean="0">
                <a:solidFill>
                  <a:srgbClr val="FFFFFF"/>
                </a:solidFill>
                <a:latin typeface="Apple Chancery"/>
                <a:cs typeface="Apple Chancery"/>
              </a:rPr>
              <a:t>A version for corporate counsel</a:t>
            </a:r>
            <a:r>
              <a:rPr lang="mr-IN" sz="4400" dirty="0" smtClean="0">
                <a:solidFill>
                  <a:srgbClr val="FFFF00"/>
                </a:solidFill>
                <a:latin typeface="Apple Chancery"/>
                <a:cs typeface="Apple Chancery"/>
              </a:rPr>
              <a:t>…</a:t>
            </a:r>
            <a:endParaRPr lang="en-US" sz="4400" dirty="0">
              <a:solidFill>
                <a:srgbClr val="FFFF00"/>
              </a:solidFill>
              <a:latin typeface="Apple Chancery"/>
              <a:cs typeface="Apple Chancery"/>
            </a:endParaRPr>
          </a:p>
        </p:txBody>
      </p:sp>
      <p:sp>
        <p:nvSpPr>
          <p:cNvPr id="3" name="Content Placeholder 2"/>
          <p:cNvSpPr>
            <a:spLocks noGrp="1"/>
          </p:cNvSpPr>
          <p:nvPr>
            <p:ph sz="quarter" idx="10"/>
          </p:nvPr>
        </p:nvSpPr>
        <p:spPr>
          <a:xfrm>
            <a:off x="131954" y="1016000"/>
            <a:ext cx="9012046" cy="4889385"/>
          </a:xfrm>
        </p:spPr>
        <p:txBody>
          <a:bodyPr>
            <a:normAutofit/>
          </a:bodyPr>
          <a:lstStyle/>
          <a:p>
            <a:pPr marL="514350" indent="-514350">
              <a:buFont typeface="+mj-lt"/>
              <a:buAutoNum type="arabicPeriod"/>
            </a:pPr>
            <a:r>
              <a:rPr lang="en-US" sz="2800" dirty="0" smtClean="0">
                <a:solidFill>
                  <a:srgbClr val="FFFF00"/>
                </a:solidFill>
              </a:rPr>
              <a:t>Don’t assume the worst </a:t>
            </a:r>
            <a:r>
              <a:rPr lang="mr-IN" sz="2800" dirty="0" smtClean="0">
                <a:solidFill>
                  <a:schemeClr val="bg1"/>
                </a:solidFill>
              </a:rPr>
              <a:t>–</a:t>
            </a:r>
            <a:r>
              <a:rPr lang="en-US" sz="2800" dirty="0" smtClean="0">
                <a:solidFill>
                  <a:schemeClr val="bg1"/>
                </a:solidFill>
              </a:rPr>
              <a:t> inquire into motives </a:t>
            </a:r>
            <a:r>
              <a:rPr lang="mr-IN" sz="2800" dirty="0" smtClean="0">
                <a:solidFill>
                  <a:schemeClr val="bg1"/>
                </a:solidFill>
              </a:rPr>
              <a:t>–</a:t>
            </a:r>
            <a:r>
              <a:rPr lang="en-US" sz="2800" dirty="0" smtClean="0">
                <a:solidFill>
                  <a:schemeClr val="bg1"/>
                </a:solidFill>
              </a:rPr>
              <a:t> why</a:t>
            </a:r>
            <a:r>
              <a:rPr lang="en-US" sz="2800" dirty="0" smtClean="0">
                <a:solidFill>
                  <a:srgbClr val="FFFF00"/>
                </a:solidFill>
              </a:rPr>
              <a:t>?</a:t>
            </a:r>
          </a:p>
          <a:p>
            <a:pPr marL="514350" indent="-514350">
              <a:buFont typeface="+mj-lt"/>
              <a:buAutoNum type="arabicPeriod"/>
            </a:pPr>
            <a:r>
              <a:rPr lang="en-US" sz="2800" dirty="0" smtClean="0">
                <a:solidFill>
                  <a:srgbClr val="FFFF00"/>
                </a:solidFill>
              </a:rPr>
              <a:t>Transparency as </a:t>
            </a:r>
            <a:r>
              <a:rPr lang="en-US" sz="2800" dirty="0" smtClean="0">
                <a:solidFill>
                  <a:srgbClr val="FFFFFF"/>
                </a:solidFill>
              </a:rPr>
              <a:t>serving</a:t>
            </a:r>
            <a:r>
              <a:rPr lang="en-US" sz="2800" dirty="0" smtClean="0">
                <a:solidFill>
                  <a:srgbClr val="FFFF00"/>
                </a:solidFill>
              </a:rPr>
              <a:t> clarity </a:t>
            </a:r>
            <a:r>
              <a:rPr lang="en-US" sz="2800" dirty="0" smtClean="0">
                <a:solidFill>
                  <a:schemeClr val="bg1"/>
                </a:solidFill>
              </a:rPr>
              <a:t>(e.g. not as data dump)</a:t>
            </a:r>
          </a:p>
          <a:p>
            <a:pPr marL="514350" indent="-514350">
              <a:buFont typeface="+mj-lt"/>
              <a:buAutoNum type="arabicPeriod"/>
            </a:pPr>
            <a:r>
              <a:rPr lang="en-US" sz="2800" dirty="0" smtClean="0">
                <a:solidFill>
                  <a:srgbClr val="FFFF00"/>
                </a:solidFill>
              </a:rPr>
              <a:t>Respect confidentiality </a:t>
            </a:r>
            <a:r>
              <a:rPr lang="en-US" sz="2800" dirty="0" smtClean="0">
                <a:solidFill>
                  <a:schemeClr val="accent5"/>
                </a:solidFill>
              </a:rPr>
              <a:t>COMPLETELY</a:t>
            </a:r>
          </a:p>
          <a:p>
            <a:pPr marL="514350" indent="-514350">
              <a:buFont typeface="+mj-lt"/>
              <a:buAutoNum type="arabicPeriod"/>
            </a:pPr>
            <a:r>
              <a:rPr lang="en-US" sz="2800" dirty="0" smtClean="0">
                <a:solidFill>
                  <a:srgbClr val="FFFF00"/>
                </a:solidFill>
              </a:rPr>
              <a:t>Don’t share information </a:t>
            </a:r>
            <a:r>
              <a:rPr lang="en-US" sz="2800" dirty="0" smtClean="0">
                <a:solidFill>
                  <a:srgbClr val="FFFFFF"/>
                </a:solidFill>
              </a:rPr>
              <a:t>unless you are CLEARLY allowed to &amp;/or asked to &amp; if you do share fairly</a:t>
            </a:r>
          </a:p>
          <a:p>
            <a:pPr marL="514350" indent="-514350">
              <a:buFont typeface="+mj-lt"/>
              <a:buAutoNum type="arabicPeriod"/>
            </a:pPr>
            <a:r>
              <a:rPr lang="en-US" sz="2800" dirty="0" smtClean="0">
                <a:solidFill>
                  <a:srgbClr val="FFFF00"/>
                </a:solidFill>
              </a:rPr>
              <a:t>Don’t take sides. </a:t>
            </a:r>
            <a:r>
              <a:rPr lang="en-US" sz="2800" dirty="0" smtClean="0">
                <a:solidFill>
                  <a:srgbClr val="FFFFFF"/>
                </a:solidFill>
              </a:rPr>
              <a:t>You have a side. You are on the side of the </a:t>
            </a:r>
            <a:r>
              <a:rPr lang="en-US" sz="2800" dirty="0" smtClean="0">
                <a:solidFill>
                  <a:srgbClr val="FFFF00"/>
                </a:solidFill>
              </a:rPr>
              <a:t>best interests of the company </a:t>
            </a:r>
            <a:r>
              <a:rPr lang="mr-IN" sz="2800" dirty="0" smtClean="0">
                <a:solidFill>
                  <a:srgbClr val="FFFFFF"/>
                </a:solidFill>
              </a:rPr>
              <a:t>–</a:t>
            </a:r>
            <a:r>
              <a:rPr lang="en-US" sz="2800" dirty="0" smtClean="0">
                <a:solidFill>
                  <a:srgbClr val="FFFFFF"/>
                </a:solidFill>
              </a:rPr>
              <a:t> not the directors, not  shareholders</a:t>
            </a:r>
          </a:p>
          <a:p>
            <a:pPr marL="514350" indent="-514350">
              <a:buFont typeface="+mj-lt"/>
              <a:buAutoNum type="arabicPeriod"/>
            </a:pPr>
            <a:r>
              <a:rPr lang="en-US" sz="2800" dirty="0" smtClean="0">
                <a:solidFill>
                  <a:srgbClr val="FFFF00"/>
                </a:solidFill>
              </a:rPr>
              <a:t>Conflicts of interest are not technical</a:t>
            </a:r>
          </a:p>
          <a:p>
            <a:pPr marL="514350" indent="-514350">
              <a:buFont typeface="+mj-lt"/>
              <a:buAutoNum type="arabicPeriod"/>
            </a:pPr>
            <a:r>
              <a:rPr lang="en-US" sz="2800" dirty="0" smtClean="0">
                <a:solidFill>
                  <a:srgbClr val="FFFF00"/>
                </a:solidFill>
              </a:rPr>
              <a:t>Identification of issues is THE job</a:t>
            </a:r>
          </a:p>
          <a:p>
            <a:endParaRPr lang="en-US" dirty="0" smtClean="0"/>
          </a:p>
          <a:p>
            <a:endParaRPr lang="en-US" dirty="0"/>
          </a:p>
        </p:txBody>
      </p:sp>
    </p:spTree>
    <p:extLst>
      <p:ext uri="{BB962C8B-B14F-4D97-AF65-F5344CB8AC3E}">
        <p14:creationId xmlns:p14="http://schemas.microsoft.com/office/powerpoint/2010/main" val="42802104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normAutofit/>
          </a:bodyPr>
          <a:lstStyle/>
          <a:p>
            <a:pPr algn="ctr"/>
            <a:r>
              <a:rPr lang="en-US" sz="4400" b="1" dirty="0" smtClean="0">
                <a:solidFill>
                  <a:srgbClr val="FFFF00"/>
                </a:solidFill>
              </a:rPr>
              <a:t>Almost most of all</a:t>
            </a:r>
            <a:endParaRPr lang="en-US" sz="4400" b="1" dirty="0">
              <a:solidFill>
                <a:srgbClr val="FFFF00"/>
              </a:solidFill>
            </a:endParaRPr>
          </a:p>
        </p:txBody>
      </p:sp>
      <p:sp>
        <p:nvSpPr>
          <p:cNvPr id="3" name="Content Placeholder 2"/>
          <p:cNvSpPr>
            <a:spLocks noGrp="1"/>
          </p:cNvSpPr>
          <p:nvPr>
            <p:ph sz="quarter" idx="10"/>
          </p:nvPr>
        </p:nvSpPr>
        <p:spPr>
          <a:xfrm>
            <a:off x="457200" y="1408134"/>
            <a:ext cx="8229599" cy="4318000"/>
          </a:xfrm>
        </p:spPr>
        <p:txBody>
          <a:bodyPr>
            <a:normAutofit/>
          </a:bodyPr>
          <a:lstStyle/>
          <a:p>
            <a:pPr marL="0" indent="0" algn="ctr">
              <a:buNone/>
            </a:pPr>
            <a:r>
              <a:rPr lang="en-US" sz="9600" dirty="0" smtClean="0">
                <a:solidFill>
                  <a:schemeClr val="accent5"/>
                </a:solidFill>
                <a:latin typeface="Apple Chancery"/>
                <a:cs typeface="Apple Chancery"/>
              </a:rPr>
              <a:t>Governance</a:t>
            </a:r>
            <a:r>
              <a:rPr lang="en-US" sz="9600" dirty="0" smtClean="0">
                <a:solidFill>
                  <a:srgbClr val="FFFFFF"/>
                </a:solidFill>
              </a:rPr>
              <a:t> </a:t>
            </a:r>
          </a:p>
          <a:p>
            <a:pPr marL="0" indent="0" algn="ctr">
              <a:buNone/>
            </a:pPr>
            <a:r>
              <a:rPr lang="en-US" sz="9600" dirty="0" smtClean="0">
                <a:solidFill>
                  <a:srgbClr val="CCFFCC"/>
                </a:solidFill>
              </a:rPr>
              <a:t>not </a:t>
            </a:r>
          </a:p>
          <a:p>
            <a:pPr marL="0" indent="0" algn="ctr">
              <a:buNone/>
            </a:pPr>
            <a:r>
              <a:rPr lang="en-US" sz="9600" dirty="0" smtClean="0">
                <a:solidFill>
                  <a:srgbClr val="FFFFFF"/>
                </a:solidFill>
                <a:latin typeface="Adobe Hebrew"/>
                <a:cs typeface="Adobe Hebrew"/>
              </a:rPr>
              <a:t>Compliance</a:t>
            </a:r>
            <a:endParaRPr lang="en-US" sz="9600" dirty="0">
              <a:solidFill>
                <a:srgbClr val="FFFFFF"/>
              </a:solidFill>
              <a:latin typeface="Adobe Hebrew"/>
              <a:cs typeface="Adobe Hebrew"/>
            </a:endParaRPr>
          </a:p>
        </p:txBody>
      </p:sp>
    </p:spTree>
    <p:extLst>
      <p:ext uri="{BB962C8B-B14F-4D97-AF65-F5344CB8AC3E}">
        <p14:creationId xmlns:p14="http://schemas.microsoft.com/office/powerpoint/2010/main" val="7204161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79"/>
            <a:ext cx="8229600" cy="1016000"/>
          </a:xfrm>
        </p:spPr>
        <p:txBody>
          <a:bodyPr>
            <a:normAutofit/>
          </a:bodyPr>
          <a:lstStyle/>
          <a:p>
            <a:r>
              <a:rPr lang="en-US" sz="4400" b="1" dirty="0" smtClean="0">
                <a:solidFill>
                  <a:srgbClr val="FFFF00"/>
                </a:solidFill>
              </a:rPr>
              <a:t>Most of all</a:t>
            </a:r>
            <a:r>
              <a:rPr lang="mr-IN" sz="4400" b="1" dirty="0" smtClean="0">
                <a:solidFill>
                  <a:srgbClr val="4BACC6"/>
                </a:solidFill>
              </a:rPr>
              <a:t>…</a:t>
            </a:r>
            <a:endParaRPr lang="en-US" sz="4400" b="1" dirty="0">
              <a:solidFill>
                <a:srgbClr val="4BACC6"/>
              </a:solidFill>
            </a:endParaRPr>
          </a:p>
        </p:txBody>
      </p:sp>
      <p:sp>
        <p:nvSpPr>
          <p:cNvPr id="3" name="Content Placeholder 2"/>
          <p:cNvSpPr>
            <a:spLocks noGrp="1"/>
          </p:cNvSpPr>
          <p:nvPr>
            <p:ph sz="quarter" idx="10"/>
          </p:nvPr>
        </p:nvSpPr>
        <p:spPr>
          <a:xfrm>
            <a:off x="457200" y="1187675"/>
            <a:ext cx="8229600" cy="4717710"/>
          </a:xfrm>
        </p:spPr>
        <p:txBody>
          <a:bodyPr>
            <a:normAutofit fontScale="92500" lnSpcReduction="10000"/>
          </a:bodyPr>
          <a:lstStyle/>
          <a:p>
            <a:pPr marL="0" indent="0" algn="ctr">
              <a:buNone/>
            </a:pPr>
            <a:r>
              <a:rPr lang="en-US" sz="9600" dirty="0" smtClean="0">
                <a:solidFill>
                  <a:srgbClr val="FFFFFF"/>
                </a:solidFill>
              </a:rPr>
              <a:t>The best </a:t>
            </a:r>
            <a:r>
              <a:rPr lang="en-US" sz="9600" dirty="0">
                <a:solidFill>
                  <a:srgbClr val="FFFFFF"/>
                </a:solidFill>
              </a:rPr>
              <a:t>g</a:t>
            </a:r>
            <a:r>
              <a:rPr lang="en-US" sz="9600" dirty="0" smtClean="0">
                <a:solidFill>
                  <a:srgbClr val="FFFFFF"/>
                </a:solidFill>
              </a:rPr>
              <a:t>overnance </a:t>
            </a:r>
          </a:p>
          <a:p>
            <a:pPr marL="0" indent="0" algn="ctr">
              <a:buNone/>
            </a:pPr>
            <a:r>
              <a:rPr lang="en-US" sz="9600" dirty="0" smtClean="0">
                <a:solidFill>
                  <a:srgbClr val="FFFFFF"/>
                </a:solidFill>
              </a:rPr>
              <a:t>is almost</a:t>
            </a:r>
            <a:r>
              <a:rPr lang="mr-IN" sz="9600" dirty="0" smtClean="0">
                <a:solidFill>
                  <a:schemeClr val="accent5"/>
                </a:solidFill>
              </a:rPr>
              <a:t>…</a:t>
            </a:r>
            <a:endParaRPr lang="en-CA" sz="9600" dirty="0" smtClean="0">
              <a:solidFill>
                <a:schemeClr val="accent5"/>
              </a:solidFill>
            </a:endParaRPr>
          </a:p>
          <a:p>
            <a:pPr marL="0" indent="0" algn="ctr">
              <a:buNone/>
            </a:pPr>
            <a:r>
              <a:rPr lang="en-CA" sz="9600" b="1" dirty="0" smtClean="0">
                <a:solidFill>
                  <a:srgbClr val="0D0D0D"/>
                </a:solidFill>
              </a:rPr>
              <a:t>INVISIBLE</a:t>
            </a:r>
            <a:endParaRPr lang="en-US" sz="9600" b="1" dirty="0">
              <a:solidFill>
                <a:srgbClr val="0D0D0D"/>
              </a:solidFill>
            </a:endParaRPr>
          </a:p>
        </p:txBody>
      </p:sp>
    </p:spTree>
    <p:extLst>
      <p:ext uri="{BB962C8B-B14F-4D97-AF65-F5344CB8AC3E}">
        <p14:creationId xmlns:p14="http://schemas.microsoft.com/office/powerpoint/2010/main" val="1353741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70"/>
            <a:ext cx="8229600" cy="2230208"/>
          </a:xfrm>
        </p:spPr>
        <p:txBody>
          <a:bodyPr>
            <a:normAutofit fontScale="90000"/>
          </a:bodyPr>
          <a:lstStyle/>
          <a:p>
            <a:r>
              <a:rPr lang="en-US" sz="4900" b="1" dirty="0" smtClean="0">
                <a:solidFill>
                  <a:srgbClr val="FFFF00"/>
                </a:solidFill>
              </a:rPr>
              <a:t>Is Corporate Governance </a:t>
            </a:r>
            <a:r>
              <a:rPr lang="en-US" sz="4900" b="1" dirty="0" smtClean="0">
                <a:solidFill>
                  <a:schemeClr val="bg1"/>
                </a:solidFill>
              </a:rPr>
              <a:t>synonymizing</a:t>
            </a:r>
            <a:r>
              <a:rPr lang="en-US" sz="4900" b="1" dirty="0" smtClean="0">
                <a:solidFill>
                  <a:srgbClr val="FFFF00"/>
                </a:solidFill>
              </a:rPr>
              <a:t> </a:t>
            </a:r>
            <a:r>
              <a:rPr lang="en-US" sz="4900" b="1" dirty="0" smtClean="0">
                <a:solidFill>
                  <a:srgbClr val="FFFFFF"/>
                </a:solidFill>
              </a:rPr>
              <a:t>with</a:t>
            </a:r>
            <a:r>
              <a:rPr lang="mr-IN" sz="4900" b="1" dirty="0" smtClean="0">
                <a:solidFill>
                  <a:srgbClr val="FFFF00"/>
                </a:solidFill>
              </a:rPr>
              <a:t>…</a:t>
            </a:r>
            <a:r>
              <a:rPr lang="en-US" sz="4900" b="1" dirty="0">
                <a:solidFill>
                  <a:srgbClr val="CCFFCC"/>
                </a:solidFill>
              </a:rPr>
              <a:t>Shareholders </a:t>
            </a:r>
            <a:r>
              <a:rPr lang="en-US" sz="4900" b="1" dirty="0" smtClean="0">
                <a:solidFill>
                  <a:srgbClr val="CCFFCC"/>
                </a:solidFill>
              </a:rPr>
              <a:t>rights</a:t>
            </a:r>
            <a:r>
              <a:rPr lang="en-US" sz="4400" b="1" dirty="0" smtClean="0">
                <a:solidFill>
                  <a:schemeClr val="bg1"/>
                </a:solidFill>
              </a:rPr>
              <a:t>?</a:t>
            </a:r>
            <a:endParaRPr lang="en-US" sz="4400" b="1" dirty="0">
              <a:solidFill>
                <a:schemeClr val="bg1"/>
              </a:solidFill>
            </a:endParaRPr>
          </a:p>
        </p:txBody>
      </p:sp>
      <p:pic>
        <p:nvPicPr>
          <p:cNvPr id="8" name="Content Placeholder 7" descr="800px-NYSE127.jpg"/>
          <p:cNvPicPr>
            <a:picLocks noGrp="1" noChangeAspect="1"/>
          </p:cNvPicPr>
          <p:nvPr>
            <p:ph sz="quarter" idx="10"/>
          </p:nvPr>
        </p:nvPicPr>
        <p:blipFill>
          <a:blip r:embed="rId2">
            <a:extLst>
              <a:ext uri="{28A0092B-C50C-407E-A947-70E740481C1C}">
                <a14:useLocalDpi xmlns:a14="http://schemas.microsoft.com/office/drawing/2010/main" val="0"/>
              </a:ext>
            </a:extLst>
          </a:blip>
          <a:srcRect t="22467" b="22467"/>
          <a:stretch>
            <a:fillRect/>
          </a:stretch>
        </p:blipFill>
        <p:spPr>
          <a:xfrm>
            <a:off x="457200" y="2490788"/>
            <a:ext cx="8229600" cy="3398837"/>
          </a:xfrm>
        </p:spPr>
      </p:pic>
    </p:spTree>
    <p:extLst>
      <p:ext uri="{BB962C8B-B14F-4D97-AF65-F5344CB8AC3E}">
        <p14:creationId xmlns:p14="http://schemas.microsoft.com/office/powerpoint/2010/main" val="3228877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385621"/>
          </a:xfrm>
        </p:spPr>
        <p:txBody>
          <a:bodyPr>
            <a:normAutofit/>
          </a:bodyPr>
          <a:lstStyle/>
          <a:p>
            <a:r>
              <a:rPr lang="en-US" sz="4400" b="1" dirty="0" smtClean="0">
                <a:solidFill>
                  <a:schemeClr val="bg1"/>
                </a:solidFill>
              </a:rPr>
              <a:t>LOOK CLOSELY</a:t>
            </a:r>
            <a:r>
              <a:rPr lang="mr-IN" sz="4400" b="1" dirty="0" smtClean="0">
                <a:solidFill>
                  <a:schemeClr val="bg1"/>
                </a:solidFill>
              </a:rPr>
              <a:t>…</a:t>
            </a:r>
            <a:endParaRPr lang="en-US" sz="4400" b="1" dirty="0">
              <a:solidFill>
                <a:schemeClr val="bg1"/>
              </a:solidFill>
            </a:endParaRPr>
          </a:p>
        </p:txBody>
      </p:sp>
      <p:sp>
        <p:nvSpPr>
          <p:cNvPr id="3" name="Content Placeholder 2"/>
          <p:cNvSpPr>
            <a:spLocks noGrp="1"/>
          </p:cNvSpPr>
          <p:nvPr>
            <p:ph sz="quarter" idx="10"/>
          </p:nvPr>
        </p:nvSpPr>
        <p:spPr>
          <a:xfrm>
            <a:off x="457200" y="1484595"/>
            <a:ext cx="8560516" cy="4404296"/>
          </a:xfrm>
        </p:spPr>
        <p:txBody>
          <a:bodyPr>
            <a:noAutofit/>
          </a:bodyPr>
          <a:lstStyle/>
          <a:p>
            <a:pPr marL="0" indent="0">
              <a:buNone/>
            </a:pPr>
            <a:r>
              <a:rPr lang="en-US" sz="6000" b="1" dirty="0" smtClean="0">
                <a:solidFill>
                  <a:srgbClr val="FFFF00"/>
                </a:solidFill>
              </a:rPr>
              <a:t>“</a:t>
            </a:r>
            <a:r>
              <a:rPr lang="en-US" sz="6000" b="1" dirty="0" smtClean="0">
                <a:solidFill>
                  <a:srgbClr val="CCFFCC"/>
                </a:solidFill>
              </a:rPr>
              <a:t>Shareholders Rights</a:t>
            </a:r>
            <a:r>
              <a:rPr lang="en-US" sz="6000" b="1" dirty="0" smtClean="0">
                <a:solidFill>
                  <a:srgbClr val="FFFF00"/>
                </a:solidFill>
              </a:rPr>
              <a:t>” </a:t>
            </a:r>
          </a:p>
          <a:p>
            <a:pPr marL="0" indent="0">
              <a:buNone/>
            </a:pPr>
            <a:r>
              <a:rPr lang="en-US" sz="6000" dirty="0" smtClean="0">
                <a:solidFill>
                  <a:srgbClr val="FFFF00"/>
                </a:solidFill>
              </a:rPr>
              <a:t>leads directly to</a:t>
            </a:r>
            <a:r>
              <a:rPr lang="mr-IN" sz="6000" dirty="0" smtClean="0">
                <a:solidFill>
                  <a:srgbClr val="FFFF00"/>
                </a:solidFill>
              </a:rPr>
              <a:t>…………</a:t>
            </a:r>
            <a:endParaRPr lang="en-US" sz="6000" dirty="0" smtClean="0">
              <a:solidFill>
                <a:srgbClr val="FFFF00"/>
              </a:solidFill>
            </a:endParaRPr>
          </a:p>
          <a:p>
            <a:pPr marL="0" indent="0">
              <a:buNone/>
            </a:pPr>
            <a:r>
              <a:rPr lang="en-US" sz="6000" dirty="0" smtClean="0">
                <a:solidFill>
                  <a:schemeClr val="bg1"/>
                </a:solidFill>
                <a:sym typeface="Wingdings"/>
              </a:rPr>
              <a:t></a:t>
            </a:r>
          </a:p>
          <a:p>
            <a:pPr marL="0" indent="0">
              <a:buNone/>
            </a:pPr>
            <a:r>
              <a:rPr lang="en-US" sz="6000" dirty="0" smtClean="0">
                <a:solidFill>
                  <a:srgbClr val="CCFFCC"/>
                </a:solidFill>
                <a:sym typeface="Wingdings"/>
              </a:rPr>
              <a:t>$$$$$$$$$$$$$$$$$$$</a:t>
            </a:r>
            <a:endParaRPr lang="en-US" sz="6000" dirty="0">
              <a:solidFill>
                <a:srgbClr val="CCFFCC"/>
              </a:solidFill>
            </a:endParaRPr>
          </a:p>
        </p:txBody>
      </p:sp>
    </p:spTree>
    <p:extLst>
      <p:ext uri="{BB962C8B-B14F-4D97-AF65-F5344CB8AC3E}">
        <p14:creationId xmlns:p14="http://schemas.microsoft.com/office/powerpoint/2010/main" val="2663771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816" y="326593"/>
            <a:ext cx="8158983" cy="1016000"/>
          </a:xfrm>
        </p:spPr>
        <p:txBody>
          <a:bodyPr>
            <a:normAutofit/>
          </a:bodyPr>
          <a:lstStyle/>
          <a:p>
            <a:r>
              <a:rPr lang="en-US" sz="4800" b="1" dirty="0" smtClean="0">
                <a:solidFill>
                  <a:srgbClr val="FFFFFF"/>
                </a:solidFill>
              </a:rPr>
              <a:t>1</a:t>
            </a:r>
            <a:r>
              <a:rPr lang="en-US" sz="4800" b="1" baseline="30000" dirty="0" smtClean="0">
                <a:solidFill>
                  <a:srgbClr val="FFFFFF"/>
                </a:solidFill>
              </a:rPr>
              <a:t>st</a:t>
            </a:r>
            <a:r>
              <a:rPr lang="en-US" sz="4800" b="1" dirty="0" smtClean="0">
                <a:solidFill>
                  <a:srgbClr val="FFFFFF"/>
                </a:solidFill>
              </a:rPr>
              <a:t>: </a:t>
            </a:r>
            <a:r>
              <a:rPr lang="en-US" sz="4800" b="1" dirty="0" smtClean="0">
                <a:solidFill>
                  <a:srgbClr val="FFFF00"/>
                </a:solidFill>
              </a:rPr>
              <a:t>If</a:t>
            </a:r>
            <a:r>
              <a:rPr lang="mr-IN" sz="4800" b="1" dirty="0" smtClean="0">
                <a:solidFill>
                  <a:schemeClr val="bg1"/>
                </a:solidFill>
              </a:rPr>
              <a:t>…</a:t>
            </a:r>
            <a:r>
              <a:rPr lang="en-CA" sz="4800" b="1" dirty="0" smtClean="0">
                <a:solidFill>
                  <a:srgbClr val="FFFF00"/>
                </a:solidFill>
              </a:rPr>
              <a:t>Then</a:t>
            </a:r>
            <a:r>
              <a:rPr lang="mr-IN" sz="4800" b="1" dirty="0" smtClean="0">
                <a:solidFill>
                  <a:srgbClr val="FFFFFF"/>
                </a:solidFill>
              </a:rPr>
              <a:t>…</a:t>
            </a:r>
            <a:endParaRPr lang="en-US" sz="4800" b="1" dirty="0">
              <a:solidFill>
                <a:srgbClr val="FFFFFF"/>
              </a:solidFill>
            </a:endParaRPr>
          </a:p>
        </p:txBody>
      </p:sp>
      <p:pic>
        <p:nvPicPr>
          <p:cNvPr id="4" name="Content Placeholder 3" descr="imgres.jpg"/>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1305" r="-303"/>
          <a:stretch/>
        </p:blipFill>
        <p:spPr>
          <a:xfrm>
            <a:off x="527816" y="1408134"/>
            <a:ext cx="5707010" cy="4318000"/>
          </a:xfrm>
        </p:spPr>
      </p:pic>
      <p:pic>
        <p:nvPicPr>
          <p:cNvPr id="5" name="Picture 4" descr="imgr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826" y="1408134"/>
            <a:ext cx="2540000" cy="2552700"/>
          </a:xfrm>
          <a:prstGeom prst="rect">
            <a:avLst/>
          </a:prstGeom>
        </p:spPr>
      </p:pic>
    </p:spTree>
    <p:extLst>
      <p:ext uri="{BB962C8B-B14F-4D97-AF65-F5344CB8AC3E}">
        <p14:creationId xmlns:p14="http://schemas.microsoft.com/office/powerpoint/2010/main" val="16743364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rgbClr val="FFFF00"/>
                </a:solidFill>
              </a:rPr>
              <a:t>On the other hand</a:t>
            </a:r>
            <a:r>
              <a:rPr lang="mr-IN" sz="4400" b="1" dirty="0" smtClean="0">
                <a:solidFill>
                  <a:schemeClr val="bg1"/>
                </a:solidFill>
              </a:rPr>
              <a:t>…</a:t>
            </a:r>
            <a:r>
              <a:rPr lang="en-CA" sz="4400" b="1" dirty="0" smtClean="0">
                <a:solidFill>
                  <a:schemeClr val="bg1"/>
                </a:solidFill>
              </a:rPr>
              <a:t>consider</a:t>
            </a:r>
            <a:endParaRPr lang="en-US" sz="4400" b="1" dirty="0">
              <a:solidFill>
                <a:schemeClr val="bg1"/>
              </a:solidFill>
            </a:endParaRPr>
          </a:p>
        </p:txBody>
      </p:sp>
      <p:sp>
        <p:nvSpPr>
          <p:cNvPr id="3" name="Content Placeholder 2"/>
          <p:cNvSpPr>
            <a:spLocks noGrp="1"/>
          </p:cNvSpPr>
          <p:nvPr>
            <p:ph sz="quarter" idx="10"/>
          </p:nvPr>
        </p:nvSpPr>
        <p:spPr>
          <a:xfrm>
            <a:off x="457200" y="2309369"/>
            <a:ext cx="8229600" cy="3374177"/>
          </a:xfrm>
        </p:spPr>
        <p:txBody>
          <a:bodyPr/>
          <a:lstStyle/>
          <a:p>
            <a:pPr marL="0" indent="0">
              <a:buNone/>
            </a:pPr>
            <a:r>
              <a:rPr lang="en-US" sz="11000" dirty="0" smtClean="0">
                <a:solidFill>
                  <a:schemeClr val="bg1"/>
                </a:solidFill>
              </a:rPr>
              <a:t>“</a:t>
            </a:r>
            <a:r>
              <a:rPr lang="en-US" sz="11000" dirty="0" err="1" smtClean="0">
                <a:solidFill>
                  <a:schemeClr val="bg1"/>
                </a:solidFill>
              </a:rPr>
              <a:t>Corpocracy</a:t>
            </a:r>
            <a:r>
              <a:rPr lang="en-US" sz="11000" dirty="0" smtClean="0">
                <a:solidFill>
                  <a:schemeClr val="bg1"/>
                </a:solidFill>
              </a:rPr>
              <a:t>”</a:t>
            </a:r>
          </a:p>
          <a:p>
            <a:pPr marL="0" indent="0">
              <a:buNone/>
            </a:pPr>
            <a:endParaRPr lang="en-US" dirty="0"/>
          </a:p>
          <a:p>
            <a:pPr marL="0" indent="0">
              <a:buNone/>
            </a:pPr>
            <a:endParaRPr lang="en-US" dirty="0"/>
          </a:p>
        </p:txBody>
      </p:sp>
      <p:sp>
        <p:nvSpPr>
          <p:cNvPr id="4" name="TextBox 3"/>
          <p:cNvSpPr txBox="1"/>
          <p:nvPr/>
        </p:nvSpPr>
        <p:spPr>
          <a:xfrm>
            <a:off x="3531834" y="5202415"/>
            <a:ext cx="4997882" cy="584776"/>
          </a:xfrm>
          <a:prstGeom prst="rect">
            <a:avLst/>
          </a:prstGeom>
          <a:noFill/>
        </p:spPr>
        <p:txBody>
          <a:bodyPr wrap="none" rtlCol="0">
            <a:spAutoFit/>
          </a:bodyPr>
          <a:lstStyle/>
          <a:p>
            <a:r>
              <a:rPr lang="en-US" sz="3200" dirty="0">
                <a:solidFill>
                  <a:srgbClr val="FFFFFF"/>
                </a:solidFill>
              </a:rPr>
              <a:t>=</a:t>
            </a:r>
            <a:r>
              <a:rPr lang="en-US" sz="3200" dirty="0">
                <a:solidFill>
                  <a:srgbClr val="FFFF00"/>
                </a:solidFill>
              </a:rPr>
              <a:t> corporate </a:t>
            </a:r>
            <a:r>
              <a:rPr lang="en-US" sz="3200" dirty="0">
                <a:solidFill>
                  <a:srgbClr val="FFFFFF"/>
                </a:solidFill>
              </a:rPr>
              <a:t>+</a:t>
            </a:r>
            <a:r>
              <a:rPr lang="en-US" sz="3200" dirty="0">
                <a:solidFill>
                  <a:srgbClr val="FFFF00"/>
                </a:solidFill>
              </a:rPr>
              <a:t> bureaucracy</a:t>
            </a:r>
          </a:p>
        </p:txBody>
      </p:sp>
    </p:spTree>
    <p:extLst>
      <p:ext uri="{BB962C8B-B14F-4D97-AF65-F5344CB8AC3E}">
        <p14:creationId xmlns:p14="http://schemas.microsoft.com/office/powerpoint/2010/main" val="10928638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775230" y="2177404"/>
            <a:ext cx="7911570" cy="3548729"/>
          </a:xfrm>
        </p:spPr>
        <p:txBody>
          <a:bodyPr/>
          <a:lstStyle/>
          <a:p>
            <a:pPr marL="0" indent="0">
              <a:buNone/>
            </a:pPr>
            <a:r>
              <a:rPr lang="en-US" sz="7200" dirty="0">
                <a:solidFill>
                  <a:srgbClr val="FFFFFF"/>
                </a:solidFill>
              </a:rPr>
              <a:t>BURORPORATE</a:t>
            </a:r>
            <a:r>
              <a:rPr lang="en-US" sz="7200" dirty="0">
                <a:solidFill>
                  <a:srgbClr val="FFFF00"/>
                </a:solidFill>
              </a:rPr>
              <a:t>?</a:t>
            </a:r>
          </a:p>
          <a:p>
            <a:pPr marL="0" indent="0">
              <a:buNone/>
            </a:pPr>
            <a:endParaRPr lang="en-US" dirty="0"/>
          </a:p>
        </p:txBody>
      </p:sp>
    </p:spTree>
    <p:extLst>
      <p:ext uri="{BB962C8B-B14F-4D97-AF65-F5344CB8AC3E}">
        <p14:creationId xmlns:p14="http://schemas.microsoft.com/office/powerpoint/2010/main" val="31119621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425" y="29674"/>
            <a:ext cx="8929575" cy="1092019"/>
          </a:xfrm>
        </p:spPr>
        <p:txBody>
          <a:bodyPr>
            <a:normAutofit fontScale="90000"/>
          </a:bodyPr>
          <a:lstStyle/>
          <a:p>
            <a:r>
              <a:rPr lang="en-US" sz="4400" b="1" dirty="0" smtClean="0">
                <a:solidFill>
                  <a:srgbClr val="FFFFFF"/>
                </a:solidFill>
              </a:rPr>
              <a:t/>
            </a:r>
            <a:br>
              <a:rPr lang="en-US" sz="4400" b="1" dirty="0" smtClean="0">
                <a:solidFill>
                  <a:srgbClr val="FFFFFF"/>
                </a:solidFill>
              </a:rPr>
            </a:br>
            <a:r>
              <a:rPr lang="en-US" sz="4900" b="1" dirty="0" smtClean="0">
                <a:solidFill>
                  <a:srgbClr val="FFFFFF"/>
                </a:solidFill>
              </a:rPr>
              <a:t>Next </a:t>
            </a:r>
            <a:r>
              <a:rPr lang="en-US" sz="4900" b="1" dirty="0">
                <a:solidFill>
                  <a:srgbClr val="FFFFFF"/>
                </a:solidFill>
              </a:rPr>
              <a:t>class</a:t>
            </a:r>
            <a:r>
              <a:rPr lang="en-US" sz="4900" b="1" dirty="0" smtClean="0">
                <a:solidFill>
                  <a:srgbClr val="FFFFFF"/>
                </a:solidFill>
              </a:rPr>
              <a:t>: </a:t>
            </a:r>
            <a:r>
              <a:rPr lang="en-US" sz="4900" b="1" dirty="0" smtClean="0">
                <a:solidFill>
                  <a:srgbClr val="FFFF00"/>
                </a:solidFill>
              </a:rPr>
              <a:t>Directors </a:t>
            </a:r>
            <a:r>
              <a:rPr lang="en-US" sz="4900" b="1" dirty="0">
                <a:solidFill>
                  <a:srgbClr val="FFFF00"/>
                </a:solidFill>
              </a:rPr>
              <a:t>in </a:t>
            </a:r>
            <a:r>
              <a:rPr lang="en-US" sz="4900" b="1" dirty="0" smtClean="0">
                <a:solidFill>
                  <a:srgbClr val="FFFF00"/>
                </a:solidFill>
              </a:rPr>
              <a:t>depth </a:t>
            </a:r>
            <a:r>
              <a:rPr lang="en-US" sz="4900" b="1" dirty="0" smtClean="0">
                <a:solidFill>
                  <a:schemeClr val="accent5"/>
                </a:solidFill>
              </a:rPr>
              <a:t>+</a:t>
            </a:r>
            <a:r>
              <a:rPr lang="en-US" sz="4400" b="1" dirty="0">
                <a:solidFill>
                  <a:srgbClr val="FFFF00"/>
                </a:solidFill>
              </a:rPr>
              <a:t/>
            </a:r>
            <a:br>
              <a:rPr lang="en-US" sz="4400" b="1" dirty="0">
                <a:solidFill>
                  <a:srgbClr val="FFFF00"/>
                </a:solidFill>
              </a:rPr>
            </a:br>
            <a:endParaRPr lang="en-US" sz="4400" b="1" dirty="0">
              <a:solidFill>
                <a:srgbClr val="FFFF00"/>
              </a:solidFill>
            </a:endParaRPr>
          </a:p>
        </p:txBody>
      </p:sp>
      <p:pic>
        <p:nvPicPr>
          <p:cNvPr id="5" name="Content Placeholder 4" descr="4313-400x236.jpg"/>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11339" r="260"/>
          <a:stretch/>
        </p:blipFill>
        <p:spPr>
          <a:xfrm>
            <a:off x="1088620" y="1286648"/>
            <a:ext cx="6795631" cy="4486000"/>
          </a:xfrm>
        </p:spPr>
      </p:pic>
    </p:spTree>
    <p:extLst>
      <p:ext uri="{BB962C8B-B14F-4D97-AF65-F5344CB8AC3E}">
        <p14:creationId xmlns:p14="http://schemas.microsoft.com/office/powerpoint/2010/main" val="24952288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32"/>
            <a:ext cx="9144000" cy="1250982"/>
          </a:xfrm>
        </p:spPr>
        <p:txBody>
          <a:bodyPr>
            <a:noAutofit/>
          </a:bodyPr>
          <a:lstStyle/>
          <a:p>
            <a:pPr algn="ctr"/>
            <a:r>
              <a:rPr lang="en-US" sz="4800" b="1" dirty="0" smtClean="0">
                <a:solidFill>
                  <a:srgbClr val="FFFF00"/>
                </a:solidFill>
                <a:latin typeface="+mn-lt"/>
                <a:cs typeface="Times New Roman"/>
              </a:rPr>
              <a:t> </a:t>
            </a:r>
            <a:r>
              <a:rPr lang="en-US" b="1" dirty="0" smtClean="0">
                <a:solidFill>
                  <a:srgbClr val="FFFF00"/>
                </a:solidFill>
                <a:latin typeface="+mn-lt"/>
                <a:cs typeface="Times New Roman"/>
              </a:rPr>
              <a:t>Am I an VLC</a:t>
            </a:r>
            <a:r>
              <a:rPr lang="en-US" dirty="0" smtClean="0">
                <a:solidFill>
                  <a:srgbClr val="FFFF00"/>
                </a:solidFill>
                <a:latin typeface="+mn-lt"/>
                <a:cs typeface="Times New Roman"/>
              </a:rPr>
              <a:t> </a:t>
            </a:r>
            <a:r>
              <a:rPr lang="en-US" dirty="0" smtClean="0">
                <a:solidFill>
                  <a:srgbClr val="FFFFFF"/>
                </a:solidFill>
                <a:latin typeface="+mn-lt"/>
                <a:cs typeface="Times New Roman"/>
              </a:rPr>
              <a:t>(Vicariously Liable </a:t>
            </a:r>
            <a:r>
              <a:rPr lang="en-US" dirty="0">
                <a:solidFill>
                  <a:srgbClr val="FFFFFF"/>
                </a:solidFill>
                <a:latin typeface="+mn-lt"/>
                <a:cs typeface="Times New Roman"/>
              </a:rPr>
              <a:t>C</a:t>
            </a:r>
            <a:r>
              <a:rPr lang="en-US" dirty="0" smtClean="0">
                <a:solidFill>
                  <a:srgbClr val="FFFFFF"/>
                </a:solidFill>
                <a:latin typeface="+mn-lt"/>
                <a:cs typeface="Times New Roman"/>
              </a:rPr>
              <a:t>at)</a:t>
            </a:r>
            <a:r>
              <a:rPr lang="en-US" b="1" dirty="0" smtClean="0">
                <a:solidFill>
                  <a:srgbClr val="FFFF00"/>
                </a:solidFill>
                <a:latin typeface="+mn-lt"/>
                <a:cs typeface="Times New Roman"/>
              </a:rPr>
              <a:t>?</a:t>
            </a:r>
            <a:endParaRPr lang="en-US" b="1" dirty="0">
              <a:solidFill>
                <a:srgbClr val="FFFF00"/>
              </a:solidFill>
              <a:latin typeface="+mn-lt"/>
              <a:cs typeface="Times New Roman"/>
            </a:endParaRPr>
          </a:p>
        </p:txBody>
      </p:sp>
      <p:sp>
        <p:nvSpPr>
          <p:cNvPr id="3" name="Content Placeholder 2"/>
          <p:cNvSpPr>
            <a:spLocks noGrp="1"/>
          </p:cNvSpPr>
          <p:nvPr>
            <p:ph sz="quarter" idx="10"/>
          </p:nvPr>
        </p:nvSpPr>
        <p:spPr>
          <a:xfrm>
            <a:off x="457200" y="1257114"/>
            <a:ext cx="8229600" cy="4469020"/>
          </a:xfrm>
        </p:spPr>
        <p:txBody>
          <a:bodyPr/>
          <a:lstStyle/>
          <a:p>
            <a:pPr marL="0" indent="0">
              <a:buNone/>
            </a:pPr>
            <a:r>
              <a:rPr lang="en-US" sz="3200" b="1" dirty="0" smtClean="0">
                <a:solidFill>
                  <a:schemeClr val="bg1"/>
                </a:solidFill>
                <a:latin typeface="+mn-lt"/>
                <a:cs typeface="Times New Roman"/>
              </a:rPr>
              <a:t>          </a:t>
            </a:r>
            <a:endParaRPr lang="en-US" sz="3200" dirty="0" smtClean="0">
              <a:solidFill>
                <a:schemeClr val="bg1"/>
              </a:solidFill>
              <a:latin typeface="+mn-lt"/>
              <a:cs typeface="Times New Roman"/>
            </a:endParaRPr>
          </a:p>
          <a:p>
            <a:pPr marL="0" indent="0">
              <a:buNone/>
            </a:pPr>
            <a:r>
              <a:rPr lang="en-US" dirty="0" smtClean="0"/>
              <a:t> </a:t>
            </a:r>
            <a:endParaRPr lang="en-US" dirty="0"/>
          </a:p>
        </p:txBody>
      </p:sp>
      <p:pic>
        <p:nvPicPr>
          <p:cNvPr id="6" name="Content Placeholder 3" descr="cat-1382015906Wuw.jpg"/>
          <p:cNvPicPr>
            <a:picLocks noChangeAspect="1"/>
          </p:cNvPicPr>
          <p:nvPr/>
        </p:nvPicPr>
        <p:blipFill rotWithShape="1">
          <a:blip r:embed="rId2">
            <a:extLst>
              <a:ext uri="{28A0092B-C50C-407E-A947-70E740481C1C}">
                <a14:useLocalDpi xmlns:a14="http://schemas.microsoft.com/office/drawing/2010/main" val="0"/>
              </a:ext>
            </a:extLst>
          </a:blip>
          <a:srcRect l="-99" r="-270"/>
          <a:stretch/>
        </p:blipFill>
        <p:spPr>
          <a:xfrm>
            <a:off x="1303130" y="1408134"/>
            <a:ext cx="6548783" cy="4318000"/>
          </a:xfrm>
          <a:prstGeom prst="rect">
            <a:avLst/>
          </a:prstGeom>
        </p:spPr>
      </p:pic>
    </p:spTree>
    <p:extLst>
      <p:ext uri="{BB962C8B-B14F-4D97-AF65-F5344CB8AC3E}">
        <p14:creationId xmlns:p14="http://schemas.microsoft.com/office/powerpoint/2010/main" val="6350115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280391" y="2771403"/>
            <a:ext cx="6570518" cy="980674"/>
          </a:xfrm>
          <a:prstGeom prst="rect">
            <a:avLst/>
          </a:prstGeom>
        </p:spPr>
      </p:pic>
    </p:spTree>
    <p:extLst>
      <p:ext uri="{BB962C8B-B14F-4D97-AF65-F5344CB8AC3E}">
        <p14:creationId xmlns:p14="http://schemas.microsoft.com/office/powerpoint/2010/main" val="17041173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4425" y="1482"/>
            <a:ext cx="1764885" cy="1170440"/>
          </a:xfrm>
        </p:spPr>
        <p:txBody>
          <a:bodyPr>
            <a:noAutofit/>
          </a:bodyPr>
          <a:lstStyle/>
          <a:p>
            <a:r>
              <a:rPr lang="en-US" sz="7200" b="1" dirty="0" smtClean="0">
                <a:solidFill>
                  <a:srgbClr val="FFFF00"/>
                </a:solidFill>
              </a:rPr>
              <a:t/>
            </a:r>
            <a:br>
              <a:rPr lang="en-US" sz="7200" b="1" dirty="0" smtClean="0">
                <a:solidFill>
                  <a:srgbClr val="FFFF00"/>
                </a:solidFill>
              </a:rPr>
            </a:br>
            <a:r>
              <a:rPr lang="en-US" sz="7200" b="1" dirty="0" smtClean="0">
                <a:solidFill>
                  <a:srgbClr val="FFFF00"/>
                </a:solidFill>
              </a:rPr>
              <a:t>2</a:t>
            </a:r>
            <a:r>
              <a:rPr lang="en-US" sz="7200" b="1" baseline="30000" dirty="0" smtClean="0">
                <a:solidFill>
                  <a:srgbClr val="FFFF00"/>
                </a:solidFill>
              </a:rPr>
              <a:t>nd</a:t>
            </a:r>
            <a:r>
              <a:rPr lang="en-US" sz="7200" b="1" dirty="0" smtClean="0">
                <a:solidFill>
                  <a:srgbClr val="FFFF00"/>
                </a:solidFill>
              </a:rPr>
              <a:t/>
            </a:r>
            <a:br>
              <a:rPr lang="en-US" sz="7200" b="1" dirty="0" smtClean="0">
                <a:solidFill>
                  <a:srgbClr val="FFFF00"/>
                </a:solidFill>
              </a:rPr>
            </a:br>
            <a:endParaRPr lang="en-US" sz="7200" b="1" dirty="0">
              <a:solidFill>
                <a:schemeClr val="bg1"/>
              </a:solidFill>
            </a:endParaRPr>
          </a:p>
        </p:txBody>
      </p:sp>
      <p:sp>
        <p:nvSpPr>
          <p:cNvPr id="3" name="Content Placeholder 2"/>
          <p:cNvSpPr>
            <a:spLocks noGrp="1"/>
          </p:cNvSpPr>
          <p:nvPr>
            <p:ph sz="quarter" idx="10"/>
          </p:nvPr>
        </p:nvSpPr>
        <p:spPr>
          <a:xfrm>
            <a:off x="511321" y="1154685"/>
            <a:ext cx="8461551" cy="4701214"/>
          </a:xfrm>
        </p:spPr>
        <p:txBody>
          <a:bodyPr>
            <a:normAutofit/>
          </a:bodyPr>
          <a:lstStyle/>
          <a:p>
            <a:pPr marL="0" indent="0">
              <a:buNone/>
            </a:pPr>
            <a:r>
              <a:rPr lang="en-US" sz="8000" dirty="0" smtClean="0">
                <a:solidFill>
                  <a:schemeClr val="bg1"/>
                </a:solidFill>
                <a:latin typeface="American Typewriter"/>
                <a:cs typeface="American Typewriter"/>
              </a:rPr>
              <a:t>Clean-up of</a:t>
            </a:r>
          </a:p>
          <a:p>
            <a:pPr marL="0" indent="0">
              <a:buNone/>
            </a:pPr>
            <a:r>
              <a:rPr lang="en-US" sz="8000" dirty="0" smtClean="0">
                <a:solidFill>
                  <a:srgbClr val="FFFF00"/>
                </a:solidFill>
                <a:latin typeface="American Typewriter"/>
                <a:cs typeface="American Typewriter"/>
              </a:rPr>
              <a:t>Corp. Obligations</a:t>
            </a:r>
          </a:p>
        </p:txBody>
      </p:sp>
      <p:pic>
        <p:nvPicPr>
          <p:cNvPr id="5" name="Picture 4" descr="LS01249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3292" y="3701486"/>
            <a:ext cx="2470787" cy="2594960"/>
          </a:xfrm>
          <a:prstGeom prst="rect">
            <a:avLst/>
          </a:prstGeom>
        </p:spPr>
      </p:pic>
    </p:spTree>
    <p:extLst>
      <p:ext uri="{BB962C8B-B14F-4D97-AF65-F5344CB8AC3E}">
        <p14:creationId xmlns:p14="http://schemas.microsoft.com/office/powerpoint/2010/main" val="3473341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64955"/>
            <a:ext cx="8565155" cy="1633054"/>
          </a:xfrm>
        </p:spPr>
        <p:txBody>
          <a:bodyPr>
            <a:normAutofit fontScale="90000"/>
          </a:bodyPr>
          <a:lstStyle/>
          <a:p>
            <a:r>
              <a:rPr lang="en-US" dirty="0" smtClean="0"/>
              <a:t/>
            </a:r>
            <a:br>
              <a:rPr lang="en-US" dirty="0" smtClean="0"/>
            </a:br>
            <a:r>
              <a:rPr lang="en-US" sz="4900" b="1" dirty="0" smtClean="0">
                <a:solidFill>
                  <a:srgbClr val="FFFF00"/>
                </a:solidFill>
              </a:rPr>
              <a:t>Given they are not “human”</a:t>
            </a:r>
            <a:r>
              <a:rPr lang="mr-IN" sz="4900" b="1" dirty="0" smtClean="0">
                <a:solidFill>
                  <a:srgbClr val="FFFF00"/>
                </a:solidFill>
              </a:rPr>
              <a:t>…</a:t>
            </a:r>
            <a:r>
              <a:rPr lang="en-US" sz="4900" b="1" dirty="0">
                <a:solidFill>
                  <a:srgbClr val="FFFF00"/>
                </a:solidFill>
              </a:rPr>
              <a:t>How </a:t>
            </a:r>
            <a:r>
              <a:rPr lang="en-US" sz="4900" b="1" dirty="0" smtClean="0">
                <a:solidFill>
                  <a:srgbClr val="FFFF00"/>
                </a:solidFill>
              </a:rPr>
              <a:t>do </a:t>
            </a:r>
            <a:r>
              <a:rPr lang="en-US" sz="4900" b="1" dirty="0">
                <a:solidFill>
                  <a:srgbClr val="FFFF00"/>
                </a:solidFill>
              </a:rPr>
              <a:t>corporate </a:t>
            </a:r>
            <a:r>
              <a:rPr lang="en-US" sz="4900" b="1" dirty="0" smtClean="0">
                <a:solidFill>
                  <a:srgbClr val="FFFF00"/>
                </a:solidFill>
              </a:rPr>
              <a:t>persons</a:t>
            </a:r>
            <a:r>
              <a:rPr lang="mr-IN" sz="4900" b="1" dirty="0" smtClean="0">
                <a:solidFill>
                  <a:srgbClr val="FFFF00"/>
                </a:solidFill>
              </a:rPr>
              <a:t>…</a:t>
            </a:r>
            <a:r>
              <a:rPr lang="en-US" sz="4900" b="1" dirty="0" smtClean="0">
                <a:solidFill>
                  <a:srgbClr val="FFFF00"/>
                </a:solidFill>
              </a:rPr>
              <a:t> </a:t>
            </a:r>
            <a:r>
              <a:rPr lang="en-US" sz="4900" b="1" dirty="0">
                <a:solidFill>
                  <a:srgbClr val="FFFF00"/>
                </a:solidFill>
              </a:rPr>
              <a:t/>
            </a:r>
            <a:br>
              <a:rPr lang="en-US" sz="4900" b="1" dirty="0">
                <a:solidFill>
                  <a:srgbClr val="FFFF00"/>
                </a:solidFill>
              </a:rPr>
            </a:br>
            <a:endParaRPr lang="en-US" sz="4900" b="1" dirty="0">
              <a:solidFill>
                <a:srgbClr val="FFFF00"/>
              </a:solidFill>
            </a:endParaRPr>
          </a:p>
        </p:txBody>
      </p:sp>
      <p:sp>
        <p:nvSpPr>
          <p:cNvPr id="3" name="Content Placeholder 2"/>
          <p:cNvSpPr>
            <a:spLocks noGrp="1"/>
          </p:cNvSpPr>
          <p:nvPr>
            <p:ph sz="quarter" idx="10"/>
          </p:nvPr>
        </p:nvSpPr>
        <p:spPr>
          <a:xfrm>
            <a:off x="457200" y="2061936"/>
            <a:ext cx="8229600" cy="3664198"/>
          </a:xfrm>
        </p:spPr>
        <p:txBody>
          <a:bodyPr/>
          <a:lstStyle/>
          <a:p>
            <a:pPr lvl="0"/>
            <a:r>
              <a:rPr lang="en-CA" sz="4000" dirty="0">
                <a:solidFill>
                  <a:schemeClr val="bg1"/>
                </a:solidFill>
              </a:rPr>
              <a:t>B</a:t>
            </a:r>
            <a:r>
              <a:rPr lang="en-CA" sz="4000" dirty="0" smtClean="0">
                <a:solidFill>
                  <a:schemeClr val="bg1"/>
                </a:solidFill>
              </a:rPr>
              <a:t>ecome </a:t>
            </a:r>
            <a:r>
              <a:rPr lang="en-CA" sz="4000" dirty="0">
                <a:solidFill>
                  <a:schemeClr val="bg1"/>
                </a:solidFill>
              </a:rPr>
              <a:t>liable in tort?</a:t>
            </a:r>
          </a:p>
          <a:p>
            <a:pPr lvl="0"/>
            <a:r>
              <a:rPr lang="en-CA" sz="4000" dirty="0">
                <a:solidFill>
                  <a:schemeClr val="bg1"/>
                </a:solidFill>
              </a:rPr>
              <a:t>C</a:t>
            </a:r>
            <a:r>
              <a:rPr lang="en-CA" sz="4000" dirty="0" smtClean="0">
                <a:solidFill>
                  <a:schemeClr val="bg1"/>
                </a:solidFill>
              </a:rPr>
              <a:t>ommit a criminal offence?</a:t>
            </a:r>
          </a:p>
          <a:p>
            <a:pPr lvl="0"/>
            <a:r>
              <a:rPr lang="en-CA" sz="4000" dirty="0" smtClean="0">
                <a:solidFill>
                  <a:schemeClr val="bg1"/>
                </a:solidFill>
              </a:rPr>
              <a:t>Commit a criminal offence requiring </a:t>
            </a:r>
            <a:r>
              <a:rPr lang="en-CA" sz="4000" i="1" dirty="0" err="1" smtClean="0">
                <a:solidFill>
                  <a:schemeClr val="bg1"/>
                </a:solidFill>
              </a:rPr>
              <a:t>mens</a:t>
            </a:r>
            <a:r>
              <a:rPr lang="en-CA" sz="4000" i="1" dirty="0" smtClean="0">
                <a:solidFill>
                  <a:schemeClr val="bg1"/>
                </a:solidFill>
              </a:rPr>
              <a:t> </a:t>
            </a:r>
            <a:r>
              <a:rPr lang="en-CA" sz="4000" i="1" dirty="0" err="1" smtClean="0">
                <a:solidFill>
                  <a:schemeClr val="bg1"/>
                </a:solidFill>
              </a:rPr>
              <a:t>rea</a:t>
            </a:r>
            <a:r>
              <a:rPr lang="en-CA" sz="4000" dirty="0" smtClean="0">
                <a:solidFill>
                  <a:schemeClr val="bg1"/>
                </a:solidFill>
              </a:rPr>
              <a:t>?</a:t>
            </a:r>
            <a:endParaRPr lang="en-CA" sz="4000" dirty="0">
              <a:solidFill>
                <a:schemeClr val="bg1"/>
              </a:solidFill>
            </a:endParaRPr>
          </a:p>
          <a:p>
            <a:pPr lvl="0"/>
            <a:r>
              <a:rPr lang="en-CA" sz="4000" dirty="0" smtClean="0">
                <a:solidFill>
                  <a:schemeClr val="bg1"/>
                </a:solidFill>
              </a:rPr>
              <a:t>Enter into &amp; incur </a:t>
            </a:r>
            <a:r>
              <a:rPr lang="en-CA" sz="4000" dirty="0">
                <a:solidFill>
                  <a:schemeClr val="bg1"/>
                </a:solidFill>
              </a:rPr>
              <a:t>contractual obligations?</a:t>
            </a:r>
          </a:p>
          <a:p>
            <a:pPr marL="0" indent="0">
              <a:buNone/>
            </a:pPr>
            <a:endParaRPr lang="en-US" dirty="0"/>
          </a:p>
        </p:txBody>
      </p:sp>
    </p:spTree>
    <p:extLst>
      <p:ext uri="{BB962C8B-B14F-4D97-AF65-F5344CB8AC3E}">
        <p14:creationId xmlns:p14="http://schemas.microsoft.com/office/powerpoint/2010/main" val="1881465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770" y="128647"/>
            <a:ext cx="8484230" cy="1016000"/>
          </a:xfrm>
        </p:spPr>
        <p:txBody>
          <a:bodyPr>
            <a:normAutofit/>
          </a:bodyPr>
          <a:lstStyle/>
          <a:p>
            <a:r>
              <a:rPr lang="en-US" sz="4400" b="1" dirty="0" smtClean="0">
                <a:solidFill>
                  <a:srgbClr val="FFFFFF"/>
                </a:solidFill>
              </a:rPr>
              <a:t>Corporate Obligations </a:t>
            </a:r>
            <a:r>
              <a:rPr lang="en-US" sz="4400" b="1" dirty="0" smtClean="0">
                <a:solidFill>
                  <a:srgbClr val="FFFF00"/>
                </a:solidFill>
              </a:rPr>
              <a:t>so far</a:t>
            </a:r>
            <a:r>
              <a:rPr lang="mr-IN" sz="4400" b="1" dirty="0" smtClean="0">
                <a:solidFill>
                  <a:schemeClr val="bg1"/>
                </a:solidFill>
              </a:rPr>
              <a:t>…</a:t>
            </a:r>
            <a:endParaRPr lang="en-US" sz="4400" b="1" dirty="0">
              <a:solidFill>
                <a:schemeClr val="bg1"/>
              </a:solidFill>
            </a:endParaRPr>
          </a:p>
        </p:txBody>
      </p:sp>
      <p:sp>
        <p:nvSpPr>
          <p:cNvPr id="3" name="Content Placeholder 2"/>
          <p:cNvSpPr>
            <a:spLocks noGrp="1"/>
          </p:cNvSpPr>
          <p:nvPr>
            <p:ph sz="quarter" idx="10"/>
          </p:nvPr>
        </p:nvSpPr>
        <p:spPr>
          <a:xfrm>
            <a:off x="419572" y="1336135"/>
            <a:ext cx="8229600" cy="4552755"/>
          </a:xfrm>
        </p:spPr>
        <p:txBody>
          <a:bodyPr>
            <a:normAutofit/>
          </a:bodyPr>
          <a:lstStyle/>
          <a:p>
            <a:r>
              <a:rPr lang="en-US" sz="3600" b="1" dirty="0" smtClean="0">
                <a:solidFill>
                  <a:srgbClr val="FFFF00"/>
                </a:solidFill>
              </a:rPr>
              <a:t>Tort = </a:t>
            </a:r>
            <a:r>
              <a:rPr lang="en-US" sz="3600" b="1" dirty="0" smtClean="0">
                <a:solidFill>
                  <a:schemeClr val="accent5"/>
                </a:solidFill>
              </a:rPr>
              <a:t>Direct</a:t>
            </a:r>
            <a:r>
              <a:rPr lang="en-US" sz="3600" b="1" dirty="0" smtClean="0">
                <a:solidFill>
                  <a:schemeClr val="bg1"/>
                </a:solidFill>
              </a:rPr>
              <a:t> Liability or Doctrine of  </a:t>
            </a:r>
            <a:r>
              <a:rPr lang="en-US" sz="3600" b="1" dirty="0" smtClean="0">
                <a:solidFill>
                  <a:srgbClr val="4BACC6"/>
                </a:solidFill>
              </a:rPr>
              <a:t>Vicarious </a:t>
            </a:r>
            <a:r>
              <a:rPr lang="en-US" sz="3600" b="1" dirty="0" smtClean="0">
                <a:solidFill>
                  <a:schemeClr val="bg1"/>
                </a:solidFill>
              </a:rPr>
              <a:t>Liability</a:t>
            </a:r>
          </a:p>
          <a:p>
            <a:r>
              <a:rPr lang="en-US" sz="3600" b="1" dirty="0" smtClean="0">
                <a:solidFill>
                  <a:srgbClr val="FFFF00"/>
                </a:solidFill>
              </a:rPr>
              <a:t>Criminal Liability </a:t>
            </a:r>
            <a:r>
              <a:rPr lang="en-US" sz="3600" b="1" dirty="0" smtClean="0">
                <a:solidFill>
                  <a:srgbClr val="FFFFFF"/>
                </a:solidFill>
              </a:rPr>
              <a:t> (</a:t>
            </a:r>
            <a:r>
              <a:rPr lang="en-US" sz="3600" b="1" dirty="0" err="1">
                <a:solidFill>
                  <a:srgbClr val="FFFFFF"/>
                </a:solidFill>
              </a:rPr>
              <a:t>M</a:t>
            </a:r>
            <a:r>
              <a:rPr lang="en-US" sz="3600" b="1" dirty="0" err="1" smtClean="0">
                <a:solidFill>
                  <a:srgbClr val="FFFFFF"/>
                </a:solidFill>
              </a:rPr>
              <a:t>ens</a:t>
            </a:r>
            <a:r>
              <a:rPr lang="en-US" sz="3600" b="1" dirty="0" smtClean="0">
                <a:solidFill>
                  <a:srgbClr val="FFFFFF"/>
                </a:solidFill>
              </a:rPr>
              <a:t> </a:t>
            </a:r>
            <a:r>
              <a:rPr lang="en-US" sz="3600" b="1" dirty="0">
                <a:solidFill>
                  <a:srgbClr val="FFFFFF"/>
                </a:solidFill>
              </a:rPr>
              <a:t>R</a:t>
            </a:r>
            <a:r>
              <a:rPr lang="en-US" sz="3600" b="1" dirty="0" smtClean="0">
                <a:solidFill>
                  <a:srgbClr val="FFFFFF"/>
                </a:solidFill>
              </a:rPr>
              <a:t>ea Offences)</a:t>
            </a:r>
          </a:p>
          <a:p>
            <a:r>
              <a:rPr lang="en-US" sz="3600" b="1" dirty="0">
                <a:solidFill>
                  <a:srgbClr val="FFFF00"/>
                </a:solidFill>
              </a:rPr>
              <a:t>Criminal </a:t>
            </a:r>
            <a:r>
              <a:rPr lang="en-US" sz="3600" b="1" dirty="0" smtClean="0">
                <a:solidFill>
                  <a:srgbClr val="FFFF00"/>
                </a:solidFill>
              </a:rPr>
              <a:t>Liability</a:t>
            </a:r>
            <a:r>
              <a:rPr lang="en-US" sz="3600" b="1" dirty="0" smtClean="0">
                <a:solidFill>
                  <a:schemeClr val="bg1"/>
                </a:solidFill>
              </a:rPr>
              <a:t> (Strict/Absolute Liability)</a:t>
            </a:r>
          </a:p>
          <a:p>
            <a:r>
              <a:rPr lang="en-US" sz="3600" b="1" dirty="0" smtClean="0">
                <a:solidFill>
                  <a:srgbClr val="FFFF00"/>
                </a:solidFill>
              </a:rPr>
              <a:t>Hoffmann </a:t>
            </a:r>
            <a:r>
              <a:rPr lang="en-US" sz="3600" b="1" dirty="0">
                <a:solidFill>
                  <a:srgbClr val="FFFF00"/>
                </a:solidFill>
              </a:rPr>
              <a:t>Rules of Attribution</a:t>
            </a:r>
            <a:r>
              <a:rPr lang="mr-IN" sz="3600" b="1" dirty="0" smtClean="0">
                <a:solidFill>
                  <a:srgbClr val="FFFF00"/>
                </a:solidFill>
              </a:rPr>
              <a:t>…</a:t>
            </a:r>
            <a:endParaRPr lang="en-CA" sz="3600" b="1" dirty="0" smtClean="0">
              <a:solidFill>
                <a:srgbClr val="FFFF00"/>
              </a:solidFill>
            </a:endParaRPr>
          </a:p>
          <a:p>
            <a:r>
              <a:rPr lang="en-CA" sz="3600" b="1" dirty="0" smtClean="0">
                <a:solidFill>
                  <a:srgbClr val="FFFFFF"/>
                </a:solidFill>
              </a:rPr>
              <a:t>Clean up = </a:t>
            </a:r>
            <a:r>
              <a:rPr lang="en-CA" sz="3600" b="1" dirty="0" smtClean="0">
                <a:solidFill>
                  <a:srgbClr val="CCFFCC"/>
                </a:solidFill>
              </a:rPr>
              <a:t>Contracts</a:t>
            </a:r>
            <a:endParaRPr lang="en-US" sz="3600" b="1" dirty="0">
              <a:solidFill>
                <a:srgbClr val="CCFFCC"/>
              </a:solidFill>
            </a:endParaRPr>
          </a:p>
        </p:txBody>
      </p:sp>
    </p:spTree>
    <p:extLst>
      <p:ext uri="{BB962C8B-B14F-4D97-AF65-F5344CB8AC3E}">
        <p14:creationId xmlns:p14="http://schemas.microsoft.com/office/powerpoint/2010/main" val="3668288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normAutofit/>
          </a:bodyPr>
          <a:lstStyle/>
          <a:p>
            <a:pPr marL="0" indent="0">
              <a:buNone/>
            </a:pPr>
            <a:r>
              <a:rPr lang="en-US" sz="8800" dirty="0" smtClean="0">
                <a:solidFill>
                  <a:srgbClr val="FFFFFF"/>
                </a:solidFill>
              </a:rPr>
              <a:t>QUESTIONS? DISCUSSION?</a:t>
            </a:r>
            <a:endParaRPr lang="en-US" sz="8800" dirty="0">
              <a:solidFill>
                <a:srgbClr val="FFFFFF"/>
              </a:solidFill>
            </a:endParaRPr>
          </a:p>
        </p:txBody>
      </p:sp>
    </p:spTree>
    <p:extLst>
      <p:ext uri="{BB962C8B-B14F-4D97-AF65-F5344CB8AC3E}">
        <p14:creationId xmlns:p14="http://schemas.microsoft.com/office/powerpoint/2010/main" val="288881626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964"/>
            <a:ext cx="8499178" cy="2408341"/>
          </a:xfrm>
        </p:spPr>
        <p:txBody>
          <a:bodyPr>
            <a:noAutofit/>
          </a:bodyPr>
          <a:lstStyle/>
          <a:p>
            <a:r>
              <a:rPr lang="en-CA" sz="4400" b="1" dirty="0" smtClean="0">
                <a:solidFill>
                  <a:srgbClr val="FFFF00"/>
                </a:solidFill>
              </a:rPr>
              <a:t/>
            </a:r>
            <a:br>
              <a:rPr lang="en-CA" sz="4400" b="1" dirty="0" smtClean="0">
                <a:solidFill>
                  <a:srgbClr val="FFFF00"/>
                </a:solidFill>
              </a:rPr>
            </a:br>
            <a:r>
              <a:rPr lang="en-CA" sz="4400" b="1" dirty="0" smtClean="0">
                <a:solidFill>
                  <a:srgbClr val="FFFF00"/>
                </a:solidFill>
              </a:rPr>
              <a:t>CORPORATE OBLIGATIONS:</a:t>
            </a:r>
            <a:r>
              <a:rPr lang="en-CA" sz="4400" dirty="0" smtClean="0">
                <a:solidFill>
                  <a:srgbClr val="FFFF00"/>
                </a:solidFill>
              </a:rPr>
              <a:t/>
            </a:r>
            <a:br>
              <a:rPr lang="en-CA" sz="4400" dirty="0" smtClean="0">
                <a:solidFill>
                  <a:srgbClr val="FFFF00"/>
                </a:solidFill>
              </a:rPr>
            </a:br>
            <a:r>
              <a:rPr lang="en-CA" sz="4400" dirty="0" smtClean="0">
                <a:solidFill>
                  <a:srgbClr val="CCFFCC"/>
                </a:solidFill>
              </a:rPr>
              <a:t>Contracts</a:t>
            </a:r>
            <a:r>
              <a:rPr lang="en-CA" sz="4400" dirty="0" smtClean="0">
                <a:solidFill>
                  <a:schemeClr val="bg1"/>
                </a:solidFill>
              </a:rPr>
              <a:t> </a:t>
            </a:r>
            <a:r>
              <a:rPr lang="en-CA" sz="4400" dirty="0" smtClean="0">
                <a:solidFill>
                  <a:schemeClr val="accent5"/>
                </a:solidFill>
              </a:rPr>
              <a:t>–</a:t>
            </a:r>
            <a:r>
              <a:rPr lang="en-CA" sz="4400" dirty="0" smtClean="0">
                <a:solidFill>
                  <a:schemeClr val="bg1"/>
                </a:solidFill>
              </a:rPr>
              <a:t> Agents, Outsiders &amp; Corporate Liability</a:t>
            </a:r>
            <a:r>
              <a:rPr lang="en-CA" sz="4400" dirty="0"/>
              <a:t/>
            </a:r>
            <a:br>
              <a:rPr lang="en-CA" sz="4400" dirty="0"/>
            </a:br>
            <a:endParaRPr lang="en-US" sz="4400" dirty="0"/>
          </a:p>
        </p:txBody>
      </p:sp>
      <p:pic>
        <p:nvPicPr>
          <p:cNvPr id="4" name="Content Placeholder 3" descr="imgres.jpg"/>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t="517" b="1777"/>
          <a:stretch/>
        </p:blipFill>
        <p:spPr>
          <a:xfrm>
            <a:off x="457200" y="2886711"/>
            <a:ext cx="8229600" cy="2771242"/>
          </a:xfrm>
          <a:prstGeom prst="rect">
            <a:avLst/>
          </a:prstGeom>
        </p:spPr>
      </p:pic>
    </p:spTree>
    <p:extLst>
      <p:ext uri="{BB962C8B-B14F-4D97-AF65-F5344CB8AC3E}">
        <p14:creationId xmlns:p14="http://schemas.microsoft.com/office/powerpoint/2010/main" val="3306739506"/>
      </p:ext>
    </p:extLst>
  </p:cSld>
  <p:clrMapOvr>
    <a:masterClrMapping/>
  </p:clrMapOvr>
</p:sld>
</file>

<file path=ppt/theme/theme1.xml><?xml version="1.0" encoding="utf-8"?>
<a:theme xmlns:a="http://schemas.openxmlformats.org/drawingml/2006/main" name="CDM_PPT_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CDM_PPT_Template .thmx</Template>
  <TotalTime>9069</TotalTime>
  <Words>1947</Words>
  <Application>Microsoft Macintosh PowerPoint</Application>
  <PresentationFormat>On-screen Show (4:3)</PresentationFormat>
  <Paragraphs>150</Paragraphs>
  <Slides>44</Slides>
  <Notes>2</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CDM_PPT_Template </vt:lpstr>
      <vt:lpstr> The Legal Architecture of Business Governance #1 </vt:lpstr>
      <vt:lpstr>PowerPoint Presentation</vt:lpstr>
      <vt:lpstr>  Lecture Capture Monday.</vt:lpstr>
      <vt:lpstr>1st: If…Then…</vt:lpstr>
      <vt:lpstr> 2nd </vt:lpstr>
      <vt:lpstr> Given they are not “human”…How do corporate persons…  </vt:lpstr>
      <vt:lpstr>Corporate Obligations so far…</vt:lpstr>
      <vt:lpstr>PowerPoint Presentation</vt:lpstr>
      <vt:lpstr> CORPORATE OBLIGATIONS: Contracts – Agents, Outsiders &amp; Corporate Liability </vt:lpstr>
      <vt:lpstr>Communities Economic Development Fund v. Canadian Pickles Corp. [1991] 3 S.C.R. 388 </vt:lpstr>
      <vt:lpstr>PowerPoint Presentation</vt:lpstr>
      <vt:lpstr>Mr. Justice Iacobucci:</vt:lpstr>
      <vt:lpstr>PowerPoint Presentation</vt:lpstr>
      <vt:lpstr>Understanding Ultra Vires:</vt:lpstr>
      <vt:lpstr>Schwartz v. Maritime Life Assurance Co.  [1997] 149 Nfld. &amp; P.E.I.R. 234 (C.A.) </vt:lpstr>
      <vt:lpstr>PowerPoint Presentation</vt:lpstr>
      <vt:lpstr>PowerPoint Presentation</vt:lpstr>
      <vt:lpstr>PowerPoint Presentation</vt:lpstr>
      <vt:lpstr>PowerPoint Presentation</vt:lpstr>
      <vt:lpstr>The Issue:</vt:lpstr>
      <vt:lpstr>Newfoundland Court of Appeal: Gushue, C.J.   </vt:lpstr>
      <vt:lpstr>What does agency  remind you of?</vt:lpstr>
      <vt:lpstr>PowerPoint Presentation</vt:lpstr>
      <vt:lpstr>PowerPoint Presentation</vt:lpstr>
      <vt:lpstr>Marshall, J.A. dissented …</vt:lpstr>
      <vt:lpstr>PowerPoint Presentation</vt:lpstr>
      <vt:lpstr>Who was Rideout agent for Maritime or Schwartz (or both)?</vt:lpstr>
      <vt:lpstr> Unit 6: The Legal Architecture of Business Governance </vt:lpstr>
      <vt:lpstr>Constraining use of  the Corporate Vehicle</vt:lpstr>
      <vt:lpstr>Topics #1</vt:lpstr>
      <vt:lpstr>Topics #2</vt:lpstr>
      <vt:lpstr>Academic Origins</vt:lpstr>
      <vt:lpstr>Memories</vt:lpstr>
      <vt:lpstr>What is Good Governance?</vt:lpstr>
      <vt:lpstr>A version for corporate counsel…</vt:lpstr>
      <vt:lpstr>Almost most of all</vt:lpstr>
      <vt:lpstr>Most of all…</vt:lpstr>
      <vt:lpstr>Is Corporate Governance synonymizing with…Shareholders rights?</vt:lpstr>
      <vt:lpstr>LOOK CLOSELY…</vt:lpstr>
      <vt:lpstr>On the other hand…consider</vt:lpstr>
      <vt:lpstr>PowerPoint Presentation</vt:lpstr>
      <vt:lpstr> Next class: Directors in depth + </vt:lpstr>
      <vt:lpstr> Am I an VLC (Vicariously Liable Cat)?</vt:lpstr>
      <vt:lpstr>PowerPoint Presentation</vt:lpstr>
    </vt:vector>
  </TitlesOfParts>
  <Company>Festinger Bahniwal Law &amp; Strategy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Controlling the Controllers</dc:title>
  <dc:creator>Jon Festinger</dc:creator>
  <cp:lastModifiedBy>Jon Festinger</cp:lastModifiedBy>
  <cp:revision>771</cp:revision>
  <cp:lastPrinted>2013-11-20T04:46:48Z</cp:lastPrinted>
  <dcterms:created xsi:type="dcterms:W3CDTF">2013-03-18T21:23:38Z</dcterms:created>
  <dcterms:modified xsi:type="dcterms:W3CDTF">2016-11-07T19:48:26Z</dcterms:modified>
</cp:coreProperties>
</file>