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300" r:id="rId2"/>
    <p:sldId id="965" r:id="rId3"/>
    <p:sldId id="966" r:id="rId4"/>
    <p:sldId id="1188" r:id="rId5"/>
    <p:sldId id="1189" r:id="rId6"/>
    <p:sldId id="968" r:id="rId7"/>
    <p:sldId id="1131" r:id="rId8"/>
    <p:sldId id="1161" r:id="rId9"/>
    <p:sldId id="1216" r:id="rId10"/>
    <p:sldId id="1217" r:id="rId11"/>
    <p:sldId id="1132" r:id="rId12"/>
    <p:sldId id="1163" r:id="rId13"/>
    <p:sldId id="1133" r:id="rId14"/>
    <p:sldId id="1191" r:id="rId15"/>
    <p:sldId id="1190" r:id="rId16"/>
    <p:sldId id="1171" r:id="rId17"/>
    <p:sldId id="1173" r:id="rId18"/>
    <p:sldId id="1174" r:id="rId19"/>
    <p:sldId id="1176" r:id="rId20"/>
    <p:sldId id="1177" r:id="rId21"/>
    <p:sldId id="1178" r:id="rId22"/>
    <p:sldId id="1179" r:id="rId23"/>
    <p:sldId id="1175" r:id="rId24"/>
    <p:sldId id="1137" r:id="rId25"/>
    <p:sldId id="1136" r:id="rId26"/>
    <p:sldId id="1135" r:id="rId27"/>
    <p:sldId id="1128" r:id="rId28"/>
    <p:sldId id="1192" r:id="rId29"/>
    <p:sldId id="1193" r:id="rId30"/>
    <p:sldId id="1194" r:id="rId31"/>
    <p:sldId id="1195" r:id="rId32"/>
    <p:sldId id="1187" r:id="rId33"/>
    <p:sldId id="1186" r:id="rId34"/>
    <p:sldId id="1141" r:id="rId35"/>
    <p:sldId id="1142" r:id="rId36"/>
    <p:sldId id="1140" r:id="rId37"/>
    <p:sldId id="1185" r:id="rId38"/>
    <p:sldId id="1211" r:id="rId39"/>
    <p:sldId id="1143" r:id="rId40"/>
    <p:sldId id="1183" r:id="rId41"/>
    <p:sldId id="1180" r:id="rId42"/>
    <p:sldId id="1181" r:id="rId43"/>
    <p:sldId id="1182" r:id="rId44"/>
    <p:sldId id="1145" r:id="rId45"/>
    <p:sldId id="1184" r:id="rId46"/>
    <p:sldId id="1160" r:id="rId47"/>
    <p:sldId id="1035" r:id="rId48"/>
    <p:sldId id="1036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18E"/>
    <a:srgbClr val="6788CA"/>
    <a:srgbClr val="FFC079"/>
    <a:srgbClr val="C31F3D"/>
    <a:srgbClr val="E42225"/>
    <a:srgbClr val="7F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2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6EFC-952C-7E4A-9BA7-8224D7AF70B7}" type="datetimeFigureOut">
              <a:rPr lang="en-US" smtClean="0"/>
              <a:t>16-11-09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DD70A-49CF-A34C-9971-161B5740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1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43DED-E70C-3E4A-94E7-E4A33D16A5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17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bizorg.allard.ubc.ca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86"/>
            <a:ext cx="8646080" cy="1574891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solidFill>
                  <a:srgbClr val="FFFF00"/>
                </a:solidFill>
              </a:rPr>
              <a:t/>
            </a:r>
            <a:br>
              <a:rPr lang="en-CA" sz="4800" b="1" dirty="0" smtClean="0">
                <a:solidFill>
                  <a:srgbClr val="FFFF00"/>
                </a:solidFill>
              </a:rPr>
            </a:br>
            <a:r>
              <a:rPr lang="en-CA" sz="4800" b="1" dirty="0" smtClean="0">
                <a:solidFill>
                  <a:srgbClr val="000000"/>
                </a:solidFill>
              </a:rPr>
              <a:t>The </a:t>
            </a:r>
            <a:r>
              <a:rPr lang="en-CA" sz="4800" b="1" dirty="0">
                <a:solidFill>
                  <a:srgbClr val="000090"/>
                </a:solidFill>
              </a:rPr>
              <a:t>Legal Architecture </a:t>
            </a:r>
            <a:r>
              <a:rPr lang="en-CA" sz="4800" b="1" dirty="0">
                <a:solidFill>
                  <a:schemeClr val="tx1"/>
                </a:solidFill>
              </a:rPr>
              <a:t>of </a:t>
            </a:r>
            <a:r>
              <a:rPr lang="en-CA" sz="4800" b="1" dirty="0">
                <a:solidFill>
                  <a:srgbClr val="000090"/>
                </a:solidFill>
              </a:rPr>
              <a:t>Business </a:t>
            </a:r>
            <a:r>
              <a:rPr lang="en-CA" sz="4800" b="1" dirty="0" smtClean="0">
                <a:solidFill>
                  <a:srgbClr val="000090"/>
                </a:solidFill>
              </a:rPr>
              <a:t>Governance </a:t>
            </a:r>
            <a:r>
              <a:rPr lang="en-CA" sz="4800" b="1" dirty="0" smtClean="0">
                <a:solidFill>
                  <a:schemeClr val="tx1"/>
                </a:solidFill>
              </a:rPr>
              <a:t>#2</a:t>
            </a:r>
            <a:r>
              <a:rPr lang="en-CA" sz="4800" b="1" dirty="0">
                <a:solidFill>
                  <a:schemeClr val="tx1"/>
                </a:solidFill>
              </a:rPr>
              <a:t/>
            </a:r>
            <a:br>
              <a:rPr lang="en-CA" sz="4800" b="1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103285"/>
            <a:ext cx="8229600" cy="39959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Lucida Console"/>
              </a:rPr>
              <a:t>Talk 17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Lucida Console"/>
              </a:rPr>
              <a:t>LAW 459 003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Lucida Console"/>
              </a:rPr>
              <a:t>BUSINESS ORGANIZATIONS</a:t>
            </a:r>
            <a:endParaRPr lang="en-US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Lucida Console"/>
              </a:rPr>
              <a:t>Allard School of Law, UBC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Lucida Console"/>
              </a:rPr>
              <a:t>Fall, 2016</a:t>
            </a:r>
            <a:endParaRPr lang="en-US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endParaRPr lang="en-US" dirty="0">
              <a:latin typeface="+mn-lt"/>
              <a:cs typeface="Lucida Console"/>
            </a:endParaRPr>
          </a:p>
          <a:p>
            <a:endParaRPr lang="en-US" dirty="0"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600" dirty="0" smtClean="0"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rgbClr val="000000"/>
                </a:solidFill>
                <a:latin typeface="+mn-lt"/>
                <a:cs typeface="Lucida Console"/>
              </a:rPr>
              <a:t>Jon </a:t>
            </a:r>
            <a:r>
              <a:rPr lang="en-US" sz="1900" b="1" dirty="0">
                <a:solidFill>
                  <a:srgbClr val="000000"/>
                </a:solidFill>
                <a:latin typeface="+mn-lt"/>
                <a:cs typeface="Lucida Console"/>
              </a:rPr>
              <a:t>Festinger Q.C</a:t>
            </a:r>
            <a:r>
              <a:rPr lang="en-US" sz="1900" b="1" dirty="0" smtClean="0">
                <a:solidFill>
                  <a:srgbClr val="000000"/>
                </a:solidFill>
                <a:latin typeface="+mn-lt"/>
                <a:cs typeface="Lucida Console"/>
              </a:rPr>
              <a:t>.</a:t>
            </a:r>
            <a:endParaRPr lang="en-US" sz="1900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00000"/>
                </a:solidFill>
                <a:latin typeface="+mn-lt"/>
                <a:cs typeface="Lucida Console"/>
              </a:rPr>
              <a:t>Festinger Law &amp; Strategy </a:t>
            </a:r>
          </a:p>
          <a:p>
            <a:pPr marL="0" indent="0">
              <a:buNone/>
            </a:pPr>
            <a:r>
              <a:rPr lang="en-US" sz="1900" b="1" dirty="0" smtClean="0">
                <a:latin typeface="+mn-lt"/>
                <a:cs typeface="Lucida Console"/>
                <a:hlinkClick r:id="rId4"/>
              </a:rPr>
              <a:t>http://bizorg.allard.ubc.ca</a:t>
            </a:r>
            <a:endParaRPr lang="en-US" sz="1900" b="1" dirty="0" smtClean="0"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rgbClr val="000000"/>
                </a:solidFill>
                <a:latin typeface="+mn-lt"/>
                <a:cs typeface="Lucida Console"/>
              </a:rPr>
              <a:t>@</a:t>
            </a:r>
            <a:r>
              <a:rPr lang="en-US" sz="1900" b="1" dirty="0" err="1" smtClean="0">
                <a:solidFill>
                  <a:srgbClr val="000000"/>
                </a:solidFill>
                <a:latin typeface="+mn-lt"/>
                <a:cs typeface="Lucida Console"/>
              </a:rPr>
              <a:t>jonfestinger</a:t>
            </a:r>
            <a:endParaRPr lang="en-US" sz="1900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900" b="1" dirty="0" err="1" smtClean="0">
                <a:solidFill>
                  <a:schemeClr val="tx1"/>
                </a:solidFill>
                <a:latin typeface="+mn-lt"/>
                <a:cs typeface="Lucida Console"/>
              </a:rPr>
              <a:t>jon@fblawstrategy.com</a:t>
            </a:r>
            <a:endParaRPr lang="en-US" sz="1900" b="1" dirty="0">
              <a:solidFill>
                <a:schemeClr val="tx1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 descr="JF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9807" r="941" b="27147"/>
          <a:stretch/>
        </p:blipFill>
        <p:spPr>
          <a:xfrm>
            <a:off x="6302082" y="3962741"/>
            <a:ext cx="2384718" cy="18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8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Precedent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>
          <a:xfrm>
            <a:off x="457200" y="1177925"/>
            <a:ext cx="8229600" cy="4694238"/>
          </a:xfrm>
        </p:spPr>
      </p:pic>
    </p:spTree>
    <p:extLst>
      <p:ext uri="{BB962C8B-B14F-4D97-AF65-F5344CB8AC3E}">
        <p14:creationId xmlns:p14="http://schemas.microsoft.com/office/powerpoint/2010/main" val="403354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92" y="161638"/>
            <a:ext cx="8093007" cy="86108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Topics </a:t>
            </a:r>
            <a:r>
              <a:rPr lang="en-US" sz="4400" b="1" dirty="0" smtClean="0">
                <a:solidFill>
                  <a:srgbClr val="FFFFFF"/>
                </a:solidFill>
              </a:rPr>
              <a:t>#1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8448" y="1270153"/>
            <a:ext cx="8995552" cy="46517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600" dirty="0">
                <a:solidFill>
                  <a:schemeClr val="bg1"/>
                </a:solidFill>
              </a:rPr>
              <a:t>G</a:t>
            </a:r>
            <a:r>
              <a:rPr lang="en-CA" sz="3600" dirty="0" smtClean="0">
                <a:solidFill>
                  <a:schemeClr val="bg1"/>
                </a:solidFill>
              </a:rPr>
              <a:t>eneral </a:t>
            </a:r>
            <a:r>
              <a:rPr lang="en-CA" sz="3600" dirty="0">
                <a:solidFill>
                  <a:schemeClr val="bg1"/>
                </a:solidFill>
              </a:rPr>
              <a:t>structure of the </a:t>
            </a:r>
            <a:r>
              <a:rPr lang="en-CA" sz="3600" dirty="0">
                <a:solidFill>
                  <a:srgbClr val="CCFFCC"/>
                </a:solidFill>
              </a:rPr>
              <a:t>board</a:t>
            </a:r>
            <a:r>
              <a:rPr lang="en-CA" sz="3600" dirty="0" smtClean="0">
                <a:solidFill>
                  <a:srgbClr val="FFFF00"/>
                </a:solidFill>
              </a:rPr>
              <a:t>/</a:t>
            </a:r>
            <a:r>
              <a:rPr lang="en-CA" sz="3600" dirty="0" smtClean="0">
                <a:solidFill>
                  <a:srgbClr val="CCFFCC"/>
                </a:solidFill>
              </a:rPr>
              <a:t>management</a:t>
            </a:r>
            <a:r>
              <a:rPr lang="en-CA" sz="3600" dirty="0">
                <a:solidFill>
                  <a:srgbClr val="FFFF00"/>
                </a:solidFill>
              </a:rPr>
              <a:t>/</a:t>
            </a:r>
            <a:r>
              <a:rPr lang="en-CA" sz="3600" dirty="0" smtClean="0">
                <a:solidFill>
                  <a:srgbClr val="CCFFCC"/>
                </a:solidFill>
              </a:rPr>
              <a:t>shareholder relationship</a:t>
            </a:r>
            <a:r>
              <a:rPr lang="en-CA" sz="36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CA" sz="3600" dirty="0">
                <a:solidFill>
                  <a:schemeClr val="bg1"/>
                </a:solidFill>
              </a:rPr>
              <a:t>H</a:t>
            </a:r>
            <a:r>
              <a:rPr lang="en-CA" sz="3600" dirty="0" smtClean="0">
                <a:solidFill>
                  <a:schemeClr val="bg1"/>
                </a:solidFill>
              </a:rPr>
              <a:t>ow </a:t>
            </a:r>
            <a:r>
              <a:rPr lang="en-CA" sz="3600" dirty="0">
                <a:solidFill>
                  <a:srgbClr val="CCFFCC"/>
                </a:solidFill>
              </a:rPr>
              <a:t>and to what extent management is </a:t>
            </a:r>
            <a:r>
              <a:rPr lang="en-CA" sz="3600" dirty="0">
                <a:solidFill>
                  <a:schemeClr val="bg1"/>
                </a:solidFill>
              </a:rPr>
              <a:t>subject to the direction of, and </a:t>
            </a:r>
            <a:r>
              <a:rPr lang="en-CA" sz="3600" dirty="0">
                <a:solidFill>
                  <a:srgbClr val="CCFFCC"/>
                </a:solidFill>
              </a:rPr>
              <a:t>accountable to, the </a:t>
            </a:r>
            <a:r>
              <a:rPr lang="en-CA" sz="3600" dirty="0" smtClean="0">
                <a:solidFill>
                  <a:srgbClr val="CCFFCC"/>
                </a:solidFill>
              </a:rPr>
              <a:t>shareholders</a:t>
            </a:r>
            <a:r>
              <a:rPr lang="en-CA" sz="36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CA" sz="3600" dirty="0" smtClean="0">
                <a:solidFill>
                  <a:schemeClr val="bg1"/>
                </a:solidFill>
              </a:rPr>
              <a:t>Investigating </a:t>
            </a:r>
            <a:r>
              <a:rPr lang="en-CA" sz="3600" dirty="0">
                <a:solidFill>
                  <a:schemeClr val="bg1"/>
                </a:solidFill>
              </a:rPr>
              <a:t>the nature of the corporate constitution and the </a:t>
            </a:r>
            <a:r>
              <a:rPr lang="en-CA" sz="3600" dirty="0">
                <a:solidFill>
                  <a:srgbClr val="FFFF00"/>
                </a:solidFill>
              </a:rPr>
              <a:t>internal architecture</a:t>
            </a:r>
            <a:r>
              <a:rPr lang="en-CA" sz="3600" dirty="0">
                <a:solidFill>
                  <a:schemeClr val="bg1"/>
                </a:solidFill>
              </a:rPr>
              <a:t> contemplated </a:t>
            </a:r>
            <a:r>
              <a:rPr lang="en-CA" sz="3600" dirty="0" smtClean="0">
                <a:solidFill>
                  <a:schemeClr val="bg1"/>
                </a:solidFill>
              </a:rPr>
              <a:t>by </a:t>
            </a:r>
            <a:r>
              <a:rPr lang="en-CA" sz="3600" dirty="0">
                <a:solidFill>
                  <a:schemeClr val="bg1"/>
                </a:solidFill>
              </a:rPr>
              <a:t>corporate law. </a:t>
            </a:r>
            <a:endParaRPr lang="en-CA" sz="3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3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92" y="178133"/>
            <a:ext cx="8093007" cy="86108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Topics </a:t>
            </a:r>
            <a:r>
              <a:rPr lang="en-US" sz="4400" b="1" dirty="0" smtClean="0">
                <a:solidFill>
                  <a:schemeClr val="bg1"/>
                </a:solidFill>
              </a:rPr>
              <a:t>#2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8448" y="1237161"/>
            <a:ext cx="8995552" cy="46847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600" dirty="0" smtClean="0">
                <a:solidFill>
                  <a:schemeClr val="bg1"/>
                </a:solidFill>
              </a:rPr>
              <a:t>The </a:t>
            </a:r>
            <a:r>
              <a:rPr lang="en-CA" sz="3600" dirty="0">
                <a:solidFill>
                  <a:schemeClr val="bg1"/>
                </a:solidFill>
              </a:rPr>
              <a:t>extent to which, by contract or otherwise, that </a:t>
            </a:r>
            <a:r>
              <a:rPr lang="en-CA" sz="3600" dirty="0">
                <a:solidFill>
                  <a:srgbClr val="FFFF00"/>
                </a:solidFill>
              </a:rPr>
              <a:t>architecture may be </a:t>
            </a:r>
            <a:r>
              <a:rPr lang="en-CA" sz="3600" dirty="0" smtClean="0">
                <a:solidFill>
                  <a:srgbClr val="FFFF00"/>
                </a:solidFill>
              </a:rPr>
              <a:t>modified</a:t>
            </a:r>
            <a:r>
              <a:rPr lang="en-CA" sz="3600" dirty="0" smtClean="0">
                <a:solidFill>
                  <a:schemeClr val="bg1"/>
                </a:solidFill>
              </a:rPr>
              <a:t>.</a:t>
            </a:r>
            <a:endParaRPr lang="en-CA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CA" sz="3600" dirty="0">
                <a:solidFill>
                  <a:schemeClr val="bg1"/>
                </a:solidFill>
              </a:rPr>
              <a:t>C</a:t>
            </a:r>
            <a:r>
              <a:rPr lang="en-CA" sz="3600" dirty="0" smtClean="0">
                <a:solidFill>
                  <a:schemeClr val="bg1"/>
                </a:solidFill>
              </a:rPr>
              <a:t>orporate </a:t>
            </a:r>
            <a:r>
              <a:rPr lang="en-CA" sz="3600" dirty="0">
                <a:solidFill>
                  <a:srgbClr val="FFFF00"/>
                </a:solidFill>
              </a:rPr>
              <a:t>directors</a:t>
            </a:r>
            <a:r>
              <a:rPr lang="en-CA" sz="3600" dirty="0">
                <a:solidFill>
                  <a:schemeClr val="bg1"/>
                </a:solidFill>
              </a:rPr>
              <a:t>, their qualifications, disqualifications, election and removal and their </a:t>
            </a:r>
            <a:r>
              <a:rPr lang="en-CA" sz="3600" dirty="0" smtClean="0">
                <a:solidFill>
                  <a:schemeClr val="bg1"/>
                </a:solidFill>
              </a:rPr>
              <a:t>compensation. </a:t>
            </a:r>
          </a:p>
          <a:p>
            <a:pPr>
              <a:lnSpc>
                <a:spcPct val="90000"/>
              </a:lnSpc>
            </a:pPr>
            <a:r>
              <a:rPr lang="en-CA" sz="3600" dirty="0" smtClean="0">
                <a:solidFill>
                  <a:schemeClr val="bg1"/>
                </a:solidFill>
              </a:rPr>
              <a:t>The </a:t>
            </a:r>
            <a:r>
              <a:rPr lang="en-CA" sz="3600" dirty="0">
                <a:solidFill>
                  <a:schemeClr val="bg1"/>
                </a:solidFill>
              </a:rPr>
              <a:t>“principle” of </a:t>
            </a:r>
            <a:r>
              <a:rPr lang="en-CA" sz="3600" dirty="0">
                <a:solidFill>
                  <a:srgbClr val="FFFF00"/>
                </a:solidFill>
              </a:rPr>
              <a:t>“majority rule” </a:t>
            </a:r>
            <a:r>
              <a:rPr lang="en-CA" sz="3600" dirty="0">
                <a:solidFill>
                  <a:schemeClr val="bg1"/>
                </a:solidFill>
              </a:rPr>
              <a:t>as well as its limits.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6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Academic Origins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52"/>
          <a:stretch/>
        </p:blipFill>
        <p:spPr>
          <a:xfrm>
            <a:off x="457200" y="1016000"/>
            <a:ext cx="3232873" cy="4922838"/>
          </a:xfrm>
        </p:spPr>
      </p:pic>
      <p:sp>
        <p:nvSpPr>
          <p:cNvPr id="5" name="TextBox 4"/>
          <p:cNvSpPr txBox="1"/>
          <p:nvPr/>
        </p:nvSpPr>
        <p:spPr>
          <a:xfrm>
            <a:off x="4288505" y="1233200"/>
            <a:ext cx="4519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Consequences of the </a:t>
            </a:r>
            <a:r>
              <a:rPr lang="en-US" sz="4800" dirty="0" smtClean="0">
                <a:solidFill>
                  <a:srgbClr val="CCFFCC"/>
                </a:solidFill>
              </a:rPr>
              <a:t>separation </a:t>
            </a:r>
            <a:r>
              <a:rPr lang="en-US" sz="4800" dirty="0" smtClean="0">
                <a:solidFill>
                  <a:srgbClr val="FFFF00"/>
                </a:solidFill>
              </a:rPr>
              <a:t>of </a:t>
            </a:r>
          </a:p>
          <a:p>
            <a:r>
              <a:rPr lang="en-US" sz="4800" dirty="0" smtClean="0">
                <a:solidFill>
                  <a:srgbClr val="CCFFCC"/>
                </a:solidFill>
              </a:rPr>
              <a:t>ownership </a:t>
            </a:r>
            <a:r>
              <a:rPr lang="en-US" sz="4800" dirty="0" smtClean="0">
                <a:solidFill>
                  <a:srgbClr val="FFFF00"/>
                </a:solidFill>
              </a:rPr>
              <a:t>&amp;</a:t>
            </a:r>
            <a:r>
              <a:rPr lang="en-US" sz="4800" dirty="0" smtClean="0">
                <a:solidFill>
                  <a:srgbClr val="CCFFCC"/>
                </a:solidFill>
              </a:rPr>
              <a:t> </a:t>
            </a:r>
          </a:p>
          <a:p>
            <a:r>
              <a:rPr lang="en-US" sz="4800" dirty="0" smtClean="0">
                <a:solidFill>
                  <a:srgbClr val="CCFFCC"/>
                </a:solidFill>
              </a:rPr>
              <a:t>control</a:t>
            </a:r>
            <a:r>
              <a:rPr lang="en-US" sz="4800" dirty="0" smtClean="0">
                <a:solidFill>
                  <a:schemeClr val="bg1"/>
                </a:solidFill>
              </a:rPr>
              <a:t> (1932)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7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1-08 at 5.03.25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" r="-427"/>
          <a:stretch/>
        </p:blipFill>
        <p:spPr>
          <a:xfrm>
            <a:off x="1550460" y="165100"/>
            <a:ext cx="6036895" cy="5789613"/>
          </a:xfrm>
        </p:spPr>
      </p:pic>
    </p:spTree>
    <p:extLst>
      <p:ext uri="{BB962C8B-B14F-4D97-AF65-F5344CB8AC3E}">
        <p14:creationId xmlns:p14="http://schemas.microsoft.com/office/powerpoint/2010/main" val="484778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6897" y="181450"/>
            <a:ext cx="8847103" cy="6020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i="1" dirty="0" smtClean="0">
                <a:solidFill>
                  <a:srgbClr val="FFFFFF"/>
                </a:solidFill>
              </a:rPr>
              <a:t>“</a:t>
            </a:r>
            <a:r>
              <a:rPr lang="en-CA" sz="2600" i="1" dirty="0" smtClean="0">
                <a:solidFill>
                  <a:srgbClr val="FFFF00"/>
                </a:solidFill>
              </a:rPr>
              <a:t>The </a:t>
            </a:r>
            <a:r>
              <a:rPr lang="en-CA" sz="2600" i="1" dirty="0">
                <a:solidFill>
                  <a:srgbClr val="FFFF00"/>
                </a:solidFill>
              </a:rPr>
              <a:t>Modern Corporation and Private Property appeared in the early stages of the Great Depression</a:t>
            </a:r>
            <a:r>
              <a:rPr lang="en-CA" sz="2600" i="1" dirty="0">
                <a:solidFill>
                  <a:srgbClr val="FFFFFF"/>
                </a:solidFill>
              </a:rPr>
              <a:t>,</a:t>
            </a:r>
            <a:r>
              <a:rPr lang="en-CA" sz="2600" i="1" dirty="0">
                <a:solidFill>
                  <a:srgbClr val="FFFF00"/>
                </a:solidFill>
              </a:rPr>
              <a:t> but it was more a product of the 1920s, or more generally, the period after 1890 that culminated in the stock market crash of 1929</a:t>
            </a:r>
            <a:r>
              <a:rPr lang="en-CA" sz="2600" i="1" dirty="0">
                <a:solidFill>
                  <a:srgbClr val="FFFFFF"/>
                </a:solidFill>
              </a:rPr>
              <a:t>. Although </a:t>
            </a:r>
            <a:r>
              <a:rPr lang="en-CA" sz="2600" i="1" dirty="0">
                <a:solidFill>
                  <a:srgbClr val="CCFFCC"/>
                </a:solidFill>
              </a:rPr>
              <a:t>the book is best known for the authors’ focus on ownership and control</a:t>
            </a:r>
            <a:r>
              <a:rPr lang="en-CA" sz="2600" i="1" dirty="0">
                <a:solidFill>
                  <a:srgbClr val="FFFFFF"/>
                </a:solidFill>
              </a:rPr>
              <a:t>, that topic represents only one component of their discussion. </a:t>
            </a:r>
            <a:r>
              <a:rPr lang="en-CA" sz="2600" i="1" dirty="0" err="1">
                <a:solidFill>
                  <a:srgbClr val="FFFFFF"/>
                </a:solidFill>
              </a:rPr>
              <a:t>Berle</a:t>
            </a:r>
            <a:r>
              <a:rPr lang="en-CA" sz="2600" i="1" dirty="0">
                <a:solidFill>
                  <a:srgbClr val="FFFFFF"/>
                </a:solidFill>
              </a:rPr>
              <a:t> and Means began by arguing </a:t>
            </a:r>
            <a:r>
              <a:rPr lang="en-CA" sz="2600" i="1" dirty="0">
                <a:solidFill>
                  <a:srgbClr val="CCFFCC"/>
                </a:solidFill>
              </a:rPr>
              <a:t>that capital in the United States had become heavily concentrated</a:t>
            </a:r>
            <a:r>
              <a:rPr lang="en-CA" sz="2600" i="1" dirty="0">
                <a:solidFill>
                  <a:srgbClr val="FFFFFF"/>
                </a:solidFill>
              </a:rPr>
              <a:t> during the previous few decades and </a:t>
            </a:r>
            <a:r>
              <a:rPr lang="en-CA" sz="2600" i="1" dirty="0">
                <a:solidFill>
                  <a:srgbClr val="CCFFCC"/>
                </a:solidFill>
              </a:rPr>
              <a:t>that this vested a relatively small number of companies with enormous power</a:t>
            </a:r>
            <a:r>
              <a:rPr lang="en-CA" sz="2600" i="1" dirty="0">
                <a:solidFill>
                  <a:srgbClr val="FFFFFF"/>
                </a:solidFill>
              </a:rPr>
              <a:t>. </a:t>
            </a:r>
            <a:r>
              <a:rPr lang="en-CA" sz="2600" i="1" dirty="0">
                <a:solidFill>
                  <a:srgbClr val="FFFF00"/>
                </a:solidFill>
              </a:rPr>
              <a:t>As these firms grew, it became increasingly difficult for the original owners to maintain their majority stockholdings, and stocks became dispersed among a large number of small shareholders</a:t>
            </a:r>
            <a:r>
              <a:rPr lang="en-CA" sz="2600" i="1" dirty="0">
                <a:solidFill>
                  <a:srgbClr val="FFFFFF"/>
                </a:solidFill>
              </a:rPr>
              <a:t>. </a:t>
            </a:r>
            <a:r>
              <a:rPr lang="en-CA" sz="2600" i="1" dirty="0">
                <a:solidFill>
                  <a:srgbClr val="FFFF00"/>
                </a:solidFill>
              </a:rPr>
              <a:t>The consequence of this dispersal, </a:t>
            </a:r>
            <a:r>
              <a:rPr lang="en-CA" sz="2600" i="1" dirty="0" err="1">
                <a:solidFill>
                  <a:srgbClr val="FFFF00"/>
                </a:solidFill>
              </a:rPr>
              <a:t>Berle</a:t>
            </a:r>
            <a:r>
              <a:rPr lang="en-CA" sz="2600" i="1" dirty="0">
                <a:solidFill>
                  <a:srgbClr val="FFFF00"/>
                </a:solidFill>
              </a:rPr>
              <a:t> and Means suggested, was the usurpation, by default, of power by the firm’s managers</a:t>
            </a:r>
            <a:r>
              <a:rPr lang="en-CA" sz="2600" i="1" dirty="0">
                <a:solidFill>
                  <a:srgbClr val="FFFFFF"/>
                </a:solidFill>
              </a:rPr>
              <a:t>, those who ran the day-to-day affairs of the firm</a:t>
            </a:r>
            <a:r>
              <a:rPr lang="en-CA" sz="2600" i="1" dirty="0" smtClean="0">
                <a:solidFill>
                  <a:srgbClr val="FFFFFF"/>
                </a:solidFill>
              </a:rPr>
              <a:t>.”</a:t>
            </a:r>
            <a:endParaRPr lang="en-CA" sz="2600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86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70"/>
            <a:ext cx="8229600" cy="1016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What is </a:t>
            </a:r>
            <a:r>
              <a:rPr lang="en-US" sz="4400" b="1" i="1" dirty="0" smtClean="0">
                <a:solidFill>
                  <a:schemeClr val="bg1"/>
                </a:solidFill>
                <a:latin typeface="Adobe Hebrew"/>
                <a:cs typeface="Adobe Hebrew"/>
              </a:rPr>
              <a:t>Good Governance</a:t>
            </a:r>
            <a:r>
              <a:rPr lang="en-US" sz="4400" b="1" dirty="0" smtClean="0">
                <a:solidFill>
                  <a:srgbClr val="FFFF00"/>
                </a:solidFill>
              </a:rPr>
              <a:t>?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orridors_of_St_Angelo_Fort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7" b="12217"/>
          <a:stretch>
            <a:fillRect/>
          </a:stretch>
        </p:blipFill>
        <p:spPr>
          <a:xfrm>
            <a:off x="457200" y="1062038"/>
            <a:ext cx="8229600" cy="4664075"/>
          </a:xfrm>
        </p:spPr>
      </p:pic>
      <p:sp>
        <p:nvSpPr>
          <p:cNvPr id="5" name="TextBox 4"/>
          <p:cNvSpPr txBox="1"/>
          <p:nvPr/>
        </p:nvSpPr>
        <p:spPr>
          <a:xfrm>
            <a:off x="5012597" y="5726113"/>
            <a:ext cx="367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Corridors of St. Angelo Fort, Malta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23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29910"/>
            <a:ext cx="8229599" cy="539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5"/>
                </a:solidFill>
                <a:latin typeface="Apple Chancery"/>
                <a:cs typeface="Apple Chancery"/>
              </a:rPr>
              <a:t>Governance</a:t>
            </a:r>
            <a:r>
              <a:rPr lang="en-US" sz="9600" dirty="0" smtClean="0">
                <a:solidFill>
                  <a:srgbClr val="FFFFF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CCFFCC"/>
                </a:solidFill>
              </a:rPr>
              <a:t>i</a:t>
            </a:r>
            <a:r>
              <a:rPr lang="en-US" sz="9600" dirty="0" smtClean="0">
                <a:solidFill>
                  <a:srgbClr val="CCFFCC"/>
                </a:solidFill>
              </a:rPr>
              <a:t>s not just 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FFFFFF"/>
                </a:solidFill>
                <a:latin typeface="Adobe Hebrew"/>
                <a:cs typeface="Adobe Hebrew"/>
              </a:rPr>
              <a:t>Compliance</a:t>
            </a:r>
            <a:endParaRPr lang="en-US" sz="9600" dirty="0">
              <a:solidFill>
                <a:srgbClr val="FFFFFF"/>
              </a:solidFill>
              <a:latin typeface="Adobe Hebrew"/>
              <a:cs typeface="Adobe Hebrew"/>
            </a:endParaRPr>
          </a:p>
        </p:txBody>
      </p:sp>
    </p:spTree>
    <p:extLst>
      <p:ext uri="{BB962C8B-B14F-4D97-AF65-F5344CB8AC3E}">
        <p14:creationId xmlns:p14="http://schemas.microsoft.com/office/powerpoint/2010/main" val="720416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9"/>
            <a:ext cx="8229600" cy="1016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Most of all</a:t>
            </a:r>
            <a:r>
              <a:rPr lang="mr-IN" sz="4400" b="1" dirty="0" smtClean="0">
                <a:solidFill>
                  <a:srgbClr val="4BACC6"/>
                </a:solidFill>
              </a:rPr>
              <a:t>…</a:t>
            </a:r>
            <a:endParaRPr lang="en-US" sz="4400" b="1" dirty="0">
              <a:solidFill>
                <a:srgbClr val="4BAC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87675"/>
            <a:ext cx="8229600" cy="47177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FFFFFF"/>
                </a:solidFill>
              </a:rPr>
              <a:t>The best </a:t>
            </a:r>
            <a:r>
              <a:rPr lang="en-US" sz="9600" dirty="0">
                <a:solidFill>
                  <a:srgbClr val="FFFFFF"/>
                </a:solidFill>
              </a:rPr>
              <a:t>g</a:t>
            </a:r>
            <a:r>
              <a:rPr lang="en-US" sz="9600" dirty="0" smtClean="0">
                <a:solidFill>
                  <a:srgbClr val="FFFFFF"/>
                </a:solidFill>
              </a:rPr>
              <a:t>overnance 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FFFFFF"/>
                </a:solidFill>
              </a:rPr>
              <a:t>is almost</a:t>
            </a:r>
            <a:r>
              <a:rPr lang="mr-IN" sz="9600" dirty="0" smtClean="0">
                <a:solidFill>
                  <a:schemeClr val="accent5"/>
                </a:solidFill>
              </a:rPr>
              <a:t>…</a:t>
            </a:r>
            <a:endParaRPr lang="en-CA" sz="9600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9600" b="1" dirty="0" smtClean="0">
                <a:solidFill>
                  <a:srgbClr val="0D0D0D"/>
                </a:solidFill>
              </a:rPr>
              <a:t>INVISIBLE</a:t>
            </a:r>
            <a:endParaRPr lang="en-US" sz="96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4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70"/>
            <a:ext cx="8229600" cy="2230208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FF00"/>
                </a:solidFill>
              </a:rPr>
              <a:t>Corporate Governance is </a:t>
            </a:r>
            <a:r>
              <a:rPr lang="en-US" sz="4900" b="1" dirty="0" smtClean="0">
                <a:solidFill>
                  <a:schemeClr val="bg1"/>
                </a:solidFill>
              </a:rPr>
              <a:t>synonymizing</a:t>
            </a:r>
            <a:r>
              <a:rPr lang="en-US" sz="4900" b="1" dirty="0" smtClean="0">
                <a:solidFill>
                  <a:srgbClr val="FFFF00"/>
                </a:solidFill>
              </a:rPr>
              <a:t> </a:t>
            </a:r>
            <a:r>
              <a:rPr lang="en-US" sz="4900" b="1" dirty="0" smtClean="0">
                <a:solidFill>
                  <a:srgbClr val="FFFFFF"/>
                </a:solidFill>
              </a:rPr>
              <a:t>with</a:t>
            </a:r>
            <a:r>
              <a:rPr lang="mr-IN" sz="4900" b="1" dirty="0" smtClean="0">
                <a:solidFill>
                  <a:srgbClr val="FFFF00"/>
                </a:solidFill>
              </a:rPr>
              <a:t>…</a:t>
            </a:r>
            <a:r>
              <a:rPr lang="en-US" sz="4900" b="1" dirty="0">
                <a:solidFill>
                  <a:srgbClr val="CCFFCC"/>
                </a:solidFill>
              </a:rPr>
              <a:t>Shareholders </a:t>
            </a:r>
            <a:r>
              <a:rPr lang="en-US" sz="4900" b="1" dirty="0" smtClean="0">
                <a:solidFill>
                  <a:srgbClr val="CCFFCC"/>
                </a:solidFill>
              </a:rPr>
              <a:t>rights</a:t>
            </a:r>
            <a:r>
              <a:rPr lang="en-US" sz="44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8" name="Content Placeholder 7" descr="800px-NYSE127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7" b="22467"/>
          <a:stretch>
            <a:fillRect/>
          </a:stretch>
        </p:blipFill>
        <p:spPr>
          <a:xfrm>
            <a:off x="457200" y="2490788"/>
            <a:ext cx="8229600" cy="3398837"/>
          </a:xfrm>
        </p:spPr>
      </p:pic>
    </p:spTree>
    <p:extLst>
      <p:ext uri="{BB962C8B-B14F-4D97-AF65-F5344CB8AC3E}">
        <p14:creationId xmlns:p14="http://schemas.microsoft.com/office/powerpoint/2010/main" val="322887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874262"/>
            <a:ext cx="8686800" cy="4851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latin typeface="+mn-lt"/>
              </a:rPr>
              <a:t>Happy </a:t>
            </a:r>
            <a:r>
              <a:rPr lang="en-US" sz="4800" dirty="0" smtClean="0">
                <a:solidFill>
                  <a:schemeClr val="accent5"/>
                </a:solidFill>
                <a:latin typeface="+mn-lt"/>
              </a:rPr>
              <a:t>1</a:t>
            </a:r>
            <a:r>
              <a:rPr lang="en-US" sz="4800" baseline="30000" dirty="0" smtClean="0">
                <a:solidFill>
                  <a:schemeClr val="accent5"/>
                </a:solidFill>
                <a:latin typeface="+mn-lt"/>
              </a:rPr>
              <a:t>st</a:t>
            </a:r>
            <a:r>
              <a:rPr lang="en-US" sz="4800" dirty="0" smtClean="0">
                <a:solidFill>
                  <a:srgbClr val="FFFF00"/>
                </a:solidFill>
                <a:latin typeface="+mn-lt"/>
              </a:rPr>
              <a:t> Wednesday in Nov.</a:t>
            </a:r>
            <a:endParaRPr lang="en-US" sz="4800" dirty="0" smtClean="0">
              <a:solidFill>
                <a:schemeClr val="accent5"/>
              </a:solidFill>
              <a:latin typeface="+mn-lt"/>
            </a:endParaRPr>
          </a:p>
          <a:p>
            <a:pPr marL="0" indent="0">
              <a:buNone/>
            </a:pPr>
            <a:endParaRPr lang="en-US" sz="48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cs typeface="Lucida Console"/>
              </a:rPr>
              <a:t>LAW </a:t>
            </a:r>
            <a:r>
              <a:rPr lang="en-US" sz="4800" b="1" dirty="0">
                <a:solidFill>
                  <a:schemeClr val="bg1"/>
                </a:solidFill>
                <a:cs typeface="Lucida Console"/>
              </a:rPr>
              <a:t>459 003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cs typeface="Lucida Console"/>
              </a:rPr>
              <a:t>BUSINESS ORGANIZATIONS</a:t>
            </a:r>
            <a:endParaRPr lang="en-US" sz="4800" b="1" dirty="0">
              <a:solidFill>
                <a:schemeClr val="bg1"/>
              </a:solidFill>
              <a:cs typeface="Lucida Console"/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3" descr="AA0538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32" y="4146044"/>
            <a:ext cx="3121152" cy="21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38562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LOOK CLOSELY</a:t>
            </a:r>
            <a:r>
              <a:rPr lang="mr-IN" sz="4400" b="1" dirty="0" smtClean="0">
                <a:solidFill>
                  <a:schemeClr val="bg1"/>
                </a:solidFill>
              </a:rPr>
              <a:t>…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4595"/>
            <a:ext cx="8560516" cy="440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“</a:t>
            </a:r>
            <a:r>
              <a:rPr lang="en-US" sz="6000" b="1" dirty="0" smtClean="0">
                <a:solidFill>
                  <a:srgbClr val="CCFFCC"/>
                </a:solidFill>
              </a:rPr>
              <a:t>Shareholders Rights</a:t>
            </a:r>
            <a:r>
              <a:rPr lang="en-US" sz="6000" b="1" dirty="0" smtClean="0">
                <a:solidFill>
                  <a:srgbClr val="FFFF00"/>
                </a:solidFill>
              </a:rPr>
              <a:t>” 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leads directly to</a:t>
            </a:r>
            <a:r>
              <a:rPr lang="mr-IN" sz="6000" dirty="0" smtClean="0">
                <a:solidFill>
                  <a:srgbClr val="FFFF00"/>
                </a:solidFill>
              </a:rPr>
              <a:t>…………</a:t>
            </a:r>
            <a:endParaRPr lang="en-US" sz="6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sym typeface="Wingdings"/>
              </a:rPr>
              <a:t>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CCFFCC"/>
                </a:solidFill>
                <a:sym typeface="Wingdings"/>
              </a:rPr>
              <a:t>$$$$$$$$$$$$$$$$$$$</a:t>
            </a:r>
            <a:endParaRPr lang="en-US" sz="60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71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On the other hand</a:t>
            </a:r>
            <a:r>
              <a:rPr lang="mr-IN" sz="4400" b="1" dirty="0" smtClean="0">
                <a:solidFill>
                  <a:schemeClr val="bg1"/>
                </a:solidFill>
              </a:rPr>
              <a:t>…</a:t>
            </a:r>
            <a:r>
              <a:rPr lang="en-CA" sz="4400" b="1" dirty="0" smtClean="0">
                <a:solidFill>
                  <a:schemeClr val="bg1"/>
                </a:solidFill>
              </a:rPr>
              <a:t>consider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309369"/>
            <a:ext cx="8229600" cy="3374177"/>
          </a:xfrm>
        </p:spPr>
        <p:txBody>
          <a:bodyPr/>
          <a:lstStyle/>
          <a:p>
            <a:pPr marL="0" indent="0">
              <a:buNone/>
            </a:pPr>
            <a:r>
              <a:rPr lang="en-US" sz="11000" dirty="0" smtClean="0">
                <a:solidFill>
                  <a:schemeClr val="bg1"/>
                </a:solidFill>
              </a:rPr>
              <a:t>“</a:t>
            </a:r>
            <a:r>
              <a:rPr lang="en-US" sz="11000" dirty="0" err="1" smtClean="0">
                <a:solidFill>
                  <a:schemeClr val="bg1"/>
                </a:solidFill>
              </a:rPr>
              <a:t>Corpocracy</a:t>
            </a:r>
            <a:r>
              <a:rPr lang="en-US" sz="11000" dirty="0" smtClean="0">
                <a:solidFill>
                  <a:schemeClr val="bg1"/>
                </a:solidFill>
              </a:rPr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1834" y="5202415"/>
            <a:ext cx="49978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=</a:t>
            </a:r>
            <a:r>
              <a:rPr lang="en-US" sz="3200" dirty="0">
                <a:solidFill>
                  <a:srgbClr val="FFFF00"/>
                </a:solidFill>
              </a:rPr>
              <a:t> corporate </a:t>
            </a:r>
            <a:r>
              <a:rPr lang="en-US" sz="3200" dirty="0">
                <a:solidFill>
                  <a:srgbClr val="FFFFFF"/>
                </a:solidFill>
              </a:rPr>
              <a:t>+</a:t>
            </a:r>
            <a:r>
              <a:rPr lang="en-US" sz="3200" dirty="0">
                <a:solidFill>
                  <a:srgbClr val="FFFF00"/>
                </a:solidFill>
              </a:rPr>
              <a:t> bureaucracy</a:t>
            </a:r>
          </a:p>
        </p:txBody>
      </p:sp>
    </p:spTree>
    <p:extLst>
      <p:ext uri="{BB962C8B-B14F-4D97-AF65-F5344CB8AC3E}">
        <p14:creationId xmlns:p14="http://schemas.microsoft.com/office/powerpoint/2010/main" val="1092863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5230" y="2177404"/>
            <a:ext cx="7911570" cy="3548729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</a:rPr>
              <a:t>BURORPORATE</a:t>
            </a:r>
            <a:r>
              <a:rPr lang="en-US" sz="7200" dirty="0">
                <a:solidFill>
                  <a:srgbClr val="FFFF0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62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414" y="145143"/>
            <a:ext cx="7004385" cy="1016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Resources?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Screen Shot 2016-11-06 at 11.07.28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-336" r="-172" b="336"/>
          <a:stretch/>
        </p:blipFill>
        <p:spPr>
          <a:xfrm>
            <a:off x="1682414" y="1144430"/>
            <a:ext cx="5970918" cy="4405308"/>
          </a:xfrm>
        </p:spPr>
      </p:pic>
      <p:sp>
        <p:nvSpPr>
          <p:cNvPr id="5" name="TextBox 4"/>
          <p:cNvSpPr txBox="1"/>
          <p:nvPr/>
        </p:nvSpPr>
        <p:spPr>
          <a:xfrm>
            <a:off x="4982208" y="5549738"/>
            <a:ext cx="26711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Tag “</a:t>
            </a:r>
            <a:r>
              <a:rPr lang="en-US" sz="3200" dirty="0" smtClean="0">
                <a:solidFill>
                  <a:srgbClr val="C31F3D"/>
                </a:solidFill>
              </a:rPr>
              <a:t>Canada</a:t>
            </a:r>
            <a:r>
              <a:rPr lang="en-US" sz="3200" dirty="0" smtClean="0">
                <a:solidFill>
                  <a:srgbClr val="FFFFFF"/>
                </a:solidFill>
              </a:rPr>
              <a:t>”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0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1-02 at 1.23.16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r="-607"/>
          <a:stretch/>
        </p:blipFill>
        <p:spPr>
          <a:xfrm>
            <a:off x="659770" y="230188"/>
            <a:ext cx="7851263" cy="5691187"/>
          </a:xfrm>
        </p:spPr>
      </p:pic>
    </p:spTree>
    <p:extLst>
      <p:ext uri="{BB962C8B-B14F-4D97-AF65-F5344CB8AC3E}">
        <p14:creationId xmlns:p14="http://schemas.microsoft.com/office/powerpoint/2010/main" val="4203704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1-02 at 1.21.49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-339"/>
          <a:stretch/>
        </p:blipFill>
        <p:spPr>
          <a:xfrm>
            <a:off x="1418506" y="180975"/>
            <a:ext cx="6333792" cy="5740400"/>
          </a:xfrm>
        </p:spPr>
      </p:pic>
    </p:spTree>
    <p:extLst>
      <p:ext uri="{BB962C8B-B14F-4D97-AF65-F5344CB8AC3E}">
        <p14:creationId xmlns:p14="http://schemas.microsoft.com/office/powerpoint/2010/main" val="396784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1-02 at 1.20.50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-940"/>
          <a:stretch/>
        </p:blipFill>
        <p:spPr>
          <a:xfrm>
            <a:off x="457200" y="593838"/>
            <a:ext cx="8229600" cy="5047620"/>
          </a:xfrm>
        </p:spPr>
      </p:pic>
    </p:spTree>
    <p:extLst>
      <p:ext uri="{BB962C8B-B14F-4D97-AF65-F5344CB8AC3E}">
        <p14:creationId xmlns:p14="http://schemas.microsoft.com/office/powerpoint/2010/main" val="1142231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1-02 at 1.42.04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35"/>
          <a:stretch/>
        </p:blipFill>
        <p:spPr>
          <a:xfrm>
            <a:off x="808218" y="247650"/>
            <a:ext cx="7504884" cy="5591175"/>
          </a:xfrm>
        </p:spPr>
      </p:pic>
    </p:spTree>
    <p:extLst>
      <p:ext uri="{BB962C8B-B14F-4D97-AF65-F5344CB8AC3E}">
        <p14:creationId xmlns:p14="http://schemas.microsoft.com/office/powerpoint/2010/main" val="3094702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1-08 at 6.17.49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-310"/>
          <a:stretch/>
        </p:blipFill>
        <p:spPr>
          <a:xfrm>
            <a:off x="742240" y="214313"/>
            <a:ext cx="7686321" cy="5657850"/>
          </a:xfrm>
        </p:spPr>
      </p:pic>
    </p:spTree>
    <p:extLst>
      <p:ext uri="{BB962C8B-B14F-4D97-AF65-F5344CB8AC3E}">
        <p14:creationId xmlns:p14="http://schemas.microsoft.com/office/powerpoint/2010/main" val="769314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1954" y="148459"/>
            <a:ext cx="9012046" cy="670954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dirty="0" smtClean="0">
                <a:solidFill>
                  <a:srgbClr val="FFFF00"/>
                </a:solidFill>
              </a:rPr>
              <a:t>“Consider </a:t>
            </a:r>
            <a:r>
              <a:rPr lang="en-CA" dirty="0">
                <a:solidFill>
                  <a:srgbClr val="FFFF00"/>
                </a:solidFill>
              </a:rPr>
              <a:t>the following:</a:t>
            </a:r>
          </a:p>
          <a:p>
            <a:pPr lvl="0">
              <a:lnSpc>
                <a:spcPct val="90000"/>
              </a:lnSpc>
            </a:pPr>
            <a:r>
              <a:rPr lang="en-CA" i="1" dirty="0" smtClean="0">
                <a:solidFill>
                  <a:schemeClr val="bg1"/>
                </a:solidFill>
              </a:rPr>
              <a:t>In </a:t>
            </a:r>
            <a:r>
              <a:rPr lang="en-CA" i="1" dirty="0">
                <a:solidFill>
                  <a:schemeClr val="bg1"/>
                </a:solidFill>
              </a:rPr>
              <a:t>2010 the </a:t>
            </a:r>
            <a:r>
              <a:rPr lang="en-CA" i="1" dirty="0">
                <a:solidFill>
                  <a:srgbClr val="CCFFCC"/>
                </a:solidFill>
              </a:rPr>
              <a:t>hedge fund </a:t>
            </a:r>
            <a:r>
              <a:rPr lang="en-CA" i="1" dirty="0">
                <a:solidFill>
                  <a:schemeClr val="bg1"/>
                </a:solidFill>
              </a:rPr>
              <a:t>titans Steve Roth and Bill </a:t>
            </a:r>
            <a:r>
              <a:rPr lang="en-CA" i="1" dirty="0" err="1">
                <a:solidFill>
                  <a:schemeClr val="bg1"/>
                </a:solidFill>
              </a:rPr>
              <a:t>Ackman</a:t>
            </a:r>
            <a:r>
              <a:rPr lang="en-CA" i="1" dirty="0">
                <a:solidFill>
                  <a:schemeClr val="bg1"/>
                </a:solidFill>
              </a:rPr>
              <a:t> </a:t>
            </a:r>
            <a:r>
              <a:rPr lang="en-CA" i="1" dirty="0">
                <a:solidFill>
                  <a:srgbClr val="CCFFCC"/>
                </a:solidFill>
              </a:rPr>
              <a:t>bought 27% of J.C. Penney before having to disclose </a:t>
            </a:r>
            <a:r>
              <a:rPr lang="en-CA" i="1" dirty="0">
                <a:solidFill>
                  <a:schemeClr val="bg1"/>
                </a:solidFill>
              </a:rPr>
              <a:t>their position; Penney’s CEO, Mike Ullman, discovered the raid only when Roth telephoned him about it.</a:t>
            </a:r>
          </a:p>
          <a:p>
            <a:pPr lvl="0">
              <a:lnSpc>
                <a:spcPct val="90000"/>
              </a:lnSpc>
            </a:pPr>
            <a:r>
              <a:rPr lang="en-CA" i="1" dirty="0">
                <a:solidFill>
                  <a:schemeClr val="bg1"/>
                </a:solidFill>
              </a:rPr>
              <a:t>The proxy advisory firm </a:t>
            </a:r>
            <a:r>
              <a:rPr lang="en-CA" i="1" dirty="0">
                <a:solidFill>
                  <a:srgbClr val="CCFFCC"/>
                </a:solidFill>
              </a:rPr>
              <a:t>Glass Lewis</a:t>
            </a:r>
            <a:r>
              <a:rPr lang="en-CA" i="1" dirty="0">
                <a:solidFill>
                  <a:schemeClr val="bg1"/>
                </a:solidFill>
              </a:rPr>
              <a:t> has announced that it will recommend a vote </a:t>
            </a:r>
            <a:r>
              <a:rPr lang="en-CA" i="1" dirty="0">
                <a:solidFill>
                  <a:srgbClr val="CCFFCC"/>
                </a:solidFill>
              </a:rPr>
              <a:t>against</a:t>
            </a:r>
            <a:r>
              <a:rPr lang="en-CA" i="1" dirty="0">
                <a:solidFill>
                  <a:schemeClr val="bg1"/>
                </a:solidFill>
              </a:rPr>
              <a:t> the chairperson of the nominating and governance committee at </a:t>
            </a:r>
            <a:r>
              <a:rPr lang="en-CA" i="1" dirty="0">
                <a:solidFill>
                  <a:srgbClr val="CCFFCC"/>
                </a:solidFill>
              </a:rPr>
              <a:t>any company that imposes procedural limits on litigation against the company</a:t>
            </a:r>
            <a:r>
              <a:rPr lang="en-CA" i="1" dirty="0">
                <a:solidFill>
                  <a:schemeClr val="bg1"/>
                </a:solidFill>
              </a:rPr>
              <a:t>, </a:t>
            </a:r>
            <a:r>
              <a:rPr lang="en-CA" i="1" dirty="0">
                <a:solidFill>
                  <a:srgbClr val="FFFF00"/>
                </a:solidFill>
              </a:rPr>
              <a:t>notwithstanding the consensus view among academics and practitioners that shareholder litigation has gotten out of control in the United States</a:t>
            </a:r>
            <a:r>
              <a:rPr lang="en-CA" i="1" dirty="0">
                <a:solidFill>
                  <a:schemeClr val="bg1"/>
                </a:solidFill>
              </a:rPr>
              <a:t>.</a:t>
            </a:r>
          </a:p>
          <a:p>
            <a:pPr lvl="0">
              <a:lnSpc>
                <a:spcPct val="90000"/>
              </a:lnSpc>
            </a:pPr>
            <a:r>
              <a:rPr lang="en-CA" i="1" dirty="0">
                <a:solidFill>
                  <a:schemeClr val="bg1"/>
                </a:solidFill>
              </a:rPr>
              <a:t>In 2012 </a:t>
            </a:r>
            <a:r>
              <a:rPr lang="en-CA" i="1" dirty="0">
                <a:solidFill>
                  <a:srgbClr val="CCFFCC"/>
                </a:solidFill>
              </a:rPr>
              <a:t>JPMorgan Chase had no directors with risk expertise on the board’s risk committee</a:t>
            </a:r>
            <a:r>
              <a:rPr lang="en-CA" i="1" dirty="0">
                <a:solidFill>
                  <a:schemeClr val="bg1"/>
                </a:solidFill>
              </a:rPr>
              <a:t>—a deficiency that was corrected only after Bruno </a:t>
            </a:r>
            <a:r>
              <a:rPr lang="en-CA" i="1" dirty="0" err="1">
                <a:solidFill>
                  <a:schemeClr val="bg1"/>
                </a:solidFill>
              </a:rPr>
              <a:t>Iksil</a:t>
            </a:r>
            <a:r>
              <a:rPr lang="en-CA" i="1" dirty="0">
                <a:solidFill>
                  <a:schemeClr val="bg1"/>
                </a:solidFill>
              </a:rPr>
              <a:t>, the “London Whale,” caused $6 billion in trading losses through what JPM’s CEO, Jamie </a:t>
            </a:r>
            <a:r>
              <a:rPr lang="en-CA" i="1" dirty="0" err="1">
                <a:solidFill>
                  <a:schemeClr val="bg1"/>
                </a:solidFill>
              </a:rPr>
              <a:t>Dimon</a:t>
            </a:r>
            <a:r>
              <a:rPr lang="en-CA" i="1" dirty="0">
                <a:solidFill>
                  <a:schemeClr val="bg1"/>
                </a:solidFill>
              </a:rPr>
              <a:t>, called a “Risk 101 mistake.”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5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382"/>
            <a:ext cx="8686800" cy="1016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4800" b="1" dirty="0" smtClean="0">
                <a:solidFill>
                  <a:srgbClr val="FFFF00"/>
                </a:solidFill>
                <a:latin typeface="+mn-lt"/>
              </a:rPr>
              <a:t>Lecture Capture </a:t>
            </a:r>
            <a:r>
              <a:rPr lang="en-US" sz="4800" b="1" dirty="0" smtClean="0">
                <a:solidFill>
                  <a:srgbClr val="4BACC6"/>
                </a:solidFill>
                <a:latin typeface="+mn-lt"/>
              </a:rPr>
              <a:t>Wednesday</a:t>
            </a:r>
            <a:r>
              <a:rPr lang="en-US" sz="4800" b="1" dirty="0" smtClean="0">
                <a:solidFill>
                  <a:srgbClr val="FFFFFF"/>
                </a:solidFill>
                <a:latin typeface="+mn-lt"/>
              </a:rPr>
              <a:t>?</a:t>
            </a:r>
            <a:endParaRPr lang="en-US" sz="48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7" name="Content Placeholder 3" descr="Screen Shot 2016-09-13 at 8.27.43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r="-139"/>
          <a:stretch/>
        </p:blipFill>
        <p:spPr>
          <a:xfrm>
            <a:off x="755386" y="1408134"/>
            <a:ext cx="7630491" cy="4318000"/>
          </a:xfrm>
        </p:spPr>
      </p:pic>
    </p:spTree>
    <p:extLst>
      <p:ext uri="{BB962C8B-B14F-4D97-AF65-F5344CB8AC3E}">
        <p14:creationId xmlns:p14="http://schemas.microsoft.com/office/powerpoint/2010/main" val="2189924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1954" y="0"/>
            <a:ext cx="9012046" cy="625179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CA" sz="2600" i="1" dirty="0">
                <a:solidFill>
                  <a:srgbClr val="CCFFCC"/>
                </a:solidFill>
              </a:rPr>
              <a:t>Allergan</a:t>
            </a:r>
            <a:r>
              <a:rPr lang="en-CA" sz="2600" i="1" dirty="0">
                <a:solidFill>
                  <a:schemeClr val="bg1"/>
                </a:solidFill>
              </a:rPr>
              <a:t>, a health care company, recently sought to </a:t>
            </a:r>
            <a:r>
              <a:rPr lang="en-CA" sz="2600" i="1" dirty="0">
                <a:solidFill>
                  <a:srgbClr val="CCFFCC"/>
                </a:solidFill>
              </a:rPr>
              <a:t>impose onerous information requirements on efforts to call a special meeting of shareholders</a:t>
            </a:r>
            <a:r>
              <a:rPr lang="en-CA" sz="2600" i="1" dirty="0">
                <a:solidFill>
                  <a:schemeClr val="bg1"/>
                </a:solidFill>
              </a:rPr>
              <a:t>, and then promptly waived those requirements just before they would have been invalidated by the Delaware Chancery Court.</a:t>
            </a:r>
          </a:p>
          <a:p>
            <a:pPr lvl="0">
              <a:lnSpc>
                <a:spcPct val="90000"/>
              </a:lnSpc>
            </a:pPr>
            <a:r>
              <a:rPr lang="en-CA" sz="2600" i="1" dirty="0">
                <a:solidFill>
                  <a:schemeClr val="bg1"/>
                </a:solidFill>
              </a:rPr>
              <a:t>The corporate governance watchdog</a:t>
            </a:r>
            <a:r>
              <a:rPr lang="en-CA" sz="2600" i="1" dirty="0">
                <a:solidFill>
                  <a:srgbClr val="CCFFCC"/>
                </a:solidFill>
              </a:rPr>
              <a:t> Institutional Shareholder Services (ISS) issued a report claiming that shareholders do bette</a:t>
            </a:r>
            <a:r>
              <a:rPr lang="en-CA" sz="2600" i="1" dirty="0">
                <a:solidFill>
                  <a:schemeClr val="bg1"/>
                </a:solidFill>
              </a:rPr>
              <a:t>r, on average, by voting for the insurgent slate in proxy contests; within hours, the</a:t>
            </a:r>
            <a:r>
              <a:rPr lang="en-CA" sz="2600" i="1" dirty="0">
                <a:solidFill>
                  <a:srgbClr val="FFFF00"/>
                </a:solidFill>
              </a:rPr>
              <a:t> law firm </a:t>
            </a:r>
            <a:r>
              <a:rPr lang="en-CA" sz="2600" i="1" dirty="0" err="1">
                <a:solidFill>
                  <a:srgbClr val="FFFF00"/>
                </a:solidFill>
              </a:rPr>
              <a:t>Wachtell</a:t>
            </a:r>
            <a:r>
              <a:rPr lang="en-CA" sz="2600" i="1" dirty="0">
                <a:solidFill>
                  <a:srgbClr val="FFFF00"/>
                </a:solidFill>
              </a:rPr>
              <a:t>, Lipton, Rosen &amp; Katz issued a memorandum to clients claiming that the study was flawed</a:t>
            </a:r>
            <a:r>
              <a:rPr lang="en-CA" sz="2600" i="1" dirty="0">
                <a:solidFill>
                  <a:schemeClr val="bg1"/>
                </a:solidFill>
              </a:rPr>
              <a:t>.</a:t>
            </a:r>
          </a:p>
          <a:p>
            <a:pPr lvl="0">
              <a:lnSpc>
                <a:spcPct val="90000"/>
              </a:lnSpc>
            </a:pPr>
            <a:r>
              <a:rPr lang="en-CA" sz="2600" i="1" dirty="0">
                <a:solidFill>
                  <a:schemeClr val="bg1"/>
                </a:solidFill>
              </a:rPr>
              <a:t>The same </a:t>
            </a:r>
            <a:r>
              <a:rPr lang="en-CA" sz="2600" i="1" dirty="0">
                <a:solidFill>
                  <a:srgbClr val="FFFF00"/>
                </a:solidFill>
              </a:rPr>
              <a:t>ISS issues a “</a:t>
            </a:r>
            <a:r>
              <a:rPr lang="en-CA" sz="2600" i="1" dirty="0" err="1">
                <a:solidFill>
                  <a:srgbClr val="FFFF00"/>
                </a:solidFill>
              </a:rPr>
              <a:t>QuickScore</a:t>
            </a:r>
            <a:r>
              <a:rPr lang="en-CA" sz="2600" i="1" dirty="0">
                <a:solidFill>
                  <a:srgbClr val="FFFF00"/>
                </a:solidFill>
              </a:rPr>
              <a:t>” </a:t>
            </a:r>
            <a:r>
              <a:rPr lang="en-CA" sz="2600" i="1" dirty="0">
                <a:solidFill>
                  <a:schemeClr val="bg1"/>
                </a:solidFill>
              </a:rPr>
              <a:t>for every major U.S. public company, yet it </a:t>
            </a:r>
            <a:r>
              <a:rPr lang="en-CA" sz="2600" i="1" dirty="0">
                <a:solidFill>
                  <a:srgbClr val="FFFF00"/>
                </a:solidFill>
              </a:rPr>
              <a:t>won’t tell you how it calculates your company’s score or how you can improve it</a:t>
            </a:r>
            <a:r>
              <a:rPr lang="en-CA" sz="2600" i="1" dirty="0">
                <a:solidFill>
                  <a:schemeClr val="bg1"/>
                </a:solidFill>
              </a:rPr>
              <a:t>—</a:t>
            </a:r>
            <a:r>
              <a:rPr lang="en-CA" sz="2600" i="1" dirty="0">
                <a:solidFill>
                  <a:srgbClr val="CCFFCC"/>
                </a:solidFill>
              </a:rPr>
              <a:t>unless you pay for this “advice.”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36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8448" y="230937"/>
            <a:ext cx="8824424" cy="62352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300" b="1" dirty="0">
                <a:solidFill>
                  <a:srgbClr val="FFFF00"/>
                </a:solidFill>
              </a:rPr>
              <a:t>Principle #1</a:t>
            </a:r>
            <a:r>
              <a:rPr lang="en-CA" sz="4300" dirty="0">
                <a:solidFill>
                  <a:schemeClr val="bg1"/>
                </a:solidFill>
              </a:rPr>
              <a:t>: Boards Should Have the Right to </a:t>
            </a:r>
            <a:r>
              <a:rPr lang="en-CA" sz="4300" dirty="0">
                <a:solidFill>
                  <a:srgbClr val="CCFFCC"/>
                </a:solidFill>
              </a:rPr>
              <a:t>Manage the Company for the Long Term</a:t>
            </a:r>
          </a:p>
          <a:p>
            <a:pPr>
              <a:lnSpc>
                <a:spcPct val="90000"/>
              </a:lnSpc>
            </a:pPr>
            <a:r>
              <a:rPr lang="en-CA" sz="4300" b="1" dirty="0">
                <a:solidFill>
                  <a:srgbClr val="FFFF00"/>
                </a:solidFill>
              </a:rPr>
              <a:t>Principle #2</a:t>
            </a:r>
            <a:r>
              <a:rPr lang="en-CA" sz="4300" b="1" dirty="0">
                <a:solidFill>
                  <a:schemeClr val="bg1"/>
                </a:solidFill>
              </a:rPr>
              <a:t>: </a:t>
            </a:r>
            <a:r>
              <a:rPr lang="en-CA" sz="4300" dirty="0">
                <a:solidFill>
                  <a:schemeClr val="bg1"/>
                </a:solidFill>
              </a:rPr>
              <a:t>Boards Should Install Mechanisms to Ensure the </a:t>
            </a:r>
            <a:r>
              <a:rPr lang="en-CA" sz="4300" dirty="0">
                <a:solidFill>
                  <a:srgbClr val="CCFFCC"/>
                </a:solidFill>
              </a:rPr>
              <a:t>Best Possible People in the Boardroom</a:t>
            </a:r>
          </a:p>
          <a:p>
            <a:pPr>
              <a:lnSpc>
                <a:spcPct val="90000"/>
              </a:lnSpc>
            </a:pPr>
            <a:r>
              <a:rPr lang="en-CA" sz="4300" b="1" dirty="0">
                <a:solidFill>
                  <a:srgbClr val="FFFF00"/>
                </a:solidFill>
              </a:rPr>
              <a:t>Principle #3</a:t>
            </a:r>
            <a:r>
              <a:rPr lang="en-CA" sz="4300" b="1" dirty="0">
                <a:solidFill>
                  <a:schemeClr val="bg1"/>
                </a:solidFill>
              </a:rPr>
              <a:t>: </a:t>
            </a:r>
            <a:r>
              <a:rPr lang="en-CA" sz="4300" dirty="0">
                <a:solidFill>
                  <a:schemeClr val="bg1"/>
                </a:solidFill>
              </a:rPr>
              <a:t>Boards Should </a:t>
            </a:r>
            <a:r>
              <a:rPr lang="en-CA" sz="4300" dirty="0">
                <a:solidFill>
                  <a:srgbClr val="CCFFCC"/>
                </a:solidFill>
              </a:rPr>
              <a:t>Give</a:t>
            </a:r>
            <a:r>
              <a:rPr lang="en-CA" sz="4300" dirty="0">
                <a:solidFill>
                  <a:schemeClr val="bg1"/>
                </a:solidFill>
              </a:rPr>
              <a:t> </a:t>
            </a:r>
            <a:r>
              <a:rPr lang="en-CA" sz="4300" dirty="0">
                <a:solidFill>
                  <a:srgbClr val="CCFFCC"/>
                </a:solidFill>
              </a:rPr>
              <a:t>Shareholders an Orderly Voice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47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608" y="0"/>
            <a:ext cx="6130191" cy="155057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Pause</a:t>
            </a:r>
            <a:endParaRPr lang="en-US" sz="96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566993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259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Applicability of the </a:t>
            </a:r>
            <a:r>
              <a:rPr lang="en-US" b="1" dirty="0" smtClean="0">
                <a:solidFill>
                  <a:schemeClr val="bg1"/>
                </a:solidFill>
              </a:rPr>
              <a:t>duty of good faith </a:t>
            </a:r>
            <a:r>
              <a:rPr lang="en-US" b="1" dirty="0" smtClean="0">
                <a:solidFill>
                  <a:srgbClr val="FFFF00"/>
                </a:solidFill>
              </a:rPr>
              <a:t>in commercial contracts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Screen Shot 2016-11-07 at 8.46.48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" r="-871"/>
          <a:stretch/>
        </p:blipFill>
        <p:spPr>
          <a:xfrm>
            <a:off x="2012299" y="1408134"/>
            <a:ext cx="5195688" cy="4318000"/>
          </a:xfrm>
        </p:spPr>
      </p:pic>
    </p:spTree>
    <p:extLst>
      <p:ext uri="{BB962C8B-B14F-4D97-AF65-F5344CB8AC3E}">
        <p14:creationId xmlns:p14="http://schemas.microsoft.com/office/powerpoint/2010/main" val="3849120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Not </a:t>
            </a:r>
            <a:r>
              <a:rPr lang="en-US" sz="4400" b="1" dirty="0" smtClean="0">
                <a:solidFill>
                  <a:srgbClr val="FFFF00"/>
                </a:solidFill>
              </a:rPr>
              <a:t>THE </a:t>
            </a:r>
            <a:r>
              <a:rPr lang="en-US" sz="4400" dirty="0" smtClean="0">
                <a:solidFill>
                  <a:srgbClr val="FFFF00"/>
                </a:solidFill>
              </a:rPr>
              <a:t>exam question</a:t>
            </a:r>
            <a:r>
              <a:rPr lang="mr-IN" sz="4400" dirty="0" smtClean="0">
                <a:solidFill>
                  <a:srgbClr val="CCFFCC"/>
                </a:solidFill>
              </a:rPr>
              <a:t>…</a:t>
            </a:r>
            <a:r>
              <a:rPr lang="en-CA" sz="4400" dirty="0" smtClean="0">
                <a:solidFill>
                  <a:srgbClr val="CCFFCC"/>
                </a:solidFill>
              </a:rPr>
              <a:t>but</a:t>
            </a:r>
            <a:r>
              <a:rPr lang="mr-IN" sz="4400" dirty="0" smtClean="0">
                <a:solidFill>
                  <a:srgbClr val="CCFFCC"/>
                </a:solidFill>
              </a:rPr>
              <a:t>…</a:t>
            </a:r>
            <a:endParaRPr lang="en-US" sz="4400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15999"/>
            <a:ext cx="8686800" cy="483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7200" i="1" dirty="0" smtClean="0">
                <a:solidFill>
                  <a:schemeClr val="bg1"/>
                </a:solidFill>
              </a:rPr>
              <a:t>“Corporations </a:t>
            </a:r>
            <a:r>
              <a:rPr lang="en-CA" sz="7200" i="1" dirty="0">
                <a:solidFill>
                  <a:schemeClr val="bg1"/>
                </a:solidFill>
              </a:rPr>
              <a:t>are democratic institutions” (Welling @page 98 of the </a:t>
            </a:r>
            <a:r>
              <a:rPr lang="en-CA" sz="7200" i="1" dirty="0" smtClean="0">
                <a:solidFill>
                  <a:schemeClr val="bg1"/>
                </a:solidFill>
              </a:rPr>
              <a:t>casebook). </a:t>
            </a:r>
            <a:r>
              <a:rPr lang="en-CA" sz="7200" i="1" dirty="0" smtClean="0">
                <a:solidFill>
                  <a:srgbClr val="FFFF00"/>
                </a:solidFill>
              </a:rPr>
              <a:t>Discuss</a:t>
            </a:r>
            <a:r>
              <a:rPr lang="en-CA" sz="7200" i="1" dirty="0" smtClean="0">
                <a:solidFill>
                  <a:schemeClr val="bg1"/>
                </a:solidFill>
              </a:rPr>
              <a:t>.</a:t>
            </a:r>
            <a:endParaRPr lang="en-CA" sz="72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34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07" y="181450"/>
            <a:ext cx="7845593" cy="1016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Consider</a:t>
            </a:r>
            <a:r>
              <a:rPr lang="mr-IN" sz="4400" b="1" dirty="0" smtClean="0">
                <a:solidFill>
                  <a:schemeClr val="bg1"/>
                </a:solidFill>
              </a:rPr>
              <a:t>…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85620"/>
            <a:ext cx="8515672" cy="4354810"/>
          </a:xfrm>
        </p:spPr>
        <p:txBody>
          <a:bodyPr>
            <a:normAutofit fontScale="92500"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You literally </a:t>
            </a:r>
            <a:r>
              <a:rPr lang="en-US" sz="4800" dirty="0" smtClean="0">
                <a:solidFill>
                  <a:srgbClr val="CCFFCC"/>
                </a:solidFill>
              </a:rPr>
              <a:t>BUY</a:t>
            </a:r>
            <a:r>
              <a:rPr lang="en-US" sz="4800" dirty="0" smtClean="0">
                <a:solidFill>
                  <a:srgbClr val="FFFFFF"/>
                </a:solidFill>
              </a:rPr>
              <a:t> votes.</a:t>
            </a:r>
          </a:p>
          <a:p>
            <a:r>
              <a:rPr lang="en-US" sz="4800" dirty="0" smtClean="0">
                <a:solidFill>
                  <a:srgbClr val="CCFFCC"/>
                </a:solidFill>
              </a:rPr>
              <a:t>Non-voting shares </a:t>
            </a:r>
            <a:r>
              <a:rPr lang="en-US" sz="4800" dirty="0" smtClean="0">
                <a:solidFill>
                  <a:srgbClr val="FFFFFF"/>
                </a:solidFill>
              </a:rPr>
              <a:t>and other corporate instruments without votes can be created with ease</a:t>
            </a:r>
          </a:p>
          <a:p>
            <a:r>
              <a:rPr lang="en-US" sz="4800" dirty="0" smtClean="0">
                <a:solidFill>
                  <a:srgbClr val="FFFF00"/>
                </a:solidFill>
              </a:rPr>
              <a:t>Votes</a:t>
            </a:r>
            <a:r>
              <a:rPr lang="en-US" sz="4800" dirty="0" smtClean="0">
                <a:solidFill>
                  <a:srgbClr val="FFFFFF"/>
                </a:solidFill>
              </a:rPr>
              <a:t> belong only to some </a:t>
            </a:r>
            <a:r>
              <a:rPr lang="en-US" sz="4800" dirty="0" smtClean="0">
                <a:solidFill>
                  <a:srgbClr val="CCFFCC"/>
                </a:solidFill>
              </a:rPr>
              <a:t>specific shareholders </a:t>
            </a:r>
            <a:r>
              <a:rPr lang="en-US" sz="4800" dirty="0" smtClean="0">
                <a:solidFill>
                  <a:schemeClr val="accent5"/>
                </a:solidFill>
              </a:rPr>
              <a:t>not all affected parties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15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68" y="0"/>
            <a:ext cx="8307431" cy="1016000"/>
          </a:xfrm>
        </p:spPr>
        <p:txBody>
          <a:bodyPr>
            <a:normAutofit/>
          </a:bodyPr>
          <a:lstStyle/>
          <a:p>
            <a:r>
              <a:rPr lang="en-CA" sz="4400" b="1" dirty="0">
                <a:solidFill>
                  <a:srgbClr val="FFFFFF"/>
                </a:solidFill>
              </a:rPr>
              <a:t>Introduction t</a:t>
            </a:r>
            <a:r>
              <a:rPr lang="en-CA" sz="4400" b="1" dirty="0" smtClean="0">
                <a:solidFill>
                  <a:srgbClr val="FFFFFF"/>
                </a:solidFill>
              </a:rPr>
              <a:t>o </a:t>
            </a:r>
            <a:r>
              <a:rPr lang="en-CA" sz="4400" b="1" dirty="0" smtClean="0">
                <a:solidFill>
                  <a:srgbClr val="FFFF00"/>
                </a:solidFill>
              </a:rPr>
              <a:t>Governance</a:t>
            </a:r>
            <a:r>
              <a:rPr lang="en-CA" sz="4400" dirty="0" smtClean="0">
                <a:solidFill>
                  <a:srgbClr val="FFFFFF"/>
                </a:solidFill>
              </a:rPr>
              <a:t>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" y="1016000"/>
            <a:ext cx="9144000" cy="533476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CA" sz="3900" dirty="0" smtClean="0">
                <a:solidFill>
                  <a:schemeClr val="bg1"/>
                </a:solidFill>
              </a:rPr>
              <a:t>Day</a:t>
            </a:r>
            <a:r>
              <a:rPr lang="en-CA" sz="3900" dirty="0">
                <a:solidFill>
                  <a:schemeClr val="bg1"/>
                </a:solidFill>
              </a:rPr>
              <a:t>-to-day </a:t>
            </a:r>
            <a:r>
              <a:rPr lang="en-CA" sz="3900" dirty="0">
                <a:solidFill>
                  <a:srgbClr val="CCFFCC"/>
                </a:solidFill>
              </a:rPr>
              <a:t>business decisions</a:t>
            </a:r>
            <a:r>
              <a:rPr lang="en-CA" sz="3900" dirty="0">
                <a:solidFill>
                  <a:schemeClr val="bg1"/>
                </a:solidFill>
              </a:rPr>
              <a:t> are generally within the exclusive authority of the </a:t>
            </a:r>
            <a:r>
              <a:rPr lang="en-CA" sz="3900" dirty="0" smtClean="0">
                <a:solidFill>
                  <a:srgbClr val="CCFFCC"/>
                </a:solidFill>
              </a:rPr>
              <a:t>directors/ management</a:t>
            </a:r>
            <a:r>
              <a:rPr lang="en-CA" sz="3900" dirty="0" smtClean="0">
                <a:solidFill>
                  <a:schemeClr val="bg1"/>
                </a:solidFill>
              </a:rPr>
              <a:t>.</a:t>
            </a:r>
            <a:r>
              <a:rPr lang="en-CA" sz="3900" dirty="0">
                <a:solidFill>
                  <a:schemeClr val="bg1"/>
                </a:solidFill>
              </a:rPr>
              <a:t> </a:t>
            </a:r>
            <a:r>
              <a:rPr lang="en-CA" sz="3900" i="1" dirty="0" smtClean="0">
                <a:solidFill>
                  <a:schemeClr val="accent5"/>
                </a:solidFill>
              </a:rPr>
              <a:t>Shareholders </a:t>
            </a:r>
            <a:r>
              <a:rPr lang="en-CA" sz="3900" i="1" dirty="0">
                <a:solidFill>
                  <a:schemeClr val="accent5"/>
                </a:solidFill>
              </a:rPr>
              <a:t>do not have a role.</a:t>
            </a:r>
            <a:endParaRPr lang="en-CA" sz="3900" dirty="0">
              <a:solidFill>
                <a:schemeClr val="accent5"/>
              </a:solidFill>
            </a:endParaRPr>
          </a:p>
          <a:p>
            <a:pPr>
              <a:lnSpc>
                <a:spcPct val="90000"/>
              </a:lnSpc>
            </a:pPr>
            <a:r>
              <a:rPr lang="en-CA" sz="3900" dirty="0">
                <a:solidFill>
                  <a:srgbClr val="CCFFCC"/>
                </a:solidFill>
              </a:rPr>
              <a:t>Contrast this to partnership </a:t>
            </a:r>
            <a:r>
              <a:rPr lang="en-CA" sz="3900" dirty="0" smtClean="0">
                <a:solidFill>
                  <a:schemeClr val="bg1"/>
                </a:solidFill>
              </a:rPr>
              <a:t>where “</a:t>
            </a:r>
            <a:r>
              <a:rPr lang="en-CA" sz="3900" i="1" dirty="0" smtClean="0">
                <a:solidFill>
                  <a:schemeClr val="bg1"/>
                </a:solidFill>
              </a:rPr>
              <a:t>Subject </a:t>
            </a:r>
            <a:r>
              <a:rPr lang="en-CA" sz="3900" i="1" dirty="0">
                <a:solidFill>
                  <a:schemeClr val="bg1"/>
                </a:solidFill>
              </a:rPr>
              <a:t>to any agreement express or implied between the </a:t>
            </a:r>
            <a:r>
              <a:rPr lang="en-CA" sz="3900" i="1" dirty="0" smtClean="0">
                <a:solidFill>
                  <a:schemeClr val="bg1"/>
                </a:solidFill>
              </a:rPr>
              <a:t>partners</a:t>
            </a:r>
            <a:r>
              <a:rPr lang="mr-IN" sz="3900" i="1" dirty="0" smtClean="0">
                <a:solidFill>
                  <a:schemeClr val="bg1"/>
                </a:solidFill>
              </a:rPr>
              <a:t>…</a:t>
            </a:r>
            <a:r>
              <a:rPr lang="en-CA" sz="3900" dirty="0" smtClean="0">
                <a:solidFill>
                  <a:schemeClr val="bg1"/>
                </a:solidFill>
              </a:rPr>
              <a:t> </a:t>
            </a:r>
            <a:r>
              <a:rPr lang="en-CA" sz="3900" i="1" dirty="0">
                <a:solidFill>
                  <a:schemeClr val="bg1"/>
                </a:solidFill>
              </a:rPr>
              <a:t>every partner may take part in the management of the partnership business;</a:t>
            </a:r>
            <a:r>
              <a:rPr lang="en-CA" sz="3900" i="1" dirty="0" smtClean="0">
                <a:solidFill>
                  <a:schemeClr val="bg1"/>
                </a:solidFill>
              </a:rPr>
              <a:t>” </a:t>
            </a:r>
            <a:r>
              <a:rPr lang="en-CA" sz="2600" i="1" dirty="0" smtClean="0">
                <a:solidFill>
                  <a:schemeClr val="bg1"/>
                </a:solidFill>
              </a:rPr>
              <a:t>(</a:t>
            </a:r>
            <a:r>
              <a:rPr lang="en-CA" sz="2600" dirty="0" smtClean="0">
                <a:solidFill>
                  <a:schemeClr val="bg1"/>
                </a:solidFill>
              </a:rPr>
              <a:t> </a:t>
            </a:r>
            <a:r>
              <a:rPr lang="en-CA" sz="2600" dirty="0">
                <a:solidFill>
                  <a:srgbClr val="FFFF00"/>
                </a:solidFill>
              </a:rPr>
              <a:t>27 (e) </a:t>
            </a:r>
            <a:r>
              <a:rPr lang="en-CA" sz="2600" dirty="0">
                <a:solidFill>
                  <a:schemeClr val="bg1"/>
                </a:solidFill>
              </a:rPr>
              <a:t>of the </a:t>
            </a:r>
            <a:r>
              <a:rPr lang="en-CA" sz="2600" i="1" dirty="0">
                <a:solidFill>
                  <a:srgbClr val="FFFF00"/>
                </a:solidFill>
              </a:rPr>
              <a:t>Partnership Act</a:t>
            </a:r>
            <a:r>
              <a:rPr lang="en-CA" sz="2600" dirty="0">
                <a:solidFill>
                  <a:schemeClr val="bg1"/>
                </a:solidFill>
              </a:rPr>
              <a:t>, RSBC </a:t>
            </a:r>
            <a:r>
              <a:rPr lang="en-CA" sz="2600" dirty="0" smtClean="0">
                <a:solidFill>
                  <a:schemeClr val="bg1"/>
                </a:solidFill>
              </a:rPr>
              <a:t>1996</a:t>
            </a:r>
            <a:r>
              <a:rPr lang="en-CA" sz="2600" dirty="0">
                <a:solidFill>
                  <a:schemeClr val="bg1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14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32" y="62665"/>
            <a:ext cx="7631168" cy="1016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Which </a:t>
            </a:r>
            <a:r>
              <a:rPr lang="en-US" sz="4800" b="1" dirty="0" smtClean="0">
                <a:solidFill>
                  <a:srgbClr val="FFFF00"/>
                </a:solidFill>
              </a:rPr>
              <a:t>hat</a:t>
            </a:r>
            <a:r>
              <a:rPr lang="en-US" sz="4800" b="1" dirty="0" smtClean="0">
                <a:solidFill>
                  <a:schemeClr val="bg1"/>
                </a:solidFill>
              </a:rPr>
              <a:t>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Amsterdam_-_Hats_-_0931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" r="-132"/>
          <a:stretch/>
        </p:blipFill>
        <p:spPr>
          <a:xfrm>
            <a:off x="1055632" y="1077913"/>
            <a:ext cx="7010056" cy="4648200"/>
          </a:xfrm>
        </p:spPr>
      </p:pic>
    </p:spTree>
    <p:extLst>
      <p:ext uri="{BB962C8B-B14F-4D97-AF65-F5344CB8AC3E}">
        <p14:creationId xmlns:p14="http://schemas.microsoft.com/office/powerpoint/2010/main" val="2160412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55859"/>
            <a:ext cx="8229600" cy="3397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+mn-lt"/>
              </a:rPr>
              <a:t>   Legal 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+mn-lt"/>
              </a:rPr>
              <a:t>   Framework</a:t>
            </a:r>
            <a:endParaRPr lang="en-US" sz="96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3" descr="file00016107303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329" y="3378259"/>
            <a:ext cx="3801425" cy="28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30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1739" y="230938"/>
            <a:ext cx="8686801" cy="5971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900" b="1" dirty="0">
                <a:solidFill>
                  <a:schemeClr val="bg1"/>
                </a:solidFill>
              </a:rPr>
              <a:t>The </a:t>
            </a:r>
            <a:r>
              <a:rPr lang="en-CA" sz="2900" b="1" dirty="0">
                <a:solidFill>
                  <a:srgbClr val="FFFF00"/>
                </a:solidFill>
              </a:rPr>
              <a:t>Board of Directors chooses and supervises executives and </a:t>
            </a:r>
            <a:r>
              <a:rPr lang="en-CA" sz="2900" b="1" dirty="0" smtClean="0">
                <a:solidFill>
                  <a:srgbClr val="FFFF00"/>
                </a:solidFill>
              </a:rPr>
              <a:t>management</a:t>
            </a:r>
            <a:r>
              <a:rPr lang="en-CA" sz="2900" b="1" dirty="0">
                <a:solidFill>
                  <a:srgbClr val="FFFF00"/>
                </a:solidFill>
              </a:rPr>
              <a:t> </a:t>
            </a:r>
            <a:r>
              <a:rPr lang="en-CA" sz="2900" dirty="0" smtClean="0">
                <a:solidFill>
                  <a:schemeClr val="bg1"/>
                </a:solidFill>
              </a:rPr>
              <a:t>(BCBCA s.141(1); CBCA s. 121)</a:t>
            </a:r>
            <a:endParaRPr lang="en-CA" sz="2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900" i="1" dirty="0" smtClean="0">
                <a:solidFill>
                  <a:schemeClr val="bg1"/>
                </a:solidFill>
              </a:rPr>
              <a:t>“BCBCA 141</a:t>
            </a:r>
            <a:r>
              <a:rPr lang="en-CA" sz="2900" i="1" dirty="0">
                <a:solidFill>
                  <a:schemeClr val="bg1"/>
                </a:solidFill>
              </a:rPr>
              <a:t>. (1) </a:t>
            </a:r>
            <a:r>
              <a:rPr lang="en-CA" sz="2900" i="1" dirty="0">
                <a:solidFill>
                  <a:srgbClr val="CCFFCC"/>
                </a:solidFill>
              </a:rPr>
              <a:t>Subject to</a:t>
            </a:r>
            <a:r>
              <a:rPr lang="en-CA" sz="2900" i="1" dirty="0">
                <a:solidFill>
                  <a:schemeClr val="bg1"/>
                </a:solidFill>
              </a:rPr>
              <a:t> subsection (3) and to</a:t>
            </a:r>
            <a:r>
              <a:rPr lang="en-CA" sz="2900" i="1" dirty="0">
                <a:solidFill>
                  <a:srgbClr val="CCFFCC"/>
                </a:solidFill>
              </a:rPr>
              <a:t> the memorandum and articles </a:t>
            </a:r>
            <a:r>
              <a:rPr lang="en-CA" sz="2900" i="1" dirty="0">
                <a:solidFill>
                  <a:schemeClr val="bg1"/>
                </a:solidFill>
              </a:rPr>
              <a:t>of a company, </a:t>
            </a:r>
            <a:r>
              <a:rPr lang="en-CA" sz="2900" i="1" dirty="0">
                <a:solidFill>
                  <a:srgbClr val="FFFF00"/>
                </a:solidFill>
              </a:rPr>
              <a:t>the directors may appoint officers and may specify their duties</a:t>
            </a:r>
            <a:r>
              <a:rPr lang="en-CA" sz="2900" i="1" dirty="0">
                <a:solidFill>
                  <a:schemeClr val="bg1"/>
                </a:solidFill>
              </a:rPr>
              <a:t>.”</a:t>
            </a:r>
            <a:endParaRPr lang="en-CA" sz="2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900" i="1" dirty="0" smtClean="0">
                <a:solidFill>
                  <a:schemeClr val="bg1"/>
                </a:solidFill>
              </a:rPr>
              <a:t>“CBCA 121</a:t>
            </a:r>
            <a:r>
              <a:rPr lang="en-CA" sz="2900" i="1" dirty="0">
                <a:solidFill>
                  <a:schemeClr val="bg1"/>
                </a:solidFill>
              </a:rPr>
              <a:t>. </a:t>
            </a:r>
            <a:r>
              <a:rPr lang="en-CA" sz="2900" i="1" dirty="0">
                <a:solidFill>
                  <a:srgbClr val="FFFF00"/>
                </a:solidFill>
              </a:rPr>
              <a:t>Subject to the articles</a:t>
            </a:r>
            <a:r>
              <a:rPr lang="en-CA" sz="2900" i="1" dirty="0">
                <a:solidFill>
                  <a:schemeClr val="bg1"/>
                </a:solidFill>
              </a:rPr>
              <a:t>, the by-laws</a:t>
            </a:r>
            <a:r>
              <a:rPr lang="en-CA" sz="2900" i="1" dirty="0">
                <a:solidFill>
                  <a:srgbClr val="CCFFCC"/>
                </a:solidFill>
              </a:rPr>
              <a:t> or any unanimous shareholder agreement</a:t>
            </a:r>
            <a:r>
              <a:rPr lang="en-CA" sz="2900" i="1" dirty="0">
                <a:solidFill>
                  <a:schemeClr val="bg1"/>
                </a:solidFill>
              </a:rPr>
              <a:t>,</a:t>
            </a:r>
            <a:endParaRPr lang="en-CA" sz="2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900" i="1" dirty="0">
                <a:solidFill>
                  <a:schemeClr val="bg1"/>
                </a:solidFill>
              </a:rPr>
              <a:t>(a) the d</a:t>
            </a:r>
            <a:r>
              <a:rPr lang="en-CA" sz="2900" i="1" dirty="0">
                <a:solidFill>
                  <a:srgbClr val="CCFFCC"/>
                </a:solidFill>
              </a:rPr>
              <a:t>irectors may designate the offices of the corporation</a:t>
            </a:r>
            <a:r>
              <a:rPr lang="en-CA" sz="2900" i="1" dirty="0">
                <a:solidFill>
                  <a:schemeClr val="bg1"/>
                </a:solidFill>
              </a:rPr>
              <a:t>, appoint as officers persons of full capacity, specify their duties and</a:t>
            </a:r>
            <a:r>
              <a:rPr lang="en-CA" sz="2900" i="1" dirty="0">
                <a:solidFill>
                  <a:srgbClr val="FFFF00"/>
                </a:solidFill>
              </a:rPr>
              <a:t> delegate to them powers to manage the business</a:t>
            </a:r>
            <a:r>
              <a:rPr lang="en-CA" sz="2900" i="1" dirty="0">
                <a:solidFill>
                  <a:schemeClr val="bg1"/>
                </a:solidFill>
              </a:rPr>
              <a:t> and affairs of the corporation, </a:t>
            </a:r>
            <a:r>
              <a:rPr lang="en-CA" sz="2900" i="1" dirty="0">
                <a:solidFill>
                  <a:srgbClr val="CCFFCC"/>
                </a:solidFill>
              </a:rPr>
              <a:t>except powers </a:t>
            </a:r>
            <a:r>
              <a:rPr lang="en-CA" sz="2900" i="1" dirty="0">
                <a:solidFill>
                  <a:schemeClr val="bg1"/>
                </a:solidFill>
              </a:rPr>
              <a:t>to do anything referred to in subsection 115(3);”</a:t>
            </a:r>
            <a:endParaRPr lang="en-CA" sz="29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3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460" y="145143"/>
            <a:ext cx="7136340" cy="1016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1</a:t>
            </a:r>
            <a:r>
              <a:rPr lang="en-US" sz="4400" baseline="30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st</a:t>
            </a:r>
            <a:r>
              <a:rPr lang="en-US" sz="44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: </a:t>
            </a:r>
            <a:r>
              <a:rPr lang="en-US" sz="4400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News of the Week</a:t>
            </a:r>
            <a:endParaRPr lang="en-US" sz="4400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Screen Shot 2016-11-08 at 11.39.30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" r="-491"/>
          <a:stretch/>
        </p:blipFill>
        <p:spPr>
          <a:xfrm>
            <a:off x="1550460" y="1160463"/>
            <a:ext cx="6036895" cy="4711700"/>
          </a:xfrm>
        </p:spPr>
      </p:pic>
    </p:spTree>
    <p:extLst>
      <p:ext uri="{BB962C8B-B14F-4D97-AF65-F5344CB8AC3E}">
        <p14:creationId xmlns:p14="http://schemas.microsoft.com/office/powerpoint/2010/main" val="453258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65"/>
            <a:ext cx="8229600" cy="1016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Shareholders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axx20080130-11_072dpi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9" b="13689"/>
          <a:stretch>
            <a:fillRect/>
          </a:stretch>
        </p:blipFill>
        <p:spPr>
          <a:xfrm>
            <a:off x="457200" y="1243180"/>
            <a:ext cx="8229600" cy="4318000"/>
          </a:xfrm>
        </p:spPr>
      </p:pic>
      <p:sp>
        <p:nvSpPr>
          <p:cNvPr id="5" name="TextBox 4"/>
          <p:cNvSpPr txBox="1"/>
          <p:nvPr/>
        </p:nvSpPr>
        <p:spPr>
          <a:xfrm>
            <a:off x="4703881" y="5775620"/>
            <a:ext cx="398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Siemens 2008 Shareholders Meeting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5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Role of Shareholders </a:t>
            </a:r>
            <a:r>
              <a:rPr lang="en-US" b="1" dirty="0" smtClean="0">
                <a:solidFill>
                  <a:schemeClr val="accent5"/>
                </a:solidFill>
              </a:rPr>
              <a:t>#1</a:t>
            </a:r>
            <a:r>
              <a:rPr lang="mr-IN" b="1" dirty="0" smtClean="0">
                <a:solidFill>
                  <a:schemeClr val="accent5"/>
                </a:solidFill>
              </a:rPr>
              <a:t>…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mr-IN" sz="8800" b="1" dirty="0" smtClean="0">
                <a:solidFill>
                  <a:srgbClr val="FFFFFF"/>
                </a:solidFill>
              </a:rPr>
              <a:t>…</a:t>
            </a:r>
            <a:r>
              <a:rPr lang="en-CA" sz="8800" b="1" dirty="0" smtClean="0">
                <a:solidFill>
                  <a:srgbClr val="FFFFFF"/>
                </a:solidFill>
              </a:rPr>
              <a:t>to </a:t>
            </a:r>
            <a:r>
              <a:rPr lang="en-CA" sz="8800" b="1" dirty="0">
                <a:solidFill>
                  <a:srgbClr val="4BACC6"/>
                </a:solidFill>
              </a:rPr>
              <a:t>elect directors </a:t>
            </a:r>
            <a:r>
              <a:rPr lang="en-CA" sz="8800" b="1" dirty="0">
                <a:solidFill>
                  <a:srgbClr val="FFFFFF"/>
                </a:solidFill>
              </a:rPr>
              <a:t>and to remove </a:t>
            </a:r>
            <a:r>
              <a:rPr lang="en-CA" sz="8800" b="1" dirty="0" smtClean="0">
                <a:solidFill>
                  <a:srgbClr val="FFFFFF"/>
                </a:solidFill>
              </a:rPr>
              <a:t>them</a:t>
            </a:r>
            <a:r>
              <a:rPr lang="en-CA" sz="7200" dirty="0">
                <a:solidFill>
                  <a:srgbClr val="FFFFFF"/>
                </a:solidFill>
              </a:rPr>
              <a:t> </a:t>
            </a:r>
            <a:endParaRPr lang="en-US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22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Role of Shareholders </a:t>
            </a:r>
            <a:r>
              <a:rPr lang="en-US" b="1" dirty="0" smtClean="0">
                <a:solidFill>
                  <a:srgbClr val="FFFFFF"/>
                </a:solidFill>
              </a:rPr>
              <a:t>#2</a:t>
            </a:r>
            <a:r>
              <a:rPr lang="mr-IN" b="1" dirty="0" smtClean="0">
                <a:solidFill>
                  <a:schemeClr val="bg1"/>
                </a:solidFill>
              </a:rPr>
              <a:t>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54684"/>
            <a:ext cx="8686800" cy="4717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dirty="0">
                <a:solidFill>
                  <a:schemeClr val="bg1"/>
                </a:solidFill>
              </a:rPr>
              <a:t>T</a:t>
            </a:r>
            <a:r>
              <a:rPr lang="en-CA" sz="4400" dirty="0" smtClean="0">
                <a:solidFill>
                  <a:schemeClr val="bg1"/>
                </a:solidFill>
              </a:rPr>
              <a:t>here </a:t>
            </a:r>
            <a:r>
              <a:rPr lang="en-CA" sz="4400" dirty="0">
                <a:solidFill>
                  <a:schemeClr val="bg1"/>
                </a:solidFill>
              </a:rPr>
              <a:t>are </a:t>
            </a:r>
            <a:r>
              <a:rPr lang="en-CA" sz="4400" dirty="0">
                <a:solidFill>
                  <a:srgbClr val="FFFF00"/>
                </a:solidFill>
              </a:rPr>
              <a:t>certain powers expressly reserved to </a:t>
            </a:r>
            <a:r>
              <a:rPr lang="en-CA" sz="4400" dirty="0" smtClean="0">
                <a:solidFill>
                  <a:srgbClr val="FFFF00"/>
                </a:solidFill>
              </a:rPr>
              <a:t>shareholders</a:t>
            </a:r>
            <a:r>
              <a:rPr lang="en-CA" sz="4400" dirty="0" smtClean="0">
                <a:solidFill>
                  <a:schemeClr val="bg1"/>
                </a:solidFill>
              </a:rPr>
              <a:t> </a:t>
            </a:r>
            <a:r>
              <a:rPr lang="en-CA" sz="4400" dirty="0">
                <a:solidFill>
                  <a:schemeClr val="bg1"/>
                </a:solidFill>
              </a:rPr>
              <a:t>by statute, e.g., </a:t>
            </a:r>
            <a:r>
              <a:rPr lang="en-CA" sz="4400" dirty="0">
                <a:solidFill>
                  <a:schemeClr val="accent5"/>
                </a:solidFill>
              </a:rPr>
              <a:t>amendments </a:t>
            </a:r>
            <a:r>
              <a:rPr lang="en-CA" sz="4400" dirty="0" smtClean="0">
                <a:solidFill>
                  <a:schemeClr val="accent5"/>
                </a:solidFill>
              </a:rPr>
              <a:t>to the </a:t>
            </a:r>
            <a:r>
              <a:rPr lang="en-CA" sz="4400" dirty="0">
                <a:solidFill>
                  <a:schemeClr val="accent5"/>
                </a:solidFill>
              </a:rPr>
              <a:t>constitution</a:t>
            </a:r>
            <a:r>
              <a:rPr lang="en-CA" sz="4400" dirty="0">
                <a:solidFill>
                  <a:schemeClr val="bg1"/>
                </a:solidFill>
              </a:rPr>
              <a:t>, other </a:t>
            </a:r>
            <a:r>
              <a:rPr lang="en-CA" sz="4400" dirty="0">
                <a:solidFill>
                  <a:srgbClr val="4BACC6"/>
                </a:solidFill>
              </a:rPr>
              <a:t>“fundamental” changes </a:t>
            </a:r>
            <a:r>
              <a:rPr lang="en-CA" sz="4400" dirty="0">
                <a:solidFill>
                  <a:schemeClr val="bg1"/>
                </a:solidFill>
              </a:rPr>
              <a:t>such as approving sale of undertaking. </a:t>
            </a:r>
            <a:r>
              <a:rPr lang="en-CA" sz="4400" dirty="0" smtClean="0">
                <a:solidFill>
                  <a:schemeClr val="bg1"/>
                </a:solidFill>
              </a:rPr>
              <a:t>BCBCA </a:t>
            </a:r>
            <a:r>
              <a:rPr lang="en-CA" sz="4400" dirty="0">
                <a:solidFill>
                  <a:schemeClr val="bg1"/>
                </a:solidFill>
              </a:rPr>
              <a:t>section 259; CBCA section </a:t>
            </a:r>
            <a:r>
              <a:rPr lang="en-CA" sz="4400" dirty="0" smtClean="0">
                <a:solidFill>
                  <a:schemeClr val="bg1"/>
                </a:solidFill>
              </a:rPr>
              <a:t>173 are some examples</a:t>
            </a:r>
            <a:r>
              <a:rPr lang="mr-IN" sz="4400" dirty="0" smtClean="0">
                <a:solidFill>
                  <a:schemeClr val="bg1"/>
                </a:solidFill>
              </a:rPr>
              <a:t>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0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74"/>
            <a:ext cx="8229600" cy="646641"/>
          </a:xfrm>
        </p:spPr>
        <p:txBody>
          <a:bodyPr>
            <a:normAutofit fontScale="90000"/>
          </a:bodyPr>
          <a:lstStyle/>
          <a:p>
            <a:r>
              <a:rPr lang="en-CA" sz="3600" b="1" dirty="0">
                <a:solidFill>
                  <a:schemeClr val="bg1"/>
                </a:solidFill>
              </a:rPr>
              <a:t>BCBCA </a:t>
            </a:r>
            <a:r>
              <a:rPr lang="en-CA" sz="3600" dirty="0" smtClean="0">
                <a:solidFill>
                  <a:srgbClr val="FFFF00"/>
                </a:solidFill>
              </a:rPr>
              <a:t>Section </a:t>
            </a:r>
            <a:r>
              <a:rPr lang="en-CA" sz="3600" dirty="0">
                <a:solidFill>
                  <a:srgbClr val="FFFF00"/>
                </a:solidFill>
              </a:rPr>
              <a:t>259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4425" y="676315"/>
            <a:ext cx="8929575" cy="587239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(1) A company may resolve to alter its articles</a:t>
            </a:r>
            <a:endParaRPr lang="en-CA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chemeClr val="bg1"/>
                </a:solidFill>
              </a:rPr>
              <a:t>(a) by the type of resolution specified by this Act,</a:t>
            </a:r>
            <a:endParaRPr lang="en-CA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chemeClr val="bg1"/>
                </a:solidFill>
              </a:rPr>
              <a:t>(b) if this Act does not specify the type of resolution, by the type of resolution specified by the articles, or</a:t>
            </a:r>
            <a:endParaRPr lang="en-CA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chemeClr val="bg1"/>
                </a:solidFill>
              </a:rPr>
              <a:t>(c) if neither this Act nor the articles specify the type of resolution, by a special resolution.</a:t>
            </a: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(2) </a:t>
            </a:r>
            <a:r>
              <a:rPr lang="en-CA" i="1" dirty="0">
                <a:solidFill>
                  <a:srgbClr val="FFFF00"/>
                </a:solidFill>
              </a:rPr>
              <a:t>A company may alter its articles to specify or change the majority of votes that is required to pass a special resolution</a:t>
            </a:r>
            <a:r>
              <a:rPr lang="en-CA" i="1" dirty="0">
                <a:solidFill>
                  <a:schemeClr val="bg1"/>
                </a:solidFill>
              </a:rPr>
              <a:t>, which majority must be </a:t>
            </a:r>
            <a:r>
              <a:rPr lang="en-CA" i="1" dirty="0">
                <a:solidFill>
                  <a:srgbClr val="CCFFCC"/>
                </a:solidFill>
              </a:rPr>
              <a:t>at least 2/3 and not more than 3/4</a:t>
            </a:r>
            <a:r>
              <a:rPr lang="en-CA" i="1" dirty="0">
                <a:solidFill>
                  <a:schemeClr val="bg1"/>
                </a:solidFill>
              </a:rPr>
              <a:t> of the votes cast on the resolution, </a:t>
            </a:r>
            <a:r>
              <a:rPr lang="en-CA" i="1" dirty="0">
                <a:solidFill>
                  <a:srgbClr val="FFFF00"/>
                </a:solidFill>
              </a:rPr>
              <a:t>if the shareholders resolve</a:t>
            </a:r>
            <a:r>
              <a:rPr lang="en-CA" i="1" dirty="0">
                <a:solidFill>
                  <a:schemeClr val="bg1"/>
                </a:solidFill>
              </a:rPr>
              <a:t>, by a special resolution, to make the alteration.</a:t>
            </a: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(3) </a:t>
            </a:r>
            <a:r>
              <a:rPr lang="en-CA" i="1" dirty="0">
                <a:solidFill>
                  <a:srgbClr val="FFFF00"/>
                </a:solidFill>
              </a:rPr>
              <a:t>A company may alter its articles to specify or change the majority of votes that is required for shareholders holding shares of a class or series of shares to pass a special separate resolution</a:t>
            </a:r>
            <a:r>
              <a:rPr lang="en-CA" i="1" dirty="0">
                <a:solidFill>
                  <a:schemeClr val="bg1"/>
                </a:solidFill>
              </a:rPr>
              <a:t>, which majority must be at least 2/3 and not more than 3/4 of the votes cast on the resolution, if</a:t>
            </a:r>
            <a:endParaRPr lang="en-CA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chemeClr val="bg1"/>
                </a:solidFill>
              </a:rPr>
              <a:t>(a</a:t>
            </a:r>
            <a:r>
              <a:rPr lang="en-CA" i="1" dirty="0">
                <a:solidFill>
                  <a:srgbClr val="FFFF00"/>
                </a:solidFill>
              </a:rPr>
              <a:t>) the shareholders resolve, by a special resolution</a:t>
            </a:r>
            <a:r>
              <a:rPr lang="en-CA" i="1" dirty="0">
                <a:solidFill>
                  <a:schemeClr val="bg1"/>
                </a:solidFill>
              </a:rPr>
              <a:t>, to make the alteration, and</a:t>
            </a:r>
            <a:endParaRPr lang="en-CA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chemeClr val="bg1"/>
                </a:solidFill>
              </a:rPr>
              <a:t>(b) </a:t>
            </a:r>
            <a:r>
              <a:rPr lang="en-CA" i="1" dirty="0">
                <a:solidFill>
                  <a:srgbClr val="FFFF00"/>
                </a:solidFill>
              </a:rPr>
              <a:t>shareholders holding shares of that class or series of shares consent by a special separate resolution </a:t>
            </a:r>
            <a:r>
              <a:rPr lang="en-CA" i="1" dirty="0">
                <a:solidFill>
                  <a:schemeClr val="bg1"/>
                </a:solidFill>
              </a:rPr>
              <a:t>of those shareholders…”</a:t>
            </a: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57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74"/>
            <a:ext cx="8229600" cy="778605"/>
          </a:xfrm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CBCA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rgbClr val="FFFF00"/>
                </a:solidFill>
              </a:rPr>
              <a:t>Section </a:t>
            </a:r>
            <a:r>
              <a:rPr lang="en-CA" dirty="0">
                <a:solidFill>
                  <a:srgbClr val="FFFF00"/>
                </a:solidFill>
              </a:rPr>
              <a:t>173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1437" y="808279"/>
            <a:ext cx="8962563" cy="562496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CA" i="1" dirty="0">
                <a:solidFill>
                  <a:srgbClr val="FFFFFF"/>
                </a:solidFill>
              </a:rPr>
              <a:t>(1) Subject to sections </a:t>
            </a:r>
            <a:r>
              <a:rPr lang="en-CA" i="1" dirty="0" smtClean="0">
                <a:solidFill>
                  <a:srgbClr val="FFFFFF"/>
                </a:solidFill>
              </a:rPr>
              <a:t>176 and</a:t>
            </a:r>
            <a:r>
              <a:rPr lang="en-CA" i="1" dirty="0">
                <a:solidFill>
                  <a:srgbClr val="FFFFFF"/>
                </a:solidFill>
              </a:rPr>
              <a:t> 177, the articles of a corporation may by special resolution be amended to</a:t>
            </a:r>
            <a:endParaRPr lang="en-CA" dirty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rgbClr val="FFFFFF"/>
                </a:solidFill>
              </a:rPr>
              <a:t>(a) </a:t>
            </a:r>
            <a:r>
              <a:rPr lang="en-CA" i="1" dirty="0">
                <a:solidFill>
                  <a:srgbClr val="FFFF00"/>
                </a:solidFill>
              </a:rPr>
              <a:t>change its name</a:t>
            </a:r>
            <a:r>
              <a:rPr lang="en-CA" i="1" dirty="0">
                <a:solidFill>
                  <a:srgbClr val="FFFFFF"/>
                </a:solidFill>
              </a:rPr>
              <a:t>;</a:t>
            </a:r>
            <a:endParaRPr lang="en-CA" dirty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rgbClr val="FFFFFF"/>
                </a:solidFill>
              </a:rPr>
              <a:t>(b) change the province in which its registered office is situated;</a:t>
            </a:r>
            <a:endParaRPr lang="en-CA" dirty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rgbClr val="FFFFFF"/>
                </a:solidFill>
              </a:rPr>
              <a:t>(c)</a:t>
            </a:r>
            <a:r>
              <a:rPr lang="en-CA" i="1" dirty="0">
                <a:solidFill>
                  <a:srgbClr val="FFFF00"/>
                </a:solidFill>
              </a:rPr>
              <a:t> add, change or remove any restriction on the business or businesses that the corporation may carry on</a:t>
            </a:r>
            <a:r>
              <a:rPr lang="en-CA" i="1" dirty="0">
                <a:solidFill>
                  <a:srgbClr val="FFFFFF"/>
                </a:solidFill>
              </a:rPr>
              <a:t>;</a:t>
            </a:r>
            <a:endParaRPr lang="en-CA" dirty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rgbClr val="FFFFFF"/>
                </a:solidFill>
              </a:rPr>
              <a:t>(d)</a:t>
            </a:r>
            <a:r>
              <a:rPr lang="en-CA" i="1" dirty="0">
                <a:solidFill>
                  <a:srgbClr val="FFFF00"/>
                </a:solidFill>
              </a:rPr>
              <a:t> change any maximum number of shares </a:t>
            </a:r>
            <a:r>
              <a:rPr lang="en-CA" i="1" dirty="0">
                <a:solidFill>
                  <a:srgbClr val="FFFFFF"/>
                </a:solidFill>
              </a:rPr>
              <a:t>that the corporation is authorized to issue;</a:t>
            </a:r>
            <a:endParaRPr lang="en-CA" dirty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rgbClr val="FFFFFF"/>
                </a:solidFill>
              </a:rPr>
              <a:t>(e)</a:t>
            </a:r>
            <a:r>
              <a:rPr lang="en-CA" i="1" dirty="0">
                <a:solidFill>
                  <a:srgbClr val="FFFF00"/>
                </a:solidFill>
              </a:rPr>
              <a:t> create new classes of share</a:t>
            </a:r>
            <a:r>
              <a:rPr lang="en-CA" i="1" dirty="0">
                <a:solidFill>
                  <a:srgbClr val="FFFFFF"/>
                </a:solidFill>
              </a:rPr>
              <a:t>s;</a:t>
            </a:r>
            <a:endParaRPr lang="en-CA" dirty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rgbClr val="FFFFFF"/>
                </a:solidFill>
              </a:rPr>
              <a:t>(f) reduce or increase its stated capital, if its stated capital is set out in the articles;</a:t>
            </a:r>
            <a:endParaRPr lang="en-CA" dirty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rgbClr val="FFFFFF"/>
                </a:solidFill>
              </a:rPr>
              <a:t>(g) change the designation of all or any of its shares, and add, </a:t>
            </a:r>
            <a:r>
              <a:rPr lang="en-CA" i="1" dirty="0">
                <a:solidFill>
                  <a:srgbClr val="FFFF00"/>
                </a:solidFill>
              </a:rPr>
              <a:t>change or remove any rights, privileges, restrictions and conditions, including rights to accrued dividends, in respect of all or any of its shares</a:t>
            </a:r>
            <a:r>
              <a:rPr lang="en-CA" i="1" dirty="0">
                <a:solidFill>
                  <a:srgbClr val="FFFFFF"/>
                </a:solidFill>
              </a:rPr>
              <a:t>, whether issued or unissued;</a:t>
            </a:r>
            <a:endParaRPr lang="en-CA" dirty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r>
              <a:rPr lang="en-CA" i="1" dirty="0">
                <a:solidFill>
                  <a:srgbClr val="FFFFFF"/>
                </a:solidFill>
              </a:rPr>
              <a:t>(h) </a:t>
            </a:r>
            <a:r>
              <a:rPr lang="en-CA" i="1" dirty="0">
                <a:solidFill>
                  <a:srgbClr val="FFFF00"/>
                </a:solidFill>
              </a:rPr>
              <a:t>change the shares of any class or series</a:t>
            </a:r>
            <a:r>
              <a:rPr lang="en-CA" i="1" dirty="0">
                <a:solidFill>
                  <a:srgbClr val="FFFFFF"/>
                </a:solidFill>
              </a:rPr>
              <a:t>, whether issued or unissued, into a different number of shares of the same class or series or into the same or a different number of shares of other classes or series;</a:t>
            </a:r>
            <a:endParaRPr lang="en-CA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48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74"/>
            <a:ext cx="8229600" cy="894073"/>
          </a:xfrm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CBCA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rgbClr val="FFFF00"/>
                </a:solidFill>
              </a:rPr>
              <a:t>Section 173 </a:t>
            </a:r>
            <a:r>
              <a:rPr lang="en-CA" dirty="0" smtClean="0">
                <a:solidFill>
                  <a:schemeClr val="bg1"/>
                </a:solidFill>
              </a:rPr>
              <a:t>(continued)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0402" y="923747"/>
            <a:ext cx="8863598" cy="50146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i="1" dirty="0">
                <a:solidFill>
                  <a:srgbClr val="FFFFFF"/>
                </a:solidFill>
              </a:rPr>
              <a:t>(</a:t>
            </a:r>
            <a:r>
              <a:rPr lang="en-CA" i="1" dirty="0" err="1">
                <a:solidFill>
                  <a:srgbClr val="FFFFFF"/>
                </a:solidFill>
              </a:rPr>
              <a:t>i</a:t>
            </a:r>
            <a:r>
              <a:rPr lang="en-CA" i="1" dirty="0">
                <a:solidFill>
                  <a:srgbClr val="FFFFFF"/>
                </a:solidFill>
              </a:rPr>
              <a:t>) </a:t>
            </a:r>
            <a:r>
              <a:rPr lang="en-CA" i="1" dirty="0">
                <a:solidFill>
                  <a:srgbClr val="FFFF00"/>
                </a:solidFill>
              </a:rPr>
              <a:t>divide a class of shares</a:t>
            </a:r>
            <a:r>
              <a:rPr lang="en-CA" i="1" dirty="0">
                <a:solidFill>
                  <a:srgbClr val="FFFFFF"/>
                </a:solidFill>
              </a:rPr>
              <a:t>, whether issued or unissued, into series and fix the number of shares in each series and the rights, privileges, restrictions and conditions thereof;</a:t>
            </a:r>
            <a:endParaRPr lang="en-CA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FF"/>
                </a:solidFill>
              </a:rPr>
              <a:t>(j) authorize the directors to divide any class of unissued shares into series and fix the number of shares in each series and the rights, privileges, restrictions and conditions thereof;</a:t>
            </a:r>
            <a:endParaRPr lang="en-CA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FF"/>
                </a:solidFill>
              </a:rPr>
              <a:t>(k) </a:t>
            </a:r>
            <a:r>
              <a:rPr lang="en-CA" i="1" dirty="0">
                <a:solidFill>
                  <a:srgbClr val="FFFF00"/>
                </a:solidFill>
              </a:rPr>
              <a:t>authorize the directors to change the rights, privileges, restrictions and conditions attached to unissued shares of any series</a:t>
            </a:r>
            <a:r>
              <a:rPr lang="en-CA" i="1" dirty="0">
                <a:solidFill>
                  <a:srgbClr val="FFFFFF"/>
                </a:solidFill>
              </a:rPr>
              <a:t>;</a:t>
            </a:r>
            <a:endParaRPr lang="en-CA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FF"/>
                </a:solidFill>
              </a:rPr>
              <a:t>(l) revoke, diminish or enlarge any authority conferred under paragraphs (j) and (k);</a:t>
            </a:r>
            <a:endParaRPr lang="en-CA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FF"/>
                </a:solidFill>
              </a:rPr>
              <a:t>(m)</a:t>
            </a:r>
            <a:r>
              <a:rPr lang="en-CA" i="1" dirty="0">
                <a:solidFill>
                  <a:srgbClr val="FFFF00"/>
                </a:solidFill>
              </a:rPr>
              <a:t> increase or decrease the number of directors </a:t>
            </a:r>
            <a:r>
              <a:rPr lang="en-CA" i="1" dirty="0">
                <a:solidFill>
                  <a:srgbClr val="FFFFFF"/>
                </a:solidFill>
              </a:rPr>
              <a:t>or the minimum or maximum number of directors, subject to sections 107 and 112;</a:t>
            </a:r>
            <a:endParaRPr lang="en-CA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FF"/>
                </a:solidFill>
              </a:rPr>
              <a:t>(n) </a:t>
            </a:r>
            <a:r>
              <a:rPr lang="en-CA" i="1" dirty="0">
                <a:solidFill>
                  <a:srgbClr val="FFFF00"/>
                </a:solidFill>
              </a:rPr>
              <a:t>add, change or remove restrictions on the issue, transfer or ownership of shares</a:t>
            </a:r>
            <a:r>
              <a:rPr lang="en-CA" i="1" dirty="0">
                <a:solidFill>
                  <a:srgbClr val="FFFFFF"/>
                </a:solidFill>
              </a:rPr>
              <a:t>; or</a:t>
            </a:r>
            <a:endParaRPr lang="en-CA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FF"/>
                </a:solidFill>
              </a:rPr>
              <a:t>(o) add, change or remove any other provision that is permitted by this Act to be set out in the articles.</a:t>
            </a:r>
            <a:endParaRPr lang="en-CA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66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5" y="29674"/>
            <a:ext cx="8929575" cy="1092019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/>
            </a:r>
            <a:br>
              <a:rPr lang="en-US" sz="4400" b="1" dirty="0" smtClean="0">
                <a:solidFill>
                  <a:srgbClr val="FFFFFF"/>
                </a:solidFill>
              </a:rPr>
            </a:br>
            <a:r>
              <a:rPr lang="en-US" sz="4900" b="1" dirty="0" smtClean="0">
                <a:solidFill>
                  <a:srgbClr val="FFFFFF"/>
                </a:solidFill>
              </a:rPr>
              <a:t>Next </a:t>
            </a:r>
            <a:r>
              <a:rPr lang="en-US" sz="4900" b="1" dirty="0">
                <a:solidFill>
                  <a:srgbClr val="FFFFFF"/>
                </a:solidFill>
              </a:rPr>
              <a:t>class</a:t>
            </a:r>
            <a:r>
              <a:rPr lang="en-US" sz="4900" b="1" dirty="0" smtClean="0">
                <a:solidFill>
                  <a:srgbClr val="FFFFFF"/>
                </a:solidFill>
              </a:rPr>
              <a:t>: </a:t>
            </a:r>
            <a:r>
              <a:rPr lang="en-US" sz="4900" b="1" dirty="0" smtClean="0">
                <a:solidFill>
                  <a:srgbClr val="FFFF00"/>
                </a:solidFill>
              </a:rPr>
              <a:t>Directors </a:t>
            </a:r>
            <a:r>
              <a:rPr lang="en-US" sz="4900" b="1" dirty="0">
                <a:solidFill>
                  <a:srgbClr val="FFFF00"/>
                </a:solidFill>
              </a:rPr>
              <a:t>in </a:t>
            </a:r>
            <a:r>
              <a:rPr lang="en-US" sz="4900" b="1" dirty="0" smtClean="0">
                <a:solidFill>
                  <a:srgbClr val="FFFF00"/>
                </a:solidFill>
              </a:rPr>
              <a:t>depth </a:t>
            </a:r>
            <a:r>
              <a:rPr lang="en-US" sz="4900" b="1" dirty="0" smtClean="0">
                <a:solidFill>
                  <a:schemeClr val="accent5"/>
                </a:solidFill>
              </a:rPr>
              <a:t>+</a:t>
            </a:r>
            <a:r>
              <a:rPr lang="en-US" sz="4400" b="1" dirty="0">
                <a:solidFill>
                  <a:srgbClr val="FFFF00"/>
                </a:solidFill>
              </a:rPr>
              <a:t/>
            </a:r>
            <a:br>
              <a:rPr lang="en-US" sz="4400" b="1" dirty="0">
                <a:solidFill>
                  <a:srgbClr val="FFFF00"/>
                </a:solidFill>
              </a:rPr>
            </a:b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4313-400x236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r="260"/>
          <a:stretch/>
        </p:blipFill>
        <p:spPr>
          <a:xfrm>
            <a:off x="1088620" y="1286648"/>
            <a:ext cx="6795631" cy="4486000"/>
          </a:xfrm>
        </p:spPr>
      </p:pic>
    </p:spTree>
    <p:extLst>
      <p:ext uri="{BB962C8B-B14F-4D97-AF65-F5344CB8AC3E}">
        <p14:creationId xmlns:p14="http://schemas.microsoft.com/office/powerpoint/2010/main" val="2495228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+mn-lt"/>
                <a:cs typeface="Times New Roman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/>
              </a:rPr>
              <a:t>Am I an VLC</a:t>
            </a:r>
            <a:r>
              <a:rPr lang="en-US" dirty="0" smtClean="0">
                <a:solidFill>
                  <a:srgbClr val="FFFF00"/>
                </a:solidFill>
                <a:latin typeface="+mn-lt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n-lt"/>
                <a:cs typeface="Times New Roman"/>
              </a:rPr>
              <a:t>(Vicariously Liable </a:t>
            </a:r>
            <a:r>
              <a:rPr lang="en-US" dirty="0">
                <a:solidFill>
                  <a:srgbClr val="FFFFFF"/>
                </a:solidFill>
                <a:latin typeface="+mn-lt"/>
                <a:cs typeface="Times New Roman"/>
              </a:rPr>
              <a:t>C</a:t>
            </a:r>
            <a:r>
              <a:rPr lang="en-US" dirty="0" smtClean="0">
                <a:solidFill>
                  <a:srgbClr val="FFFFFF"/>
                </a:solidFill>
                <a:latin typeface="+mn-lt"/>
                <a:cs typeface="Times New Roman"/>
              </a:rPr>
              <a:t>at)</a:t>
            </a: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/>
              </a:rPr>
              <a:t>?</a:t>
            </a:r>
            <a:endParaRPr lang="en-US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1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1" y="2771403"/>
            <a:ext cx="6570518" cy="9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1-08 at 4.53.51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r="-348"/>
          <a:stretch/>
        </p:blipFill>
        <p:spPr>
          <a:xfrm>
            <a:off x="973160" y="379413"/>
            <a:ext cx="7207987" cy="5346700"/>
          </a:xfrm>
        </p:spPr>
      </p:pic>
    </p:spTree>
    <p:extLst>
      <p:ext uri="{BB962C8B-B14F-4D97-AF65-F5344CB8AC3E}">
        <p14:creationId xmlns:p14="http://schemas.microsoft.com/office/powerpoint/2010/main" val="247103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264" y="298401"/>
            <a:ext cx="1764885" cy="117044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/>
            </a:r>
            <a:br>
              <a:rPr lang="en-US" sz="7200" b="1" dirty="0" smtClean="0">
                <a:solidFill>
                  <a:srgbClr val="FFFF00"/>
                </a:solidFill>
              </a:rPr>
            </a:br>
            <a:r>
              <a:rPr lang="en-US" sz="7200" b="1" dirty="0" smtClean="0">
                <a:solidFill>
                  <a:srgbClr val="FFFF00"/>
                </a:solidFill>
              </a:rPr>
              <a:t>2</a:t>
            </a:r>
            <a:r>
              <a:rPr lang="en-US" sz="72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7200" b="1" dirty="0" smtClean="0">
                <a:solidFill>
                  <a:srgbClr val="FFFF00"/>
                </a:solidFill>
              </a:rPr>
              <a:t/>
            </a:r>
            <a:br>
              <a:rPr lang="en-US" sz="7200" b="1" dirty="0" smtClean="0">
                <a:solidFill>
                  <a:srgbClr val="FFFF00"/>
                </a:solidFill>
              </a:rPr>
            </a:b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82414" y="2342359"/>
            <a:ext cx="7290458" cy="3513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Continuing with</a:t>
            </a:r>
            <a:r>
              <a:rPr lang="mr-IN" sz="8000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…</a:t>
            </a:r>
            <a:r>
              <a:rPr lang="en-CA" sz="8000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.</a:t>
            </a:r>
            <a:endParaRPr lang="en-US" sz="8000" dirty="0" smtClean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47334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50"/>
            <a:ext cx="8686800" cy="2705259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solidFill>
                  <a:srgbClr val="FFFFFF"/>
                </a:solidFill>
              </a:rPr>
              <a:t/>
            </a:r>
            <a:br>
              <a:rPr lang="en-CA" sz="4800" b="1" dirty="0" smtClean="0">
                <a:solidFill>
                  <a:srgbClr val="FFFFFF"/>
                </a:solidFill>
              </a:rPr>
            </a:br>
            <a:r>
              <a:rPr lang="en-CA" sz="4800" b="1" dirty="0" smtClean="0">
                <a:solidFill>
                  <a:srgbClr val="FFFFFF"/>
                </a:solidFill>
              </a:rPr>
              <a:t>Unit 6: </a:t>
            </a:r>
            <a:r>
              <a:rPr lang="en-CA" sz="4800" b="1" dirty="0" smtClean="0">
                <a:solidFill>
                  <a:srgbClr val="FFFF00"/>
                </a:solidFill>
              </a:rPr>
              <a:t>The Legal Architecture of Business Governance</a:t>
            </a:r>
            <a:r>
              <a:rPr lang="en-CA" sz="4800" b="1" dirty="0" smtClean="0">
                <a:solidFill>
                  <a:srgbClr val="FFFFFF"/>
                </a:solidFill>
              </a:rPr>
              <a:t/>
            </a:r>
            <a:br>
              <a:rPr lang="en-CA" sz="4800" b="1" dirty="0" smtClean="0">
                <a:solidFill>
                  <a:srgbClr val="FFFFFF"/>
                </a:solidFill>
              </a:rPr>
            </a:br>
            <a:endParaRPr lang="en-US" sz="4800" b="1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Unit-6-768x566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5830" r="857" b="9950"/>
          <a:stretch/>
        </p:blipFill>
        <p:spPr>
          <a:xfrm>
            <a:off x="2606092" y="3200125"/>
            <a:ext cx="3859654" cy="2391846"/>
          </a:xfrm>
        </p:spPr>
      </p:pic>
    </p:spTree>
    <p:extLst>
      <p:ext uri="{BB962C8B-B14F-4D97-AF65-F5344CB8AC3E}">
        <p14:creationId xmlns:p14="http://schemas.microsoft.com/office/powerpoint/2010/main" val="268459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0"/>
            <a:ext cx="7730133" cy="153408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Constraining </a:t>
            </a:r>
            <a:r>
              <a:rPr lang="en-US" sz="4400" b="1" dirty="0" smtClean="0">
                <a:solidFill>
                  <a:schemeClr val="bg1"/>
                </a:solidFill>
              </a:rPr>
              <a:t>the</a:t>
            </a:r>
            <a:r>
              <a:rPr lang="en-US" sz="4400" b="1" dirty="0" smtClean="0">
                <a:solidFill>
                  <a:srgbClr val="FFFF00"/>
                </a:solidFill>
              </a:rPr>
              <a:t> use of 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>the </a:t>
            </a:r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Corporate Vehicle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108"/>
          <a:stretch/>
        </p:blipFill>
        <p:spPr>
          <a:xfrm>
            <a:off x="956667" y="1698480"/>
            <a:ext cx="7257470" cy="4192588"/>
          </a:xfrm>
        </p:spPr>
      </p:pic>
    </p:spTree>
    <p:extLst>
      <p:ext uri="{BB962C8B-B14F-4D97-AF65-F5344CB8AC3E}">
        <p14:creationId xmlns:p14="http://schemas.microsoft.com/office/powerpoint/2010/main" val="426695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74"/>
            <a:ext cx="8229600" cy="1016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 CEO President of USA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imgres-1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" b="-1616"/>
          <a:stretch>
            <a:fillRect/>
          </a:stretch>
        </p:blipFill>
        <p:spPr>
          <a:xfrm>
            <a:off x="457200" y="1046163"/>
            <a:ext cx="8350250" cy="4843462"/>
          </a:xfrm>
        </p:spPr>
      </p:pic>
    </p:spTree>
    <p:extLst>
      <p:ext uri="{BB962C8B-B14F-4D97-AF65-F5344CB8AC3E}">
        <p14:creationId xmlns:p14="http://schemas.microsoft.com/office/powerpoint/2010/main" val="1322285831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9555</TotalTime>
  <Words>1253</Words>
  <Application>Microsoft Macintosh PowerPoint</Application>
  <PresentationFormat>On-screen Show (4:3)</PresentationFormat>
  <Paragraphs>132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CDM_PPT_Template </vt:lpstr>
      <vt:lpstr> The Legal Architecture of Business Governance #2 </vt:lpstr>
      <vt:lpstr>PowerPoint Presentation</vt:lpstr>
      <vt:lpstr>  Lecture Capture Wednesday?</vt:lpstr>
      <vt:lpstr>1st: News of the Week</vt:lpstr>
      <vt:lpstr>PowerPoint Presentation</vt:lpstr>
      <vt:lpstr> 2nd </vt:lpstr>
      <vt:lpstr> Unit 6: The Legal Architecture of Business Governance </vt:lpstr>
      <vt:lpstr>Constraining the use of  the Corporate Vehicle</vt:lpstr>
      <vt:lpstr>First CEO President of USA</vt:lpstr>
      <vt:lpstr>Precedent</vt:lpstr>
      <vt:lpstr>Topics #1</vt:lpstr>
      <vt:lpstr>Topics #2</vt:lpstr>
      <vt:lpstr>Academic Origins</vt:lpstr>
      <vt:lpstr>PowerPoint Presentation</vt:lpstr>
      <vt:lpstr>PowerPoint Presentation</vt:lpstr>
      <vt:lpstr>What is Good Governance?</vt:lpstr>
      <vt:lpstr>PowerPoint Presentation</vt:lpstr>
      <vt:lpstr>Most of all…</vt:lpstr>
      <vt:lpstr>Corporate Governance is synonymizing with…Shareholders rights!</vt:lpstr>
      <vt:lpstr>LOOK CLOSELY…</vt:lpstr>
      <vt:lpstr>On the other hand…consider</vt:lpstr>
      <vt:lpstr>PowerPoint Presentation</vt:lpstr>
      <vt:lpstr>Resources?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</vt:lpstr>
      <vt:lpstr>Applicability of the duty of good faith in commercial contracts</vt:lpstr>
      <vt:lpstr>Not THE exam question…but…</vt:lpstr>
      <vt:lpstr>Consider…</vt:lpstr>
      <vt:lpstr>Introduction to Governance </vt:lpstr>
      <vt:lpstr>Which hat?</vt:lpstr>
      <vt:lpstr>PowerPoint Presentation</vt:lpstr>
      <vt:lpstr>PowerPoint Presentation</vt:lpstr>
      <vt:lpstr>Shareholders</vt:lpstr>
      <vt:lpstr>The Role of Shareholders #1…</vt:lpstr>
      <vt:lpstr>The Role of Shareholders #2…</vt:lpstr>
      <vt:lpstr>BCBCA Section 259</vt:lpstr>
      <vt:lpstr>CBCA Section 173 </vt:lpstr>
      <vt:lpstr>CBCA Section 173 (continued) </vt:lpstr>
      <vt:lpstr> Next class: Directors in depth + </vt:lpstr>
      <vt:lpstr> Am I an VLC (Vicariously Liable Cat)?</vt:lpstr>
      <vt:lpstr>PowerPoint Presentation</vt:lpstr>
    </vt:vector>
  </TitlesOfParts>
  <Company>Festinger Bahniwal Law &amp; Strategy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Controlling the Controllers</dc:title>
  <dc:creator>Jon Festinger</dc:creator>
  <cp:lastModifiedBy>Jon Festinger</cp:lastModifiedBy>
  <cp:revision>807</cp:revision>
  <cp:lastPrinted>2013-11-20T04:46:48Z</cp:lastPrinted>
  <dcterms:created xsi:type="dcterms:W3CDTF">2013-03-18T21:23:38Z</dcterms:created>
  <dcterms:modified xsi:type="dcterms:W3CDTF">2016-11-10T04:50:47Z</dcterms:modified>
</cp:coreProperties>
</file>