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1"/>
  </p:notesMasterIdLst>
  <p:sldIdLst>
    <p:sldId id="300" r:id="rId2"/>
    <p:sldId id="965" r:id="rId3"/>
    <p:sldId id="966" r:id="rId4"/>
    <p:sldId id="1218" r:id="rId5"/>
    <p:sldId id="1252" r:id="rId6"/>
    <p:sldId id="1188" r:id="rId7"/>
    <p:sldId id="968" r:id="rId8"/>
    <p:sldId id="1131" r:id="rId9"/>
    <p:sldId id="1161" r:id="rId10"/>
    <p:sldId id="1132" r:id="rId11"/>
    <p:sldId id="1163" r:id="rId12"/>
    <p:sldId id="1133" r:id="rId13"/>
    <p:sldId id="1191" r:id="rId14"/>
    <p:sldId id="1190" r:id="rId15"/>
    <p:sldId id="1176" r:id="rId16"/>
    <p:sldId id="1177" r:id="rId17"/>
    <p:sldId id="1128" r:id="rId18"/>
    <p:sldId id="1192" r:id="rId19"/>
    <p:sldId id="1195" r:id="rId20"/>
    <p:sldId id="1216" r:id="rId21"/>
    <p:sldId id="1217" r:id="rId22"/>
    <p:sldId id="1187" r:id="rId23"/>
    <p:sldId id="1186" r:id="rId24"/>
    <p:sldId id="1140" r:id="rId25"/>
    <p:sldId id="1211" r:id="rId26"/>
    <p:sldId id="1141" r:id="rId27"/>
    <p:sldId id="1185" r:id="rId28"/>
    <p:sldId id="1143" r:id="rId29"/>
    <p:sldId id="1183" r:id="rId30"/>
    <p:sldId id="1180" r:id="rId31"/>
    <p:sldId id="1181" r:id="rId32"/>
    <p:sldId id="1182" r:id="rId33"/>
    <p:sldId id="1145" r:id="rId34"/>
    <p:sldId id="1184" r:id="rId35"/>
    <p:sldId id="1196" r:id="rId36"/>
    <p:sldId id="1197" r:id="rId37"/>
    <p:sldId id="1198" r:id="rId38"/>
    <p:sldId id="1199" r:id="rId39"/>
    <p:sldId id="1212" r:id="rId40"/>
    <p:sldId id="1213" r:id="rId41"/>
    <p:sldId id="1214" r:id="rId42"/>
    <p:sldId id="1200" r:id="rId43"/>
    <p:sldId id="1215" r:id="rId44"/>
    <p:sldId id="1202" r:id="rId45"/>
    <p:sldId id="1203" r:id="rId46"/>
    <p:sldId id="1220" r:id="rId47"/>
    <p:sldId id="1221" r:id="rId48"/>
    <p:sldId id="1222" r:id="rId49"/>
    <p:sldId id="1223" r:id="rId50"/>
    <p:sldId id="1224" r:id="rId51"/>
    <p:sldId id="1225" r:id="rId52"/>
    <p:sldId id="1253" r:id="rId53"/>
    <p:sldId id="1226" r:id="rId54"/>
    <p:sldId id="1227" r:id="rId55"/>
    <p:sldId id="1228" r:id="rId56"/>
    <p:sldId id="1229" r:id="rId57"/>
    <p:sldId id="1240" r:id="rId58"/>
    <p:sldId id="1250" r:id="rId59"/>
    <p:sldId id="1251" r:id="rId6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F918E"/>
    <a:srgbClr val="6788CA"/>
    <a:srgbClr val="FFC079"/>
    <a:srgbClr val="C31F3D"/>
    <a:srgbClr val="E42225"/>
    <a:srgbClr val="7F29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77" d="100"/>
          <a:sy n="77" d="100"/>
        </p:scale>
        <p:origin x="-672" y="-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presProps" Target="presProps.xml"/><Relationship Id="rId64" Type="http://schemas.openxmlformats.org/officeDocument/2006/relationships/viewProps" Target="viewProps.xml"/><Relationship Id="rId65" Type="http://schemas.openxmlformats.org/officeDocument/2006/relationships/theme" Target="theme/theme1.xml"/><Relationship Id="rId66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notesMaster" Target="notesMasters/notesMaster1.xml"/><Relationship Id="rId62" Type="http://schemas.openxmlformats.org/officeDocument/2006/relationships/printerSettings" Target="printerSettings/printerSettings1.bin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5B6EFC-952C-7E4A-9BA7-8224D7AF70B7}" type="datetimeFigureOut">
              <a:rPr lang="en-US" smtClean="0"/>
              <a:t>16-11-14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FDD70A-49CF-A34C-9971-161B57405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1191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43DED-E70C-3E4A-94E7-E4A33D16A59A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471753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16706" y="2352435"/>
            <a:ext cx="8229600" cy="1016000"/>
          </a:xfrm>
        </p:spPr>
        <p:txBody>
          <a:bodyPr lIns="76200" tIns="76200" rIns="76200" bIns="76200"/>
          <a:lstStyle/>
          <a:p>
            <a:r>
              <a:rPr lang="en-CA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6706" y="3373189"/>
            <a:ext cx="8229600" cy="1197050"/>
          </a:xfrm>
        </p:spPr>
        <p:txBody>
          <a:bodyPr lIns="76200" tIns="76200" rIns="76200" bIns="0">
            <a:normAutofit/>
          </a:bodyPr>
          <a:lstStyle>
            <a:lvl1pPr marL="0" indent="0" algn="l">
              <a:buNone/>
              <a:defRPr sz="2400">
                <a:solidFill>
                  <a:srgbClr val="5E606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CA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92319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326593"/>
            <a:ext cx="8229600" cy="101600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CA" dirty="0" smtClean="0"/>
              <a:t>Click To Edit Master Title Style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0"/>
          </p:nvPr>
        </p:nvSpPr>
        <p:spPr>
          <a:xfrm>
            <a:off x="457200" y="1408134"/>
            <a:ext cx="8229600" cy="43180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87146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326593"/>
            <a:ext cx="8229600" cy="101600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CA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11701"/>
            <a:ext cx="4038600" cy="4318000"/>
          </a:xfrm>
        </p:spPr>
        <p:txBody>
          <a:bodyPr>
            <a:normAutofit/>
          </a:bodyPr>
          <a:lstStyle>
            <a:lvl1pPr marL="457200" indent="-457200">
              <a:buFont typeface="Arial"/>
              <a:buChar char="•"/>
              <a:defRPr sz="2400"/>
            </a:lvl1pPr>
            <a:lvl2pPr marL="914400" indent="-457200">
              <a:buFont typeface="Arial"/>
              <a:buChar char="•"/>
              <a:defRPr sz="2400"/>
            </a:lvl2pPr>
            <a:lvl3pPr marL="1371600" indent="-457200">
              <a:buFont typeface="Arial"/>
              <a:buChar char="•"/>
              <a:defRPr sz="2400"/>
            </a:lvl3pPr>
            <a:lvl4pPr marL="1828800" indent="-457200">
              <a:buFont typeface="Arial"/>
              <a:buChar char="•"/>
              <a:defRPr sz="2400"/>
            </a:lvl4pPr>
            <a:lvl5pPr marL="2286000" indent="-457200">
              <a:buFont typeface="Arial"/>
              <a:buChar char="•"/>
              <a:defRPr sz="2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11701"/>
            <a:ext cx="4038600" cy="43180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51320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326593"/>
            <a:ext cx="8229600" cy="101600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CA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54713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74367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7" Type="http://schemas.openxmlformats.org/officeDocument/2006/relationships/image" Target="../media/image1.emf"/><Relationship Id="rId8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76200" tIns="76200" rIns="76200" bIns="76200" rtlCol="0" anchor="ctr">
            <a:normAutofit/>
          </a:bodyPr>
          <a:lstStyle/>
          <a:p>
            <a:r>
              <a:rPr lang="en-CA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31543"/>
            <a:ext cx="8229600" cy="4318000"/>
          </a:xfrm>
          <a:prstGeom prst="rect">
            <a:avLst/>
          </a:prstGeom>
        </p:spPr>
        <p:txBody>
          <a:bodyPr vert="horz" lIns="76200" tIns="76200" rIns="76200" bIns="76200" rtlCol="0">
            <a:normAutofit/>
          </a:bodyPr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-58034" y="5973244"/>
            <a:ext cx="4346075" cy="962351"/>
          </a:xfrm>
          <a:custGeom>
            <a:avLst/>
            <a:gdLst>
              <a:gd name="connsiteX0" fmla="*/ 0 w 4047989"/>
              <a:gd name="connsiteY0" fmla="*/ 0 h 843298"/>
              <a:gd name="connsiteX1" fmla="*/ 4047989 w 4047989"/>
              <a:gd name="connsiteY1" fmla="*/ 0 h 843298"/>
              <a:gd name="connsiteX2" fmla="*/ 4047989 w 4047989"/>
              <a:gd name="connsiteY2" fmla="*/ 843298 h 843298"/>
              <a:gd name="connsiteX3" fmla="*/ 0 w 4047989"/>
              <a:gd name="connsiteY3" fmla="*/ 843298 h 843298"/>
              <a:gd name="connsiteX4" fmla="*/ 0 w 4047989"/>
              <a:gd name="connsiteY4" fmla="*/ 0 h 843298"/>
              <a:gd name="connsiteX0" fmla="*/ 0 w 4980620"/>
              <a:gd name="connsiteY0" fmla="*/ 892904 h 892904"/>
              <a:gd name="connsiteX1" fmla="*/ 4980620 w 4980620"/>
              <a:gd name="connsiteY1" fmla="*/ 0 h 892904"/>
              <a:gd name="connsiteX2" fmla="*/ 4980620 w 4980620"/>
              <a:gd name="connsiteY2" fmla="*/ 843298 h 892904"/>
              <a:gd name="connsiteX3" fmla="*/ 932631 w 4980620"/>
              <a:gd name="connsiteY3" fmla="*/ 843298 h 892904"/>
              <a:gd name="connsiteX4" fmla="*/ 0 w 4980620"/>
              <a:gd name="connsiteY4" fmla="*/ 892904 h 892904"/>
              <a:gd name="connsiteX0" fmla="*/ 89294 w 5069914"/>
              <a:gd name="connsiteY0" fmla="*/ 892904 h 2648949"/>
              <a:gd name="connsiteX1" fmla="*/ 5069914 w 5069914"/>
              <a:gd name="connsiteY1" fmla="*/ 0 h 2648949"/>
              <a:gd name="connsiteX2" fmla="*/ 5069914 w 5069914"/>
              <a:gd name="connsiteY2" fmla="*/ 843298 h 2648949"/>
              <a:gd name="connsiteX3" fmla="*/ 0 w 5069914"/>
              <a:gd name="connsiteY3" fmla="*/ 2648949 h 2648949"/>
              <a:gd name="connsiteX4" fmla="*/ 89294 w 5069914"/>
              <a:gd name="connsiteY4" fmla="*/ 892904 h 2648949"/>
              <a:gd name="connsiteX0" fmla="*/ 0 w 5079836"/>
              <a:gd name="connsiteY0" fmla="*/ 982194 h 2648949"/>
              <a:gd name="connsiteX1" fmla="*/ 5079836 w 5079836"/>
              <a:gd name="connsiteY1" fmla="*/ 0 h 2648949"/>
              <a:gd name="connsiteX2" fmla="*/ 5079836 w 5079836"/>
              <a:gd name="connsiteY2" fmla="*/ 843298 h 2648949"/>
              <a:gd name="connsiteX3" fmla="*/ 9922 w 5079836"/>
              <a:gd name="connsiteY3" fmla="*/ 2648949 h 2648949"/>
              <a:gd name="connsiteX4" fmla="*/ 0 w 5079836"/>
              <a:gd name="connsiteY4" fmla="*/ 982194 h 2648949"/>
              <a:gd name="connsiteX0" fmla="*/ 0 w 5079836"/>
              <a:gd name="connsiteY0" fmla="*/ 138896 h 1805651"/>
              <a:gd name="connsiteX1" fmla="*/ 4891325 w 5079836"/>
              <a:gd name="connsiteY1" fmla="*/ 843299 h 1805651"/>
              <a:gd name="connsiteX2" fmla="*/ 5079836 w 5079836"/>
              <a:gd name="connsiteY2" fmla="*/ 0 h 1805651"/>
              <a:gd name="connsiteX3" fmla="*/ 9922 w 5079836"/>
              <a:gd name="connsiteY3" fmla="*/ 1805651 h 1805651"/>
              <a:gd name="connsiteX4" fmla="*/ 0 w 5079836"/>
              <a:gd name="connsiteY4" fmla="*/ 138896 h 1805651"/>
              <a:gd name="connsiteX0" fmla="*/ 0 w 4970699"/>
              <a:gd name="connsiteY0" fmla="*/ 0 h 1666755"/>
              <a:gd name="connsiteX1" fmla="*/ 4891325 w 4970699"/>
              <a:gd name="connsiteY1" fmla="*/ 704403 h 1666755"/>
              <a:gd name="connsiteX2" fmla="*/ 4970699 w 4970699"/>
              <a:gd name="connsiteY2" fmla="*/ 1170696 h 1666755"/>
              <a:gd name="connsiteX3" fmla="*/ 9922 w 4970699"/>
              <a:gd name="connsiteY3" fmla="*/ 1666755 h 1666755"/>
              <a:gd name="connsiteX4" fmla="*/ 0 w 4970699"/>
              <a:gd name="connsiteY4" fmla="*/ 0 h 1666755"/>
              <a:gd name="connsiteX0" fmla="*/ 0 w 4970699"/>
              <a:gd name="connsiteY0" fmla="*/ 0 h 1666755"/>
              <a:gd name="connsiteX1" fmla="*/ 4871481 w 4970699"/>
              <a:gd name="connsiteY1" fmla="*/ 476216 h 1666755"/>
              <a:gd name="connsiteX2" fmla="*/ 4970699 w 4970699"/>
              <a:gd name="connsiteY2" fmla="*/ 1170696 h 1666755"/>
              <a:gd name="connsiteX3" fmla="*/ 9922 w 4970699"/>
              <a:gd name="connsiteY3" fmla="*/ 1666755 h 1666755"/>
              <a:gd name="connsiteX4" fmla="*/ 0 w 4970699"/>
              <a:gd name="connsiteY4" fmla="*/ 0 h 1666755"/>
              <a:gd name="connsiteX0" fmla="*/ 0 w 4990542"/>
              <a:gd name="connsiteY0" fmla="*/ 396846 h 1190539"/>
              <a:gd name="connsiteX1" fmla="*/ 4891324 w 4990542"/>
              <a:gd name="connsiteY1" fmla="*/ 0 h 1190539"/>
              <a:gd name="connsiteX2" fmla="*/ 4990542 w 4990542"/>
              <a:gd name="connsiteY2" fmla="*/ 694480 h 1190539"/>
              <a:gd name="connsiteX3" fmla="*/ 29765 w 4990542"/>
              <a:gd name="connsiteY3" fmla="*/ 1190539 h 1190539"/>
              <a:gd name="connsiteX4" fmla="*/ 0 w 4990542"/>
              <a:gd name="connsiteY4" fmla="*/ 396846 h 1190539"/>
              <a:gd name="connsiteX0" fmla="*/ 0 w 5238582"/>
              <a:gd name="connsiteY0" fmla="*/ 396846 h 1190539"/>
              <a:gd name="connsiteX1" fmla="*/ 4891324 w 5238582"/>
              <a:gd name="connsiteY1" fmla="*/ 0 h 1190539"/>
              <a:gd name="connsiteX2" fmla="*/ 5238582 w 5238582"/>
              <a:gd name="connsiteY2" fmla="*/ 863140 h 1190539"/>
              <a:gd name="connsiteX3" fmla="*/ 29765 w 5238582"/>
              <a:gd name="connsiteY3" fmla="*/ 1190539 h 1190539"/>
              <a:gd name="connsiteX4" fmla="*/ 0 w 5238582"/>
              <a:gd name="connsiteY4" fmla="*/ 396846 h 1190539"/>
              <a:gd name="connsiteX0" fmla="*/ 0 w 5238582"/>
              <a:gd name="connsiteY0" fmla="*/ 248029 h 1041722"/>
              <a:gd name="connsiteX1" fmla="*/ 5139364 w 5238582"/>
              <a:gd name="connsiteY1" fmla="*/ 0 h 1041722"/>
              <a:gd name="connsiteX2" fmla="*/ 5238582 w 5238582"/>
              <a:gd name="connsiteY2" fmla="*/ 714323 h 1041722"/>
              <a:gd name="connsiteX3" fmla="*/ 29765 w 5238582"/>
              <a:gd name="connsiteY3" fmla="*/ 1041722 h 1041722"/>
              <a:gd name="connsiteX4" fmla="*/ 0 w 5238582"/>
              <a:gd name="connsiteY4" fmla="*/ 248029 h 1041722"/>
              <a:gd name="connsiteX0" fmla="*/ 0 w 5228660"/>
              <a:gd name="connsiteY0" fmla="*/ 248029 h 1041722"/>
              <a:gd name="connsiteX1" fmla="*/ 5129442 w 5228660"/>
              <a:gd name="connsiteY1" fmla="*/ 0 h 1041722"/>
              <a:gd name="connsiteX2" fmla="*/ 5228660 w 5228660"/>
              <a:gd name="connsiteY2" fmla="*/ 714323 h 1041722"/>
              <a:gd name="connsiteX3" fmla="*/ 19843 w 5228660"/>
              <a:gd name="connsiteY3" fmla="*/ 1041722 h 1041722"/>
              <a:gd name="connsiteX4" fmla="*/ 0 w 5228660"/>
              <a:gd name="connsiteY4" fmla="*/ 248029 h 1041722"/>
              <a:gd name="connsiteX0" fmla="*/ 954 w 5229614"/>
              <a:gd name="connsiteY0" fmla="*/ 248029 h 1160776"/>
              <a:gd name="connsiteX1" fmla="*/ 5130396 w 5229614"/>
              <a:gd name="connsiteY1" fmla="*/ 0 h 1160776"/>
              <a:gd name="connsiteX2" fmla="*/ 5229614 w 5229614"/>
              <a:gd name="connsiteY2" fmla="*/ 714323 h 1160776"/>
              <a:gd name="connsiteX3" fmla="*/ 954 w 5229614"/>
              <a:gd name="connsiteY3" fmla="*/ 1160776 h 1160776"/>
              <a:gd name="connsiteX4" fmla="*/ 954 w 5229614"/>
              <a:gd name="connsiteY4" fmla="*/ 248029 h 1160776"/>
              <a:gd name="connsiteX0" fmla="*/ 954 w 5239536"/>
              <a:gd name="connsiteY0" fmla="*/ 248029 h 1160776"/>
              <a:gd name="connsiteX1" fmla="*/ 5130396 w 5239536"/>
              <a:gd name="connsiteY1" fmla="*/ 0 h 1160776"/>
              <a:gd name="connsiteX2" fmla="*/ 5239536 w 5239536"/>
              <a:gd name="connsiteY2" fmla="*/ 1041721 h 1160776"/>
              <a:gd name="connsiteX3" fmla="*/ 954 w 5239536"/>
              <a:gd name="connsiteY3" fmla="*/ 1160776 h 1160776"/>
              <a:gd name="connsiteX4" fmla="*/ 954 w 5239536"/>
              <a:gd name="connsiteY4" fmla="*/ 248029 h 1160776"/>
              <a:gd name="connsiteX0" fmla="*/ 954 w 5368517"/>
              <a:gd name="connsiteY0" fmla="*/ 248029 h 1190538"/>
              <a:gd name="connsiteX1" fmla="*/ 5130396 w 5368517"/>
              <a:gd name="connsiteY1" fmla="*/ 0 h 1190538"/>
              <a:gd name="connsiteX2" fmla="*/ 5368517 w 5368517"/>
              <a:gd name="connsiteY2" fmla="*/ 1190538 h 1190538"/>
              <a:gd name="connsiteX3" fmla="*/ 954 w 5368517"/>
              <a:gd name="connsiteY3" fmla="*/ 1160776 h 1190538"/>
              <a:gd name="connsiteX4" fmla="*/ 954 w 5368517"/>
              <a:gd name="connsiteY4" fmla="*/ 248029 h 1190538"/>
              <a:gd name="connsiteX0" fmla="*/ 954 w 5368517"/>
              <a:gd name="connsiteY0" fmla="*/ 257950 h 1200459"/>
              <a:gd name="connsiteX1" fmla="*/ 5170083 w 5368517"/>
              <a:gd name="connsiteY1" fmla="*/ 0 h 1200459"/>
              <a:gd name="connsiteX2" fmla="*/ 5368517 w 5368517"/>
              <a:gd name="connsiteY2" fmla="*/ 1200459 h 1200459"/>
              <a:gd name="connsiteX3" fmla="*/ 954 w 5368517"/>
              <a:gd name="connsiteY3" fmla="*/ 1170697 h 1200459"/>
              <a:gd name="connsiteX4" fmla="*/ 954 w 5368517"/>
              <a:gd name="connsiteY4" fmla="*/ 257950 h 1200459"/>
              <a:gd name="connsiteX0" fmla="*/ 0 w 5387407"/>
              <a:gd name="connsiteY0" fmla="*/ 198423 h 1200459"/>
              <a:gd name="connsiteX1" fmla="*/ 5188973 w 5387407"/>
              <a:gd name="connsiteY1" fmla="*/ 0 h 1200459"/>
              <a:gd name="connsiteX2" fmla="*/ 5387407 w 5387407"/>
              <a:gd name="connsiteY2" fmla="*/ 1200459 h 1200459"/>
              <a:gd name="connsiteX3" fmla="*/ 19844 w 5387407"/>
              <a:gd name="connsiteY3" fmla="*/ 1170697 h 1200459"/>
              <a:gd name="connsiteX4" fmla="*/ 0 w 5387407"/>
              <a:gd name="connsiteY4" fmla="*/ 198423 h 1200459"/>
              <a:gd name="connsiteX0" fmla="*/ 1002091 w 5367572"/>
              <a:gd name="connsiteY0" fmla="*/ 148818 h 1200459"/>
              <a:gd name="connsiteX1" fmla="*/ 5169138 w 5367572"/>
              <a:gd name="connsiteY1" fmla="*/ 0 h 1200459"/>
              <a:gd name="connsiteX2" fmla="*/ 5367572 w 5367572"/>
              <a:gd name="connsiteY2" fmla="*/ 1200459 h 1200459"/>
              <a:gd name="connsiteX3" fmla="*/ 9 w 5367572"/>
              <a:gd name="connsiteY3" fmla="*/ 1170697 h 1200459"/>
              <a:gd name="connsiteX4" fmla="*/ 1002091 w 5367572"/>
              <a:gd name="connsiteY4" fmla="*/ 148818 h 1200459"/>
              <a:gd name="connsiteX0" fmla="*/ 954 w 4366435"/>
              <a:gd name="connsiteY0" fmla="*/ 148818 h 1200459"/>
              <a:gd name="connsiteX1" fmla="*/ 4168001 w 4366435"/>
              <a:gd name="connsiteY1" fmla="*/ 0 h 1200459"/>
              <a:gd name="connsiteX2" fmla="*/ 4366435 w 4366435"/>
              <a:gd name="connsiteY2" fmla="*/ 1200459 h 1200459"/>
              <a:gd name="connsiteX3" fmla="*/ 955 w 4366435"/>
              <a:gd name="connsiteY3" fmla="*/ 853220 h 1200459"/>
              <a:gd name="connsiteX4" fmla="*/ 954 w 4366435"/>
              <a:gd name="connsiteY4" fmla="*/ 148818 h 1200459"/>
              <a:gd name="connsiteX0" fmla="*/ 954 w 4336670"/>
              <a:gd name="connsiteY0" fmla="*/ 148818 h 962351"/>
              <a:gd name="connsiteX1" fmla="*/ 4168001 w 4336670"/>
              <a:gd name="connsiteY1" fmla="*/ 0 h 962351"/>
              <a:gd name="connsiteX2" fmla="*/ 4336670 w 4336670"/>
              <a:gd name="connsiteY2" fmla="*/ 962351 h 962351"/>
              <a:gd name="connsiteX3" fmla="*/ 955 w 4336670"/>
              <a:gd name="connsiteY3" fmla="*/ 853220 h 962351"/>
              <a:gd name="connsiteX4" fmla="*/ 954 w 4336670"/>
              <a:gd name="connsiteY4" fmla="*/ 148818 h 962351"/>
              <a:gd name="connsiteX0" fmla="*/ 10359 w 4346075"/>
              <a:gd name="connsiteY0" fmla="*/ 148818 h 962351"/>
              <a:gd name="connsiteX1" fmla="*/ 4177406 w 4346075"/>
              <a:gd name="connsiteY1" fmla="*/ 0 h 962351"/>
              <a:gd name="connsiteX2" fmla="*/ 4346075 w 4346075"/>
              <a:gd name="connsiteY2" fmla="*/ 962351 h 962351"/>
              <a:gd name="connsiteX3" fmla="*/ 439 w 4346075"/>
              <a:gd name="connsiteY3" fmla="*/ 942511 h 962351"/>
              <a:gd name="connsiteX4" fmla="*/ 10359 w 4346075"/>
              <a:gd name="connsiteY4" fmla="*/ 148818 h 962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46075" h="962351">
                <a:moveTo>
                  <a:pt x="10359" y="148818"/>
                </a:moveTo>
                <a:lnTo>
                  <a:pt x="4177406" y="0"/>
                </a:lnTo>
                <a:lnTo>
                  <a:pt x="4346075" y="962351"/>
                </a:lnTo>
                <a:lnTo>
                  <a:pt x="439" y="942511"/>
                </a:lnTo>
                <a:cubicBezTo>
                  <a:pt x="-2868" y="386926"/>
                  <a:pt x="13666" y="704403"/>
                  <a:pt x="10359" y="148818"/>
                </a:cubicBezTo>
                <a:close/>
              </a:path>
            </a:pathLst>
          </a:custGeom>
          <a:solidFill>
            <a:srgbClr val="359CE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220" y="6347963"/>
            <a:ext cx="3321425" cy="26851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40400" y="6297942"/>
            <a:ext cx="29464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9087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4" r:id="rId4"/>
    <p:sldLayoutId id="2147483655" r:id="rId5"/>
  </p:sldLayoutIdLst>
  <p:txStyles>
    <p:titleStyle>
      <a:lvl1pPr algn="l" defTabSz="457200" rtl="0" eaLnBrk="1" latinLnBrk="0" hangingPunct="1">
        <a:spcBef>
          <a:spcPct val="0"/>
        </a:spcBef>
        <a:buNone/>
        <a:defRPr sz="4400" kern="1200" cap="none">
          <a:solidFill>
            <a:srgbClr val="5E6062"/>
          </a:solidFill>
          <a:latin typeface="Klavika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lnSpc>
          <a:spcPct val="80000"/>
        </a:lnSpc>
        <a:spcBef>
          <a:spcPct val="20000"/>
        </a:spcBef>
        <a:buFont typeface="Arial"/>
        <a:buChar char="•"/>
        <a:defRPr sz="2000" kern="1200">
          <a:solidFill>
            <a:srgbClr val="5E6062"/>
          </a:solidFill>
          <a:latin typeface="Klavika"/>
          <a:ea typeface="+mn-ea"/>
          <a:cs typeface="+mn-cs"/>
        </a:defRPr>
      </a:lvl1pPr>
      <a:lvl2pPr marL="742950" indent="-285750" algn="l" defTabSz="457200" rtl="0" eaLnBrk="1" latinLnBrk="0" hangingPunct="1">
        <a:lnSpc>
          <a:spcPct val="80000"/>
        </a:lnSpc>
        <a:spcBef>
          <a:spcPct val="20000"/>
        </a:spcBef>
        <a:buFont typeface="Arial"/>
        <a:buChar char="•"/>
        <a:defRPr sz="2000" kern="1200">
          <a:solidFill>
            <a:srgbClr val="5E6062"/>
          </a:solidFill>
          <a:latin typeface="Klavika"/>
          <a:ea typeface="+mn-ea"/>
          <a:cs typeface="+mn-cs"/>
        </a:defRPr>
      </a:lvl2pPr>
      <a:lvl3pPr marL="1143000" indent="-228600" algn="l" defTabSz="457200" rtl="0" eaLnBrk="1" latinLnBrk="0" hangingPunct="1">
        <a:lnSpc>
          <a:spcPct val="80000"/>
        </a:lnSpc>
        <a:spcBef>
          <a:spcPct val="20000"/>
        </a:spcBef>
        <a:buFont typeface="Arial"/>
        <a:buChar char="•"/>
        <a:defRPr sz="2000" kern="1200">
          <a:solidFill>
            <a:srgbClr val="5E6062"/>
          </a:solidFill>
          <a:latin typeface="Klavika"/>
          <a:ea typeface="+mn-ea"/>
          <a:cs typeface="+mn-cs"/>
        </a:defRPr>
      </a:lvl3pPr>
      <a:lvl4pPr marL="1600200" indent="-228600" algn="l" defTabSz="457200" rtl="0" eaLnBrk="1" latinLnBrk="0" hangingPunct="1">
        <a:lnSpc>
          <a:spcPct val="80000"/>
        </a:lnSpc>
        <a:spcBef>
          <a:spcPct val="20000"/>
        </a:spcBef>
        <a:buFont typeface="Arial"/>
        <a:buChar char="•"/>
        <a:defRPr sz="2000" kern="1200">
          <a:solidFill>
            <a:srgbClr val="5E6062"/>
          </a:solidFill>
          <a:latin typeface="Klavika"/>
          <a:ea typeface="+mn-ea"/>
          <a:cs typeface="+mn-cs"/>
        </a:defRPr>
      </a:lvl4pPr>
      <a:lvl5pPr marL="2057400" indent="-228600" algn="l" defTabSz="457200" rtl="0" eaLnBrk="1" latinLnBrk="0" hangingPunct="1">
        <a:lnSpc>
          <a:spcPct val="80000"/>
        </a:lnSpc>
        <a:spcBef>
          <a:spcPct val="20000"/>
        </a:spcBef>
        <a:buFont typeface="Arial"/>
        <a:buChar char="•"/>
        <a:defRPr sz="2000" kern="1200">
          <a:solidFill>
            <a:srgbClr val="5E6062"/>
          </a:solidFill>
          <a:latin typeface="Klavika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4" Type="http://schemas.openxmlformats.org/officeDocument/2006/relationships/hyperlink" Target="http://bizorg.allard.ubc.ca" TargetMode="External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hyperlink" Target="https://www.lawsociety.bc.ca/docs/becoming/material/Company.pdf" TargetMode="Externa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4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eg"/><Relationship Id="rId3" Type="http://schemas.openxmlformats.org/officeDocument/2006/relationships/image" Target="../media/image34.jp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 amt="65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0286"/>
            <a:ext cx="8646080" cy="1574891"/>
          </a:xfrm>
        </p:spPr>
        <p:txBody>
          <a:bodyPr>
            <a:noAutofit/>
          </a:bodyPr>
          <a:lstStyle/>
          <a:p>
            <a:r>
              <a:rPr lang="en-CA" sz="4800" b="1" dirty="0" smtClean="0">
                <a:solidFill>
                  <a:srgbClr val="FFFF00"/>
                </a:solidFill>
              </a:rPr>
              <a:t/>
            </a:r>
            <a:br>
              <a:rPr lang="en-CA" sz="4800" b="1" dirty="0" smtClean="0">
                <a:solidFill>
                  <a:srgbClr val="FFFF00"/>
                </a:solidFill>
              </a:rPr>
            </a:br>
            <a:r>
              <a:rPr lang="en-CA" sz="4800" b="1" dirty="0" smtClean="0">
                <a:solidFill>
                  <a:srgbClr val="000000"/>
                </a:solidFill>
              </a:rPr>
              <a:t>The </a:t>
            </a:r>
            <a:r>
              <a:rPr lang="en-CA" sz="4800" b="1" dirty="0">
                <a:solidFill>
                  <a:srgbClr val="000090"/>
                </a:solidFill>
              </a:rPr>
              <a:t>Legal Architecture </a:t>
            </a:r>
            <a:r>
              <a:rPr lang="en-CA" sz="4800" b="1" dirty="0">
                <a:solidFill>
                  <a:schemeClr val="tx1"/>
                </a:solidFill>
              </a:rPr>
              <a:t>of </a:t>
            </a:r>
            <a:r>
              <a:rPr lang="en-CA" sz="4800" b="1" dirty="0">
                <a:solidFill>
                  <a:srgbClr val="000090"/>
                </a:solidFill>
              </a:rPr>
              <a:t>Business </a:t>
            </a:r>
            <a:r>
              <a:rPr lang="en-CA" sz="4800" b="1" dirty="0" smtClean="0">
                <a:solidFill>
                  <a:srgbClr val="000090"/>
                </a:solidFill>
              </a:rPr>
              <a:t>Governance </a:t>
            </a:r>
            <a:r>
              <a:rPr lang="en-CA" sz="4800" b="1" dirty="0" smtClean="0">
                <a:solidFill>
                  <a:schemeClr val="tx1"/>
                </a:solidFill>
              </a:rPr>
              <a:t>#3</a:t>
            </a:r>
            <a:r>
              <a:rPr lang="en-CA" sz="4800" b="1" dirty="0">
                <a:solidFill>
                  <a:schemeClr val="tx1"/>
                </a:solidFill>
              </a:rPr>
              <a:t/>
            </a:r>
            <a:br>
              <a:rPr lang="en-CA" sz="4800" b="1" dirty="0">
                <a:solidFill>
                  <a:schemeClr val="tx1"/>
                </a:solidFill>
              </a:rPr>
            </a:br>
            <a:endParaRPr lang="en-US" sz="4800" dirty="0">
              <a:solidFill>
                <a:schemeClr val="tx1"/>
              </a:solidFill>
              <a:latin typeface="+mn-lt"/>
              <a:cs typeface="Times New Roma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2103285"/>
            <a:ext cx="8229600" cy="3995996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b="1" smtClean="0">
                <a:solidFill>
                  <a:srgbClr val="000000"/>
                </a:solidFill>
                <a:latin typeface="+mn-lt"/>
                <a:cs typeface="Lucida Console"/>
              </a:rPr>
              <a:t>Talk 18</a:t>
            </a:r>
            <a:endParaRPr lang="en-US" b="1" dirty="0" smtClean="0">
              <a:solidFill>
                <a:srgbClr val="000000"/>
              </a:solidFill>
              <a:latin typeface="+mn-lt"/>
              <a:cs typeface="Lucida Console"/>
            </a:endParaRPr>
          </a:p>
          <a:p>
            <a:pPr marL="0" indent="0">
              <a:buNone/>
            </a:pPr>
            <a:r>
              <a:rPr lang="en-US" b="1" dirty="0" smtClean="0">
                <a:solidFill>
                  <a:srgbClr val="000000"/>
                </a:solidFill>
                <a:latin typeface="+mn-lt"/>
                <a:cs typeface="Lucida Console"/>
              </a:rPr>
              <a:t>LAW 459 003</a:t>
            </a:r>
          </a:p>
          <a:p>
            <a:pPr marL="0" indent="0">
              <a:buNone/>
            </a:pPr>
            <a:r>
              <a:rPr lang="en-US" b="1" dirty="0" smtClean="0">
                <a:solidFill>
                  <a:srgbClr val="000000"/>
                </a:solidFill>
                <a:latin typeface="+mn-lt"/>
                <a:cs typeface="Lucida Console"/>
              </a:rPr>
              <a:t>BUSINESS ORGANIZATIONS</a:t>
            </a:r>
            <a:endParaRPr lang="en-US" b="1" dirty="0">
              <a:solidFill>
                <a:srgbClr val="000000"/>
              </a:solidFill>
              <a:latin typeface="+mn-lt"/>
              <a:cs typeface="Lucida Console"/>
            </a:endParaRPr>
          </a:p>
          <a:p>
            <a:pPr marL="0" indent="0">
              <a:buNone/>
            </a:pPr>
            <a:r>
              <a:rPr lang="en-US" b="1" dirty="0" smtClean="0">
                <a:solidFill>
                  <a:srgbClr val="000000"/>
                </a:solidFill>
                <a:latin typeface="+mn-lt"/>
                <a:cs typeface="Lucida Console"/>
              </a:rPr>
              <a:t>Allard School of Law, UBC</a:t>
            </a:r>
          </a:p>
          <a:p>
            <a:pPr marL="0" indent="0">
              <a:buNone/>
            </a:pPr>
            <a:r>
              <a:rPr lang="en-US" b="1" dirty="0" smtClean="0">
                <a:solidFill>
                  <a:srgbClr val="000000"/>
                </a:solidFill>
                <a:latin typeface="+mn-lt"/>
                <a:cs typeface="Lucida Console"/>
              </a:rPr>
              <a:t>Fall, 2016</a:t>
            </a:r>
            <a:endParaRPr lang="en-US" b="1" dirty="0">
              <a:solidFill>
                <a:srgbClr val="000000"/>
              </a:solidFill>
              <a:latin typeface="+mn-lt"/>
              <a:cs typeface="Lucida Console"/>
            </a:endParaRPr>
          </a:p>
          <a:p>
            <a:endParaRPr lang="en-US" dirty="0">
              <a:latin typeface="+mn-lt"/>
              <a:cs typeface="Lucida Console"/>
            </a:endParaRPr>
          </a:p>
          <a:p>
            <a:endParaRPr lang="en-US" dirty="0">
              <a:latin typeface="+mn-lt"/>
              <a:cs typeface="Lucida Console"/>
            </a:endParaRPr>
          </a:p>
          <a:p>
            <a:pPr marL="0" indent="0">
              <a:buNone/>
            </a:pPr>
            <a:endParaRPr lang="en-US" sz="1600" dirty="0" smtClean="0">
              <a:latin typeface="+mn-lt"/>
              <a:cs typeface="Lucida Console"/>
            </a:endParaRPr>
          </a:p>
          <a:p>
            <a:pPr marL="0" indent="0">
              <a:buNone/>
            </a:pPr>
            <a:endParaRPr lang="en-US" sz="1600" b="1" dirty="0" smtClean="0">
              <a:solidFill>
                <a:srgbClr val="000000"/>
              </a:solidFill>
              <a:latin typeface="+mn-lt"/>
              <a:cs typeface="Lucida Console"/>
            </a:endParaRPr>
          </a:p>
          <a:p>
            <a:pPr marL="0" indent="0">
              <a:buNone/>
            </a:pPr>
            <a:endParaRPr lang="en-US" sz="1600" b="1" dirty="0" smtClean="0">
              <a:solidFill>
                <a:srgbClr val="000000"/>
              </a:solidFill>
              <a:latin typeface="+mn-lt"/>
              <a:cs typeface="Lucida Console"/>
            </a:endParaRPr>
          </a:p>
          <a:p>
            <a:pPr marL="0" indent="0">
              <a:buNone/>
            </a:pPr>
            <a:r>
              <a:rPr lang="en-US" sz="1900" b="1" dirty="0" smtClean="0">
                <a:solidFill>
                  <a:srgbClr val="000000"/>
                </a:solidFill>
                <a:latin typeface="+mn-lt"/>
                <a:cs typeface="Lucida Console"/>
              </a:rPr>
              <a:t>Jon </a:t>
            </a:r>
            <a:r>
              <a:rPr lang="en-US" sz="1900" b="1" dirty="0">
                <a:solidFill>
                  <a:srgbClr val="000000"/>
                </a:solidFill>
                <a:latin typeface="+mn-lt"/>
                <a:cs typeface="Lucida Console"/>
              </a:rPr>
              <a:t>Festinger Q.C</a:t>
            </a:r>
            <a:r>
              <a:rPr lang="en-US" sz="1900" b="1" dirty="0" smtClean="0">
                <a:solidFill>
                  <a:srgbClr val="000000"/>
                </a:solidFill>
                <a:latin typeface="+mn-lt"/>
                <a:cs typeface="Lucida Console"/>
              </a:rPr>
              <a:t>.</a:t>
            </a:r>
            <a:endParaRPr lang="en-US" sz="1900" b="1" dirty="0">
              <a:solidFill>
                <a:srgbClr val="000000"/>
              </a:solidFill>
              <a:latin typeface="+mn-lt"/>
              <a:cs typeface="Lucida Console"/>
            </a:endParaRPr>
          </a:p>
          <a:p>
            <a:pPr marL="0" indent="0">
              <a:buNone/>
            </a:pPr>
            <a:r>
              <a:rPr lang="en-US" sz="1900" b="1" dirty="0">
                <a:solidFill>
                  <a:srgbClr val="000000"/>
                </a:solidFill>
                <a:latin typeface="+mn-lt"/>
                <a:cs typeface="Lucida Console"/>
              </a:rPr>
              <a:t>Festinger Law &amp; Strategy </a:t>
            </a:r>
          </a:p>
          <a:p>
            <a:pPr marL="0" indent="0">
              <a:buNone/>
            </a:pPr>
            <a:r>
              <a:rPr lang="en-US" sz="1900" b="1" dirty="0" smtClean="0">
                <a:latin typeface="+mn-lt"/>
                <a:cs typeface="Lucida Console"/>
                <a:hlinkClick r:id="rId4"/>
              </a:rPr>
              <a:t>http://bizorg.allard.ubc.ca</a:t>
            </a:r>
            <a:endParaRPr lang="en-US" sz="1900" b="1" dirty="0" smtClean="0">
              <a:latin typeface="+mn-lt"/>
              <a:cs typeface="Lucida Console"/>
            </a:endParaRPr>
          </a:p>
          <a:p>
            <a:pPr marL="0" indent="0">
              <a:buNone/>
            </a:pPr>
            <a:r>
              <a:rPr lang="en-US" sz="1900" b="1" dirty="0" smtClean="0">
                <a:solidFill>
                  <a:srgbClr val="000000"/>
                </a:solidFill>
                <a:latin typeface="+mn-lt"/>
                <a:cs typeface="Lucida Console"/>
              </a:rPr>
              <a:t>@</a:t>
            </a:r>
            <a:r>
              <a:rPr lang="en-US" sz="1900" b="1" dirty="0" err="1" smtClean="0">
                <a:solidFill>
                  <a:srgbClr val="000000"/>
                </a:solidFill>
                <a:latin typeface="+mn-lt"/>
                <a:cs typeface="Lucida Console"/>
              </a:rPr>
              <a:t>jonfestinger</a:t>
            </a:r>
            <a:endParaRPr lang="en-US" sz="1900" b="1" dirty="0">
              <a:solidFill>
                <a:srgbClr val="000000"/>
              </a:solidFill>
              <a:latin typeface="+mn-lt"/>
              <a:cs typeface="Lucida Console"/>
            </a:endParaRPr>
          </a:p>
          <a:p>
            <a:pPr marL="0" indent="0">
              <a:buNone/>
            </a:pPr>
            <a:r>
              <a:rPr lang="en-US" sz="1900" b="1" dirty="0" err="1" smtClean="0">
                <a:solidFill>
                  <a:schemeClr val="tx1"/>
                </a:solidFill>
                <a:latin typeface="+mn-lt"/>
                <a:cs typeface="Lucida Console"/>
              </a:rPr>
              <a:t>jon@fblawstrategy.com</a:t>
            </a:r>
            <a:endParaRPr lang="en-US" sz="1900" b="1" dirty="0">
              <a:solidFill>
                <a:schemeClr val="tx1"/>
              </a:solidFill>
              <a:latin typeface="+mn-lt"/>
              <a:cs typeface="Lucida Console"/>
            </a:endParaRP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Content Placeholder 3" descr="JF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68" t="29807" r="941" b="27147"/>
          <a:stretch/>
        </p:blipFill>
        <p:spPr>
          <a:xfrm>
            <a:off x="6302082" y="3962741"/>
            <a:ext cx="2384718" cy="185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7874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3792" y="161638"/>
            <a:ext cx="8093007" cy="861082"/>
          </a:xfrm>
        </p:spPr>
        <p:txBody>
          <a:bodyPr>
            <a:normAutofit/>
          </a:bodyPr>
          <a:lstStyle/>
          <a:p>
            <a:r>
              <a:rPr lang="en-US" sz="4400" b="1" dirty="0" smtClean="0">
                <a:solidFill>
                  <a:srgbClr val="FFFF00"/>
                </a:solidFill>
              </a:rPr>
              <a:t>Topics </a:t>
            </a:r>
            <a:r>
              <a:rPr lang="en-US" sz="4400" b="1" dirty="0" smtClean="0">
                <a:solidFill>
                  <a:srgbClr val="FFFFFF"/>
                </a:solidFill>
              </a:rPr>
              <a:t>#1</a:t>
            </a:r>
            <a:endParaRPr lang="en-US" sz="4400" b="1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148448" y="1270153"/>
            <a:ext cx="8995552" cy="4651728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CA" sz="3600" dirty="0">
                <a:solidFill>
                  <a:schemeClr val="bg1"/>
                </a:solidFill>
              </a:rPr>
              <a:t>G</a:t>
            </a:r>
            <a:r>
              <a:rPr lang="en-CA" sz="3600" dirty="0" smtClean="0">
                <a:solidFill>
                  <a:schemeClr val="bg1"/>
                </a:solidFill>
              </a:rPr>
              <a:t>eneral </a:t>
            </a:r>
            <a:r>
              <a:rPr lang="en-CA" sz="3600" dirty="0">
                <a:solidFill>
                  <a:schemeClr val="bg1"/>
                </a:solidFill>
              </a:rPr>
              <a:t>structure of the </a:t>
            </a:r>
            <a:r>
              <a:rPr lang="en-CA" sz="3600" dirty="0">
                <a:solidFill>
                  <a:srgbClr val="CCFFCC"/>
                </a:solidFill>
              </a:rPr>
              <a:t>board</a:t>
            </a:r>
            <a:r>
              <a:rPr lang="en-CA" sz="3600" dirty="0" smtClean="0">
                <a:solidFill>
                  <a:srgbClr val="FFFF00"/>
                </a:solidFill>
              </a:rPr>
              <a:t>/</a:t>
            </a:r>
            <a:r>
              <a:rPr lang="en-CA" sz="3600" dirty="0" smtClean="0">
                <a:solidFill>
                  <a:srgbClr val="CCFFCC"/>
                </a:solidFill>
              </a:rPr>
              <a:t>management</a:t>
            </a:r>
            <a:r>
              <a:rPr lang="en-CA" sz="3600" dirty="0">
                <a:solidFill>
                  <a:srgbClr val="FFFF00"/>
                </a:solidFill>
              </a:rPr>
              <a:t>/</a:t>
            </a:r>
            <a:r>
              <a:rPr lang="en-CA" sz="3600" dirty="0" smtClean="0">
                <a:solidFill>
                  <a:srgbClr val="CCFFCC"/>
                </a:solidFill>
              </a:rPr>
              <a:t>shareholder relationship</a:t>
            </a:r>
            <a:r>
              <a:rPr lang="en-CA" sz="3600" dirty="0" smtClean="0">
                <a:solidFill>
                  <a:schemeClr val="bg1"/>
                </a:solidFill>
              </a:rPr>
              <a:t>.</a:t>
            </a:r>
          </a:p>
          <a:p>
            <a:pPr>
              <a:lnSpc>
                <a:spcPct val="90000"/>
              </a:lnSpc>
            </a:pPr>
            <a:r>
              <a:rPr lang="en-CA" sz="3600" dirty="0">
                <a:solidFill>
                  <a:schemeClr val="bg1"/>
                </a:solidFill>
              </a:rPr>
              <a:t>H</a:t>
            </a:r>
            <a:r>
              <a:rPr lang="en-CA" sz="3600" dirty="0" smtClean="0">
                <a:solidFill>
                  <a:schemeClr val="bg1"/>
                </a:solidFill>
              </a:rPr>
              <a:t>ow </a:t>
            </a:r>
            <a:r>
              <a:rPr lang="en-CA" sz="3600" dirty="0">
                <a:solidFill>
                  <a:srgbClr val="CCFFCC"/>
                </a:solidFill>
              </a:rPr>
              <a:t>and to what extent management is </a:t>
            </a:r>
            <a:r>
              <a:rPr lang="en-CA" sz="3600" dirty="0">
                <a:solidFill>
                  <a:schemeClr val="bg1"/>
                </a:solidFill>
              </a:rPr>
              <a:t>subject to the direction of, and </a:t>
            </a:r>
            <a:r>
              <a:rPr lang="en-CA" sz="3600" dirty="0">
                <a:solidFill>
                  <a:srgbClr val="CCFFCC"/>
                </a:solidFill>
              </a:rPr>
              <a:t>accountable to, the </a:t>
            </a:r>
            <a:r>
              <a:rPr lang="en-CA" sz="3600" dirty="0" smtClean="0">
                <a:solidFill>
                  <a:srgbClr val="CCFFCC"/>
                </a:solidFill>
              </a:rPr>
              <a:t>shareholders</a:t>
            </a:r>
            <a:r>
              <a:rPr lang="en-CA" sz="3600" dirty="0" smtClean="0">
                <a:solidFill>
                  <a:schemeClr val="bg1"/>
                </a:solidFill>
              </a:rPr>
              <a:t>.</a:t>
            </a:r>
          </a:p>
          <a:p>
            <a:pPr>
              <a:lnSpc>
                <a:spcPct val="90000"/>
              </a:lnSpc>
            </a:pPr>
            <a:r>
              <a:rPr lang="en-CA" sz="3600" dirty="0" smtClean="0">
                <a:solidFill>
                  <a:schemeClr val="bg1"/>
                </a:solidFill>
              </a:rPr>
              <a:t>Investigating </a:t>
            </a:r>
            <a:r>
              <a:rPr lang="en-CA" sz="3600" dirty="0">
                <a:solidFill>
                  <a:schemeClr val="bg1"/>
                </a:solidFill>
              </a:rPr>
              <a:t>the nature of the corporate constitution and the </a:t>
            </a:r>
            <a:r>
              <a:rPr lang="en-CA" sz="3600" dirty="0">
                <a:solidFill>
                  <a:srgbClr val="FFFF00"/>
                </a:solidFill>
              </a:rPr>
              <a:t>internal architecture</a:t>
            </a:r>
            <a:r>
              <a:rPr lang="en-CA" sz="3600" dirty="0">
                <a:solidFill>
                  <a:schemeClr val="bg1"/>
                </a:solidFill>
              </a:rPr>
              <a:t> contemplated </a:t>
            </a:r>
            <a:r>
              <a:rPr lang="en-CA" sz="3600" dirty="0" smtClean="0">
                <a:solidFill>
                  <a:schemeClr val="bg1"/>
                </a:solidFill>
              </a:rPr>
              <a:t>by </a:t>
            </a:r>
            <a:r>
              <a:rPr lang="en-CA" sz="3600" dirty="0">
                <a:solidFill>
                  <a:schemeClr val="bg1"/>
                </a:solidFill>
              </a:rPr>
              <a:t>corporate law. </a:t>
            </a:r>
            <a:endParaRPr lang="en-CA" sz="3600" dirty="0" smtClean="0">
              <a:solidFill>
                <a:schemeClr val="bg1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36345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3792" y="178133"/>
            <a:ext cx="8093007" cy="861082"/>
          </a:xfrm>
        </p:spPr>
        <p:txBody>
          <a:bodyPr>
            <a:normAutofit/>
          </a:bodyPr>
          <a:lstStyle/>
          <a:p>
            <a:r>
              <a:rPr lang="en-US" sz="4400" b="1" dirty="0" smtClean="0">
                <a:solidFill>
                  <a:srgbClr val="FFFF00"/>
                </a:solidFill>
              </a:rPr>
              <a:t>Topics </a:t>
            </a:r>
            <a:r>
              <a:rPr lang="en-US" sz="4400" b="1" dirty="0" smtClean="0">
                <a:solidFill>
                  <a:schemeClr val="bg1"/>
                </a:solidFill>
              </a:rPr>
              <a:t>#2</a:t>
            </a:r>
            <a:endParaRPr lang="en-US" sz="4400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148448" y="1237161"/>
            <a:ext cx="8995552" cy="4684719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CA" sz="3600" dirty="0" smtClean="0">
                <a:solidFill>
                  <a:schemeClr val="bg1"/>
                </a:solidFill>
              </a:rPr>
              <a:t>The </a:t>
            </a:r>
            <a:r>
              <a:rPr lang="en-CA" sz="3600" dirty="0">
                <a:solidFill>
                  <a:schemeClr val="bg1"/>
                </a:solidFill>
              </a:rPr>
              <a:t>extent to which, by contract or otherwise, that </a:t>
            </a:r>
            <a:r>
              <a:rPr lang="en-CA" sz="3600" dirty="0">
                <a:solidFill>
                  <a:srgbClr val="FFFF00"/>
                </a:solidFill>
              </a:rPr>
              <a:t>architecture may be </a:t>
            </a:r>
            <a:r>
              <a:rPr lang="en-CA" sz="3600" dirty="0" smtClean="0">
                <a:solidFill>
                  <a:srgbClr val="FFFF00"/>
                </a:solidFill>
              </a:rPr>
              <a:t>modified</a:t>
            </a:r>
            <a:r>
              <a:rPr lang="en-CA" sz="3600" dirty="0" smtClean="0">
                <a:solidFill>
                  <a:schemeClr val="bg1"/>
                </a:solidFill>
              </a:rPr>
              <a:t>.</a:t>
            </a:r>
            <a:endParaRPr lang="en-CA" sz="3600" dirty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</a:pPr>
            <a:r>
              <a:rPr lang="en-CA" sz="3600" dirty="0">
                <a:solidFill>
                  <a:schemeClr val="bg1"/>
                </a:solidFill>
              </a:rPr>
              <a:t>C</a:t>
            </a:r>
            <a:r>
              <a:rPr lang="en-CA" sz="3600" dirty="0" smtClean="0">
                <a:solidFill>
                  <a:schemeClr val="bg1"/>
                </a:solidFill>
              </a:rPr>
              <a:t>orporate </a:t>
            </a:r>
            <a:r>
              <a:rPr lang="en-CA" sz="3600" dirty="0">
                <a:solidFill>
                  <a:srgbClr val="FFFF00"/>
                </a:solidFill>
              </a:rPr>
              <a:t>directors</a:t>
            </a:r>
            <a:r>
              <a:rPr lang="en-CA" sz="3600" dirty="0">
                <a:solidFill>
                  <a:schemeClr val="bg1"/>
                </a:solidFill>
              </a:rPr>
              <a:t>, their qualifications, disqualifications, election and removal and their </a:t>
            </a:r>
            <a:r>
              <a:rPr lang="en-CA" sz="3600" dirty="0" smtClean="0">
                <a:solidFill>
                  <a:schemeClr val="bg1"/>
                </a:solidFill>
              </a:rPr>
              <a:t>compensation. </a:t>
            </a:r>
          </a:p>
          <a:p>
            <a:pPr>
              <a:lnSpc>
                <a:spcPct val="90000"/>
              </a:lnSpc>
            </a:pPr>
            <a:r>
              <a:rPr lang="en-CA" sz="3600" dirty="0" smtClean="0">
                <a:solidFill>
                  <a:schemeClr val="bg1"/>
                </a:solidFill>
              </a:rPr>
              <a:t>The </a:t>
            </a:r>
            <a:r>
              <a:rPr lang="en-CA" sz="3600" dirty="0">
                <a:solidFill>
                  <a:schemeClr val="bg1"/>
                </a:solidFill>
              </a:rPr>
              <a:t>“principle” of </a:t>
            </a:r>
            <a:r>
              <a:rPr lang="en-CA" sz="3600" dirty="0">
                <a:solidFill>
                  <a:srgbClr val="FFFF00"/>
                </a:solidFill>
              </a:rPr>
              <a:t>“majority rule” </a:t>
            </a:r>
            <a:r>
              <a:rPr lang="en-CA" sz="3600" dirty="0">
                <a:solidFill>
                  <a:schemeClr val="bg1"/>
                </a:solidFill>
              </a:rPr>
              <a:t>as well as its limits.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71669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16000"/>
          </a:xfrm>
        </p:spPr>
        <p:txBody>
          <a:bodyPr/>
          <a:lstStyle/>
          <a:p>
            <a:r>
              <a:rPr lang="en-US" b="1" dirty="0" smtClean="0">
                <a:solidFill>
                  <a:srgbClr val="FFFF00"/>
                </a:solidFill>
              </a:rPr>
              <a:t>Academic Origins</a:t>
            </a:r>
            <a:endParaRPr lang="en-US" b="1" dirty="0">
              <a:solidFill>
                <a:srgbClr val="FFFF00"/>
              </a:solidFill>
            </a:endParaRPr>
          </a:p>
        </p:txBody>
      </p:sp>
      <p:pic>
        <p:nvPicPr>
          <p:cNvPr id="4" name="Content Placeholder 3" descr="imgres.jpg"/>
          <p:cNvPicPr>
            <a:picLocks noGrp="1" noChangeAspect="1"/>
          </p:cNvPicPr>
          <p:nvPr>
            <p:ph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" r="752"/>
          <a:stretch/>
        </p:blipFill>
        <p:spPr>
          <a:xfrm>
            <a:off x="457200" y="1016000"/>
            <a:ext cx="3232873" cy="4922838"/>
          </a:xfrm>
        </p:spPr>
      </p:pic>
      <p:sp>
        <p:nvSpPr>
          <p:cNvPr id="5" name="TextBox 4"/>
          <p:cNvSpPr txBox="1"/>
          <p:nvPr/>
        </p:nvSpPr>
        <p:spPr>
          <a:xfrm>
            <a:off x="4288505" y="1233200"/>
            <a:ext cx="451942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chemeClr val="bg1"/>
                </a:solidFill>
              </a:rPr>
              <a:t>Consequences of the </a:t>
            </a:r>
            <a:r>
              <a:rPr lang="en-US" sz="4800" dirty="0" smtClean="0">
                <a:solidFill>
                  <a:srgbClr val="CCFFCC"/>
                </a:solidFill>
              </a:rPr>
              <a:t>separation </a:t>
            </a:r>
            <a:r>
              <a:rPr lang="en-US" sz="4800" dirty="0" smtClean="0">
                <a:solidFill>
                  <a:srgbClr val="FFFF00"/>
                </a:solidFill>
              </a:rPr>
              <a:t>of </a:t>
            </a:r>
          </a:p>
          <a:p>
            <a:r>
              <a:rPr lang="en-US" sz="4800" dirty="0" smtClean="0">
                <a:solidFill>
                  <a:srgbClr val="CCFFCC"/>
                </a:solidFill>
              </a:rPr>
              <a:t>ownership </a:t>
            </a:r>
            <a:r>
              <a:rPr lang="en-US" sz="4800" dirty="0" smtClean="0">
                <a:solidFill>
                  <a:srgbClr val="FFFF00"/>
                </a:solidFill>
              </a:rPr>
              <a:t>&amp;</a:t>
            </a:r>
            <a:r>
              <a:rPr lang="en-US" sz="4800" dirty="0" smtClean="0">
                <a:solidFill>
                  <a:srgbClr val="CCFFCC"/>
                </a:solidFill>
              </a:rPr>
              <a:t> </a:t>
            </a:r>
          </a:p>
          <a:p>
            <a:r>
              <a:rPr lang="en-US" sz="4800" dirty="0" smtClean="0">
                <a:solidFill>
                  <a:srgbClr val="CCFFCC"/>
                </a:solidFill>
              </a:rPr>
              <a:t>control</a:t>
            </a:r>
            <a:r>
              <a:rPr lang="en-US" sz="4800" dirty="0" smtClean="0">
                <a:solidFill>
                  <a:schemeClr val="bg1"/>
                </a:solidFill>
              </a:rPr>
              <a:t> (1932)</a:t>
            </a:r>
            <a:endParaRPr lang="en-US" sz="4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27727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creen Shot 2016-11-08 at 5.03.25 PM.png"/>
          <p:cNvPicPr>
            <a:picLocks noGrp="1" noChangeAspect="1"/>
          </p:cNvPicPr>
          <p:nvPr>
            <p:ph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30" r="-427"/>
          <a:stretch/>
        </p:blipFill>
        <p:spPr>
          <a:xfrm>
            <a:off x="1550460" y="165100"/>
            <a:ext cx="6036895" cy="5789613"/>
          </a:xfrm>
        </p:spPr>
      </p:pic>
    </p:spTree>
    <p:extLst>
      <p:ext uri="{BB962C8B-B14F-4D97-AF65-F5344CB8AC3E}">
        <p14:creationId xmlns:p14="http://schemas.microsoft.com/office/powerpoint/2010/main" val="4847786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296897" y="181450"/>
            <a:ext cx="8847103" cy="602085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sz="2600" i="1" dirty="0" smtClean="0">
                <a:solidFill>
                  <a:srgbClr val="FFFFFF"/>
                </a:solidFill>
              </a:rPr>
              <a:t>“</a:t>
            </a:r>
            <a:r>
              <a:rPr lang="en-CA" sz="2600" i="1" dirty="0" smtClean="0">
                <a:solidFill>
                  <a:srgbClr val="FFFF00"/>
                </a:solidFill>
              </a:rPr>
              <a:t>The </a:t>
            </a:r>
            <a:r>
              <a:rPr lang="en-CA" sz="2600" i="1" dirty="0">
                <a:solidFill>
                  <a:srgbClr val="FFFF00"/>
                </a:solidFill>
              </a:rPr>
              <a:t>Modern Corporation and Private Property appeared in the early stages of the Great Depression</a:t>
            </a:r>
            <a:r>
              <a:rPr lang="en-CA" sz="2600" i="1" dirty="0">
                <a:solidFill>
                  <a:srgbClr val="FFFFFF"/>
                </a:solidFill>
              </a:rPr>
              <a:t>,</a:t>
            </a:r>
            <a:r>
              <a:rPr lang="en-CA" sz="2600" i="1" dirty="0">
                <a:solidFill>
                  <a:srgbClr val="FFFF00"/>
                </a:solidFill>
              </a:rPr>
              <a:t> but it was more a product of the 1920s, or more generally, the period after 1890 that culminated in the stock market crash of 1929</a:t>
            </a:r>
            <a:r>
              <a:rPr lang="en-CA" sz="2600" i="1" dirty="0">
                <a:solidFill>
                  <a:srgbClr val="FFFFFF"/>
                </a:solidFill>
              </a:rPr>
              <a:t>. Although </a:t>
            </a:r>
            <a:r>
              <a:rPr lang="en-CA" sz="2600" i="1" dirty="0">
                <a:solidFill>
                  <a:srgbClr val="CCFFCC"/>
                </a:solidFill>
              </a:rPr>
              <a:t>the book is best known for the authors’ focus on ownership and control</a:t>
            </a:r>
            <a:r>
              <a:rPr lang="en-CA" sz="2600" i="1" dirty="0">
                <a:solidFill>
                  <a:srgbClr val="FFFFFF"/>
                </a:solidFill>
              </a:rPr>
              <a:t>, that topic represents only one component of their discussion. </a:t>
            </a:r>
            <a:r>
              <a:rPr lang="en-CA" sz="2600" i="1" dirty="0" err="1">
                <a:solidFill>
                  <a:srgbClr val="FFFFFF"/>
                </a:solidFill>
              </a:rPr>
              <a:t>Berle</a:t>
            </a:r>
            <a:r>
              <a:rPr lang="en-CA" sz="2600" i="1" dirty="0">
                <a:solidFill>
                  <a:srgbClr val="FFFFFF"/>
                </a:solidFill>
              </a:rPr>
              <a:t> and Means began by arguing </a:t>
            </a:r>
            <a:r>
              <a:rPr lang="en-CA" sz="2600" i="1" dirty="0">
                <a:solidFill>
                  <a:srgbClr val="CCFFCC"/>
                </a:solidFill>
              </a:rPr>
              <a:t>that capital in the United States had become heavily concentrated</a:t>
            </a:r>
            <a:r>
              <a:rPr lang="en-CA" sz="2600" i="1" dirty="0">
                <a:solidFill>
                  <a:srgbClr val="FFFFFF"/>
                </a:solidFill>
              </a:rPr>
              <a:t> during the previous few decades and </a:t>
            </a:r>
            <a:r>
              <a:rPr lang="en-CA" sz="2600" i="1" dirty="0">
                <a:solidFill>
                  <a:srgbClr val="CCFFCC"/>
                </a:solidFill>
              </a:rPr>
              <a:t>that this vested a relatively small number of companies with enormous power</a:t>
            </a:r>
            <a:r>
              <a:rPr lang="en-CA" sz="2600" i="1" dirty="0">
                <a:solidFill>
                  <a:srgbClr val="FFFFFF"/>
                </a:solidFill>
              </a:rPr>
              <a:t>. </a:t>
            </a:r>
            <a:r>
              <a:rPr lang="en-CA" sz="2600" i="1" dirty="0">
                <a:solidFill>
                  <a:srgbClr val="FFFF00"/>
                </a:solidFill>
              </a:rPr>
              <a:t>As these firms grew, it became increasingly difficult for the original owners to maintain their majority stockholdings, and stocks became dispersed among a large number of small shareholders</a:t>
            </a:r>
            <a:r>
              <a:rPr lang="en-CA" sz="2600" i="1" dirty="0">
                <a:solidFill>
                  <a:srgbClr val="FFFFFF"/>
                </a:solidFill>
              </a:rPr>
              <a:t>. </a:t>
            </a:r>
            <a:r>
              <a:rPr lang="en-CA" sz="2600" i="1" dirty="0">
                <a:solidFill>
                  <a:srgbClr val="FFFF00"/>
                </a:solidFill>
              </a:rPr>
              <a:t>The consequence of this dispersal, </a:t>
            </a:r>
            <a:r>
              <a:rPr lang="en-CA" sz="2600" i="1" dirty="0" err="1">
                <a:solidFill>
                  <a:srgbClr val="FFFF00"/>
                </a:solidFill>
              </a:rPr>
              <a:t>Berle</a:t>
            </a:r>
            <a:r>
              <a:rPr lang="en-CA" sz="2600" i="1" dirty="0">
                <a:solidFill>
                  <a:srgbClr val="FFFF00"/>
                </a:solidFill>
              </a:rPr>
              <a:t> and Means suggested, was the usurpation, by default, of power by the firm’s managers</a:t>
            </a:r>
            <a:r>
              <a:rPr lang="en-CA" sz="2600" i="1" dirty="0">
                <a:solidFill>
                  <a:srgbClr val="FFFFFF"/>
                </a:solidFill>
              </a:rPr>
              <a:t>, those who ran the day-to-day affairs of the firm</a:t>
            </a:r>
            <a:r>
              <a:rPr lang="en-CA" sz="2600" i="1" dirty="0" smtClean="0">
                <a:solidFill>
                  <a:srgbClr val="FFFFFF"/>
                </a:solidFill>
              </a:rPr>
              <a:t>.”</a:t>
            </a:r>
            <a:endParaRPr lang="en-CA" sz="2600" i="1" dirty="0">
              <a:solidFill>
                <a:srgbClr val="FFFFFF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14868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6170"/>
            <a:ext cx="8229600" cy="2230208"/>
          </a:xfrm>
        </p:spPr>
        <p:txBody>
          <a:bodyPr>
            <a:normAutofit fontScale="90000"/>
          </a:bodyPr>
          <a:lstStyle/>
          <a:p>
            <a:r>
              <a:rPr lang="en-US" sz="4900" b="1" dirty="0" smtClean="0">
                <a:solidFill>
                  <a:srgbClr val="FFFF00"/>
                </a:solidFill>
              </a:rPr>
              <a:t>Corporate Governance is </a:t>
            </a:r>
            <a:r>
              <a:rPr lang="en-US" sz="4900" b="1" dirty="0" smtClean="0">
                <a:solidFill>
                  <a:schemeClr val="bg1"/>
                </a:solidFill>
              </a:rPr>
              <a:t>synonymizing</a:t>
            </a:r>
            <a:r>
              <a:rPr lang="en-US" sz="4900" b="1" dirty="0" smtClean="0">
                <a:solidFill>
                  <a:srgbClr val="FFFF00"/>
                </a:solidFill>
              </a:rPr>
              <a:t> </a:t>
            </a:r>
            <a:r>
              <a:rPr lang="en-US" sz="4900" b="1" dirty="0" smtClean="0">
                <a:solidFill>
                  <a:srgbClr val="FFFFFF"/>
                </a:solidFill>
              </a:rPr>
              <a:t>with</a:t>
            </a:r>
            <a:r>
              <a:rPr lang="mr-IN" sz="4900" b="1" dirty="0" smtClean="0">
                <a:solidFill>
                  <a:srgbClr val="FFFF00"/>
                </a:solidFill>
              </a:rPr>
              <a:t>…</a:t>
            </a:r>
            <a:r>
              <a:rPr lang="en-US" sz="4900" b="1" dirty="0">
                <a:solidFill>
                  <a:srgbClr val="CCFFCC"/>
                </a:solidFill>
              </a:rPr>
              <a:t>Shareholders </a:t>
            </a:r>
            <a:r>
              <a:rPr lang="en-US" sz="4900" b="1" dirty="0" smtClean="0">
                <a:solidFill>
                  <a:srgbClr val="CCFFCC"/>
                </a:solidFill>
              </a:rPr>
              <a:t>rights</a:t>
            </a:r>
            <a:r>
              <a:rPr lang="en-US" sz="4400" b="1" dirty="0">
                <a:solidFill>
                  <a:schemeClr val="bg1"/>
                </a:solidFill>
              </a:rPr>
              <a:t>!</a:t>
            </a:r>
          </a:p>
        </p:txBody>
      </p:sp>
      <p:pic>
        <p:nvPicPr>
          <p:cNvPr id="8" name="Content Placeholder 7" descr="800px-NYSE127.jpg"/>
          <p:cNvPicPr>
            <a:picLocks noGrp="1" noChangeAspect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67" b="22467"/>
          <a:stretch>
            <a:fillRect/>
          </a:stretch>
        </p:blipFill>
        <p:spPr>
          <a:xfrm>
            <a:off x="457200" y="2490788"/>
            <a:ext cx="8229600" cy="3398837"/>
          </a:xfrm>
        </p:spPr>
      </p:pic>
    </p:spTree>
    <p:extLst>
      <p:ext uri="{BB962C8B-B14F-4D97-AF65-F5344CB8AC3E}">
        <p14:creationId xmlns:p14="http://schemas.microsoft.com/office/powerpoint/2010/main" val="32288774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"/>
            <a:ext cx="8229600" cy="1385621"/>
          </a:xfrm>
        </p:spPr>
        <p:txBody>
          <a:bodyPr>
            <a:normAutofit/>
          </a:bodyPr>
          <a:lstStyle/>
          <a:p>
            <a:r>
              <a:rPr lang="en-US" sz="4400" b="1" dirty="0" smtClean="0">
                <a:solidFill>
                  <a:schemeClr val="bg1"/>
                </a:solidFill>
              </a:rPr>
              <a:t>LOOK CLOSELY</a:t>
            </a:r>
            <a:r>
              <a:rPr lang="mr-IN" sz="4400" b="1" dirty="0" smtClean="0">
                <a:solidFill>
                  <a:schemeClr val="bg1"/>
                </a:solidFill>
              </a:rPr>
              <a:t>…</a:t>
            </a:r>
            <a:endParaRPr lang="en-US" sz="4400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1484595"/>
            <a:ext cx="8560516" cy="440429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6000" dirty="0" smtClean="0">
                <a:solidFill>
                  <a:srgbClr val="FFFF00"/>
                </a:solidFill>
              </a:rPr>
              <a:t>Is </a:t>
            </a:r>
            <a:r>
              <a:rPr lang="en-US" sz="6000" b="1" dirty="0" smtClean="0">
                <a:solidFill>
                  <a:srgbClr val="FFFF00"/>
                </a:solidFill>
              </a:rPr>
              <a:t>“</a:t>
            </a:r>
            <a:r>
              <a:rPr lang="en-US" sz="6000" b="1" dirty="0" smtClean="0">
                <a:solidFill>
                  <a:srgbClr val="CCFFCC"/>
                </a:solidFill>
              </a:rPr>
              <a:t>Shareholders Rights</a:t>
            </a:r>
            <a:r>
              <a:rPr lang="en-US" sz="6000" b="1" dirty="0" smtClean="0">
                <a:solidFill>
                  <a:srgbClr val="FFFF00"/>
                </a:solidFill>
              </a:rPr>
              <a:t>” </a:t>
            </a:r>
            <a:r>
              <a:rPr lang="en-US" sz="6000" dirty="0" smtClean="0">
                <a:solidFill>
                  <a:srgbClr val="FFFF00"/>
                </a:solidFill>
              </a:rPr>
              <a:t>really all about</a:t>
            </a:r>
          </a:p>
        </p:txBody>
      </p:sp>
      <p:pic>
        <p:nvPicPr>
          <p:cNvPr id="4" name="Picture 3" descr="CC00054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602775"/>
            <a:ext cx="1385747" cy="1997345"/>
          </a:xfrm>
          <a:prstGeom prst="rect">
            <a:avLst/>
          </a:prstGeom>
        </p:spPr>
      </p:pic>
      <p:pic>
        <p:nvPicPr>
          <p:cNvPr id="5" name="Picture 4" descr="CC00054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6025" y="3602775"/>
            <a:ext cx="1887710" cy="1997345"/>
          </a:xfrm>
          <a:prstGeom prst="rect">
            <a:avLst/>
          </a:prstGeom>
        </p:spPr>
      </p:pic>
      <p:pic>
        <p:nvPicPr>
          <p:cNvPr id="6" name="Picture 5" descr="CC00055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0735" y="3602775"/>
            <a:ext cx="1910794" cy="1997346"/>
          </a:xfrm>
          <a:prstGeom prst="rect">
            <a:avLst/>
          </a:prstGeom>
        </p:spPr>
      </p:pic>
      <p:pic>
        <p:nvPicPr>
          <p:cNvPr id="7" name="Picture 6" descr="CC000559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9089" y="3602774"/>
            <a:ext cx="1807711" cy="1997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7714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Screen Shot 2016-11-14 at 1.59.05 AM.png"/>
          <p:cNvPicPr>
            <a:picLocks noGrp="1" noChangeAspect="1"/>
          </p:cNvPicPr>
          <p:nvPr>
            <p:ph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" r="-555"/>
          <a:stretch/>
        </p:blipFill>
        <p:spPr>
          <a:xfrm>
            <a:off x="1484482" y="230188"/>
            <a:ext cx="6267815" cy="5675312"/>
          </a:xfrm>
        </p:spPr>
      </p:pic>
    </p:spTree>
    <p:extLst>
      <p:ext uri="{BB962C8B-B14F-4D97-AF65-F5344CB8AC3E}">
        <p14:creationId xmlns:p14="http://schemas.microsoft.com/office/powerpoint/2010/main" val="30947020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creen Shot 2016-11-08 at 6.17.49 PM.png"/>
          <p:cNvPicPr>
            <a:picLocks noGrp="1" noChangeAspect="1"/>
          </p:cNvPicPr>
          <p:nvPr>
            <p:ph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" r="-310"/>
          <a:stretch/>
        </p:blipFill>
        <p:spPr>
          <a:xfrm>
            <a:off x="742240" y="214313"/>
            <a:ext cx="7686321" cy="5657850"/>
          </a:xfrm>
        </p:spPr>
      </p:pic>
    </p:spTree>
    <p:extLst>
      <p:ext uri="{BB962C8B-B14F-4D97-AF65-F5344CB8AC3E}">
        <p14:creationId xmlns:p14="http://schemas.microsoft.com/office/powerpoint/2010/main" val="7693143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148448" y="577342"/>
            <a:ext cx="8824424" cy="5888890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CA" sz="4800" b="1" dirty="0">
                <a:solidFill>
                  <a:srgbClr val="FFFF00"/>
                </a:solidFill>
              </a:rPr>
              <a:t>Principle #1</a:t>
            </a:r>
            <a:r>
              <a:rPr lang="en-CA" sz="4800" b="1" dirty="0">
                <a:solidFill>
                  <a:schemeClr val="bg1"/>
                </a:solidFill>
              </a:rPr>
              <a:t>: Boards Should Have the Right to </a:t>
            </a:r>
            <a:r>
              <a:rPr lang="en-CA" sz="4800" b="1" dirty="0">
                <a:solidFill>
                  <a:srgbClr val="CCFFCC"/>
                </a:solidFill>
              </a:rPr>
              <a:t>Manage the Company for the Long Term</a:t>
            </a:r>
          </a:p>
          <a:p>
            <a:r>
              <a:rPr lang="en-CA" sz="4400" dirty="0">
                <a:solidFill>
                  <a:srgbClr val="FFFF00"/>
                </a:solidFill>
              </a:rPr>
              <a:t>End</a:t>
            </a:r>
            <a:r>
              <a:rPr lang="en-CA" sz="4400" dirty="0">
                <a:solidFill>
                  <a:srgbClr val="FFFFFF"/>
                </a:solidFill>
              </a:rPr>
              <a:t> earnings </a:t>
            </a:r>
            <a:r>
              <a:rPr lang="en-CA" sz="4400" dirty="0">
                <a:solidFill>
                  <a:srgbClr val="FFFF00"/>
                </a:solidFill>
              </a:rPr>
              <a:t>guidance</a:t>
            </a:r>
            <a:r>
              <a:rPr lang="en-CA" sz="4400" dirty="0">
                <a:solidFill>
                  <a:srgbClr val="FFFFFF"/>
                </a:solidFill>
              </a:rPr>
              <a:t>.</a:t>
            </a:r>
          </a:p>
          <a:p>
            <a:r>
              <a:rPr lang="en-CA" sz="4400" dirty="0">
                <a:solidFill>
                  <a:schemeClr val="bg1"/>
                </a:solidFill>
              </a:rPr>
              <a:t>Bring back </a:t>
            </a:r>
            <a:r>
              <a:rPr lang="en-CA" sz="4400" dirty="0">
                <a:solidFill>
                  <a:srgbClr val="FFFFFF"/>
                </a:solidFill>
              </a:rPr>
              <a:t>a variation on the </a:t>
            </a:r>
            <a:r>
              <a:rPr lang="en-CA" sz="4400" dirty="0">
                <a:solidFill>
                  <a:srgbClr val="FFFF00"/>
                </a:solidFill>
              </a:rPr>
              <a:t>staggered board</a:t>
            </a:r>
            <a:r>
              <a:rPr lang="en-CA" sz="4400" dirty="0">
                <a:solidFill>
                  <a:srgbClr val="FFFFFF"/>
                </a:solidFill>
              </a:rPr>
              <a:t>.</a:t>
            </a:r>
          </a:p>
          <a:p>
            <a:r>
              <a:rPr lang="en-CA" sz="4400" dirty="0">
                <a:solidFill>
                  <a:srgbClr val="FFFFFF"/>
                </a:solidFill>
              </a:rPr>
              <a:t>Install </a:t>
            </a:r>
            <a:r>
              <a:rPr lang="en-CA" sz="4400" dirty="0">
                <a:solidFill>
                  <a:srgbClr val="FFFF00"/>
                </a:solidFill>
              </a:rPr>
              <a:t>exclusive forum provisions</a:t>
            </a:r>
            <a:r>
              <a:rPr lang="en-CA" sz="4400" dirty="0">
                <a:solidFill>
                  <a:srgbClr val="4BACC6"/>
                </a:solidFill>
              </a:rPr>
              <a:t> </a:t>
            </a:r>
            <a:r>
              <a:rPr lang="en-CA" sz="4400" dirty="0">
                <a:solidFill>
                  <a:srgbClr val="FFFFFF"/>
                </a:solidFill>
              </a:rPr>
              <a:t>(usually Delaware</a:t>
            </a:r>
            <a:r>
              <a:rPr lang="en-CA" sz="4400" dirty="0" smtClean="0">
                <a:solidFill>
                  <a:srgbClr val="FFFFFF"/>
                </a:solidFill>
              </a:rPr>
              <a:t>).</a:t>
            </a:r>
            <a:endParaRPr lang="en-CA" sz="4400" dirty="0">
              <a:solidFill>
                <a:srgbClr val="FFFFFF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05470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494865"/>
            <a:ext cx="8686800" cy="523126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800" dirty="0" smtClean="0">
                <a:solidFill>
                  <a:srgbClr val="FFFF00"/>
                </a:solidFill>
                <a:latin typeface="+mn-lt"/>
              </a:rPr>
              <a:t>Happy </a:t>
            </a:r>
            <a:r>
              <a:rPr lang="en-US" sz="4800" dirty="0" smtClean="0">
                <a:solidFill>
                  <a:schemeClr val="accent5"/>
                </a:solidFill>
                <a:latin typeface="+mn-lt"/>
              </a:rPr>
              <a:t>November 14</a:t>
            </a:r>
          </a:p>
          <a:p>
            <a:pPr marL="0" indent="0">
              <a:buNone/>
            </a:pPr>
            <a:endParaRPr lang="en-US" sz="4800" dirty="0" smtClean="0">
              <a:solidFill>
                <a:schemeClr val="bg1"/>
              </a:solidFill>
              <a:latin typeface="+mn-lt"/>
            </a:endParaRPr>
          </a:p>
          <a:p>
            <a:pPr marL="0" indent="0">
              <a:buNone/>
            </a:pPr>
            <a:r>
              <a:rPr lang="en-US" sz="4800" b="1" dirty="0" smtClean="0">
                <a:solidFill>
                  <a:schemeClr val="bg1"/>
                </a:solidFill>
                <a:cs typeface="Lucida Console"/>
              </a:rPr>
              <a:t>LAW </a:t>
            </a:r>
            <a:r>
              <a:rPr lang="en-US" sz="4800" b="1" dirty="0">
                <a:solidFill>
                  <a:schemeClr val="bg1"/>
                </a:solidFill>
                <a:cs typeface="Lucida Console"/>
              </a:rPr>
              <a:t>459 003</a:t>
            </a:r>
          </a:p>
          <a:p>
            <a:pPr marL="0" indent="0">
              <a:buNone/>
            </a:pPr>
            <a:r>
              <a:rPr lang="en-US" sz="4800" b="1" dirty="0" smtClean="0">
                <a:solidFill>
                  <a:schemeClr val="bg1"/>
                </a:solidFill>
                <a:cs typeface="Lucida Console"/>
              </a:rPr>
              <a:t>BUSINESS ORGANIZATIONS</a:t>
            </a:r>
            <a:endParaRPr lang="en-US" sz="4800" b="1" dirty="0">
              <a:solidFill>
                <a:schemeClr val="bg1"/>
              </a:solidFill>
              <a:cs typeface="Lucida Console"/>
            </a:endParaRPr>
          </a:p>
          <a:p>
            <a:pPr marL="0" indent="0">
              <a:buNone/>
            </a:pPr>
            <a:endParaRPr lang="en-US" sz="4800" dirty="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31395" y="5104779"/>
            <a:ext cx="38629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112 years </a:t>
            </a:r>
            <a:r>
              <a:rPr lang="en-US" dirty="0" smtClean="0">
                <a:solidFill>
                  <a:srgbClr val="FFFFFF"/>
                </a:solidFill>
              </a:rPr>
              <a:t>ago today </a:t>
            </a:r>
            <a:r>
              <a:rPr lang="en-CA" dirty="0" smtClean="0">
                <a:solidFill>
                  <a:srgbClr val="FFFFFF"/>
                </a:solidFill>
              </a:rPr>
              <a:t>King C. Gillette</a:t>
            </a:r>
          </a:p>
          <a:p>
            <a:r>
              <a:rPr lang="en-CA" dirty="0" smtClean="0">
                <a:solidFill>
                  <a:srgbClr val="FFFFFF"/>
                </a:solidFill>
              </a:rPr>
              <a:t> patents the </a:t>
            </a:r>
            <a:r>
              <a:rPr lang="en-CA" dirty="0">
                <a:solidFill>
                  <a:srgbClr val="FFFFFF"/>
                </a:solidFill>
              </a:rPr>
              <a:t>Gillette razor </a:t>
            </a:r>
            <a:r>
              <a:rPr lang="en-CA" dirty="0" smtClean="0">
                <a:solidFill>
                  <a:srgbClr val="FFFFFF"/>
                </a:solidFill>
              </a:rPr>
              <a:t>blade</a:t>
            </a:r>
            <a:endParaRPr lang="en-CA" dirty="0">
              <a:solidFill>
                <a:srgbClr val="FFFFFF"/>
              </a:solidFill>
            </a:endParaRPr>
          </a:p>
        </p:txBody>
      </p:sp>
      <p:pic>
        <p:nvPicPr>
          <p:cNvPr id="6" name="Picture 5" descr="220px-Gillette_razor_paten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6046" y="3843448"/>
            <a:ext cx="1707704" cy="2383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1669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280423"/>
            <a:ext cx="8686800" cy="59878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sz="4000" b="1" dirty="0">
                <a:solidFill>
                  <a:srgbClr val="FFFF00"/>
                </a:solidFill>
              </a:rPr>
              <a:t>Principle #2</a:t>
            </a:r>
            <a:r>
              <a:rPr lang="en-CA" sz="4000" b="1" dirty="0">
                <a:solidFill>
                  <a:schemeClr val="bg1"/>
                </a:solidFill>
              </a:rPr>
              <a:t>: Boards Should Install Mechanisms to Ensure the </a:t>
            </a:r>
            <a:r>
              <a:rPr lang="en-CA" sz="4000" b="1" dirty="0">
                <a:solidFill>
                  <a:srgbClr val="CCFFCC"/>
                </a:solidFill>
              </a:rPr>
              <a:t>Best Possible People in the Boardroom</a:t>
            </a:r>
          </a:p>
          <a:p>
            <a:r>
              <a:rPr lang="en-CA" sz="4000" dirty="0">
                <a:solidFill>
                  <a:schemeClr val="bg1"/>
                </a:solidFill>
              </a:rPr>
              <a:t>Require meaningful </a:t>
            </a:r>
            <a:r>
              <a:rPr lang="en-CA" sz="4000" dirty="0">
                <a:solidFill>
                  <a:srgbClr val="FFFF00"/>
                </a:solidFill>
              </a:rPr>
              <a:t>director evaluations</a:t>
            </a:r>
            <a:r>
              <a:rPr lang="en-CA" sz="4000" dirty="0">
                <a:solidFill>
                  <a:schemeClr val="bg1"/>
                </a:solidFill>
              </a:rPr>
              <a:t>.</a:t>
            </a:r>
          </a:p>
          <a:p>
            <a:r>
              <a:rPr lang="en-CA" sz="4000" dirty="0">
                <a:solidFill>
                  <a:schemeClr val="bg1"/>
                </a:solidFill>
              </a:rPr>
              <a:t>Consider </a:t>
            </a:r>
            <a:r>
              <a:rPr lang="en-CA" sz="4000" dirty="0">
                <a:solidFill>
                  <a:srgbClr val="FFFF00"/>
                </a:solidFill>
              </a:rPr>
              <a:t>shareholder proxy access </a:t>
            </a:r>
            <a:r>
              <a:rPr lang="en-CA" sz="4000" dirty="0">
                <a:solidFill>
                  <a:schemeClr val="bg1"/>
                </a:solidFill>
              </a:rPr>
              <a:t>(shareholders with a </a:t>
            </a:r>
            <a:r>
              <a:rPr lang="en-CA" sz="4000" dirty="0">
                <a:solidFill>
                  <a:srgbClr val="FFFF00"/>
                </a:solidFill>
              </a:rPr>
              <a:t>significant ownership</a:t>
            </a:r>
            <a:r>
              <a:rPr lang="en-CA" sz="4000" dirty="0">
                <a:solidFill>
                  <a:schemeClr val="bg1"/>
                </a:solidFill>
              </a:rPr>
              <a:t> stake in the company would have the </a:t>
            </a:r>
            <a:r>
              <a:rPr lang="en-CA" sz="4000" dirty="0">
                <a:solidFill>
                  <a:srgbClr val="FFFF00"/>
                </a:solidFill>
              </a:rPr>
              <a:t>right to put director candidates </a:t>
            </a:r>
            <a:r>
              <a:rPr lang="en-CA" sz="4000" dirty="0">
                <a:solidFill>
                  <a:schemeClr val="bg1"/>
                </a:solidFill>
              </a:rPr>
              <a:t>on the company’s </a:t>
            </a:r>
            <a:r>
              <a:rPr lang="en-CA" sz="4000" dirty="0">
                <a:solidFill>
                  <a:srgbClr val="FFFF00"/>
                </a:solidFill>
              </a:rPr>
              <a:t>ballot</a:t>
            </a:r>
            <a:r>
              <a:rPr lang="en-CA" sz="4000" dirty="0" smtClean="0">
                <a:solidFill>
                  <a:schemeClr val="bg1"/>
                </a:solidFill>
              </a:rPr>
              <a:t>).</a:t>
            </a:r>
            <a:endParaRPr lang="en-CA" sz="4000" dirty="0">
              <a:solidFill>
                <a:schemeClr val="bg1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72120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164955"/>
            <a:ext cx="8515672" cy="600435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sz="4800" b="1" dirty="0">
                <a:solidFill>
                  <a:srgbClr val="FFFF00"/>
                </a:solidFill>
              </a:rPr>
              <a:t>Principle #3</a:t>
            </a:r>
            <a:r>
              <a:rPr lang="en-CA" sz="4800" b="1" dirty="0">
                <a:solidFill>
                  <a:schemeClr val="bg1"/>
                </a:solidFill>
              </a:rPr>
              <a:t>: </a:t>
            </a:r>
            <a:r>
              <a:rPr lang="en-CA" sz="4800" dirty="0">
                <a:solidFill>
                  <a:schemeClr val="bg1"/>
                </a:solidFill>
              </a:rPr>
              <a:t>Boards Should </a:t>
            </a:r>
            <a:r>
              <a:rPr lang="en-CA" sz="4800" dirty="0">
                <a:solidFill>
                  <a:srgbClr val="CCFFCC"/>
                </a:solidFill>
              </a:rPr>
              <a:t>Give</a:t>
            </a:r>
            <a:r>
              <a:rPr lang="en-CA" sz="4800" dirty="0">
                <a:solidFill>
                  <a:schemeClr val="bg1"/>
                </a:solidFill>
              </a:rPr>
              <a:t> </a:t>
            </a:r>
            <a:r>
              <a:rPr lang="en-CA" sz="4800" dirty="0">
                <a:solidFill>
                  <a:srgbClr val="CCFFCC"/>
                </a:solidFill>
              </a:rPr>
              <a:t>Shareholders an Orderly Voice</a:t>
            </a:r>
          </a:p>
          <a:p>
            <a:r>
              <a:rPr lang="en-CA" sz="3200" i="1" dirty="0" smtClean="0">
                <a:solidFill>
                  <a:schemeClr val="bg1"/>
                </a:solidFill>
              </a:rPr>
              <a:t>“Under </a:t>
            </a:r>
            <a:r>
              <a:rPr lang="en-CA" sz="3200" i="1" dirty="0">
                <a:solidFill>
                  <a:schemeClr val="bg1"/>
                </a:solidFill>
              </a:rPr>
              <a:t>a Corporate Governance 2.0 system, </a:t>
            </a:r>
            <a:r>
              <a:rPr lang="en-CA" sz="3200" i="1" dirty="0">
                <a:solidFill>
                  <a:srgbClr val="FFFF00"/>
                </a:solidFill>
              </a:rPr>
              <a:t>boards would get early warning of lightning-strike attacks</a:t>
            </a:r>
            <a:r>
              <a:rPr lang="en-CA" sz="3200" i="1" dirty="0">
                <a:solidFill>
                  <a:schemeClr val="bg1"/>
                </a:solidFill>
              </a:rPr>
              <a:t>. One way to do this would be with what I call an </a:t>
            </a:r>
            <a:r>
              <a:rPr lang="en-CA" sz="3200" i="1" dirty="0">
                <a:solidFill>
                  <a:srgbClr val="FFFF00"/>
                </a:solidFill>
              </a:rPr>
              <a:t>“advance notice” poison pill—a pill with a 5% threshold </a:t>
            </a:r>
            <a:r>
              <a:rPr lang="en-CA" sz="3200" i="1" dirty="0">
                <a:solidFill>
                  <a:schemeClr val="bg1"/>
                </a:solidFill>
              </a:rPr>
              <a:t>but also an exemption: Any shareholders that disclosed their positions within two days of crossing the threshold would avoid triggering the pill and could continue buying shares without being diluted</a:t>
            </a:r>
            <a:r>
              <a:rPr lang="en-CA" sz="3200" i="1" dirty="0" smtClean="0">
                <a:solidFill>
                  <a:schemeClr val="bg1"/>
                </a:solidFill>
              </a:rPr>
              <a:t>.”</a:t>
            </a:r>
            <a:endParaRPr lang="en-CA" sz="3200" i="1" dirty="0">
              <a:solidFill>
                <a:schemeClr val="bg1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92009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56608" y="0"/>
            <a:ext cx="6130191" cy="1550576"/>
          </a:xfrm>
        </p:spPr>
        <p:txBody>
          <a:bodyPr>
            <a:noAutofit/>
          </a:bodyPr>
          <a:lstStyle/>
          <a:p>
            <a:r>
              <a:rPr lang="en-US" sz="9600" b="1" dirty="0" smtClean="0">
                <a:solidFill>
                  <a:srgbClr val="FFFF00"/>
                </a:solidFill>
              </a:rPr>
              <a:t>Pause</a:t>
            </a:r>
            <a:endParaRPr lang="en-US" sz="9600" b="1" dirty="0">
              <a:solidFill>
                <a:srgbClr val="FFFF00"/>
              </a:solidFill>
            </a:endParaRPr>
          </a:p>
        </p:txBody>
      </p:sp>
      <p:pic>
        <p:nvPicPr>
          <p:cNvPr id="4" name="Content Placeholder 3" descr="Crystal_Project_pause-queue.png"/>
          <p:cNvPicPr>
            <a:picLocks noGrp="1" noChangeAspect="1"/>
          </p:cNvPicPr>
          <p:nvPr>
            <p:ph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" r="296"/>
          <a:stretch/>
        </p:blipFill>
        <p:spPr>
          <a:xfrm>
            <a:off x="2556609" y="1550988"/>
            <a:ext cx="4090574" cy="4175125"/>
          </a:xfrm>
        </p:spPr>
      </p:pic>
    </p:spTree>
    <p:extLst>
      <p:ext uri="{BB962C8B-B14F-4D97-AF65-F5344CB8AC3E}">
        <p14:creationId xmlns:p14="http://schemas.microsoft.com/office/powerpoint/2010/main" val="5669932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342593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Applicability of the </a:t>
            </a:r>
            <a:r>
              <a:rPr lang="en-US" b="1" dirty="0" smtClean="0">
                <a:solidFill>
                  <a:schemeClr val="bg1"/>
                </a:solidFill>
              </a:rPr>
              <a:t>duty of good faith </a:t>
            </a:r>
            <a:r>
              <a:rPr lang="en-US" b="1" dirty="0" smtClean="0">
                <a:solidFill>
                  <a:srgbClr val="FFFF00"/>
                </a:solidFill>
              </a:rPr>
              <a:t>in commercial contracts</a:t>
            </a:r>
            <a:endParaRPr lang="en-US" b="1" dirty="0">
              <a:solidFill>
                <a:srgbClr val="FFFF00"/>
              </a:solidFill>
            </a:endParaRPr>
          </a:p>
        </p:txBody>
      </p:sp>
      <p:pic>
        <p:nvPicPr>
          <p:cNvPr id="4" name="Content Placeholder 3" descr="Screen Shot 2016-11-07 at 8.46.48 AM.png"/>
          <p:cNvPicPr>
            <a:picLocks noGrp="1" noChangeAspect="1"/>
          </p:cNvPicPr>
          <p:nvPr>
            <p:ph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" r="-871"/>
          <a:stretch/>
        </p:blipFill>
        <p:spPr>
          <a:xfrm>
            <a:off x="2012299" y="1408134"/>
            <a:ext cx="5195688" cy="4318000"/>
          </a:xfrm>
        </p:spPr>
      </p:pic>
    </p:spTree>
    <p:extLst>
      <p:ext uri="{BB962C8B-B14F-4D97-AF65-F5344CB8AC3E}">
        <p14:creationId xmlns:p14="http://schemas.microsoft.com/office/powerpoint/2010/main" val="38491204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9368" y="0"/>
            <a:ext cx="8307431" cy="1016000"/>
          </a:xfrm>
        </p:spPr>
        <p:txBody>
          <a:bodyPr>
            <a:normAutofit/>
          </a:bodyPr>
          <a:lstStyle/>
          <a:p>
            <a:r>
              <a:rPr lang="en-CA" sz="4400" b="1" dirty="0">
                <a:solidFill>
                  <a:srgbClr val="FFFFFF"/>
                </a:solidFill>
              </a:rPr>
              <a:t>Introduction t</a:t>
            </a:r>
            <a:r>
              <a:rPr lang="en-CA" sz="4400" b="1" dirty="0" smtClean="0">
                <a:solidFill>
                  <a:srgbClr val="FFFFFF"/>
                </a:solidFill>
              </a:rPr>
              <a:t>o </a:t>
            </a:r>
            <a:r>
              <a:rPr lang="en-CA" sz="4400" b="1" dirty="0" smtClean="0">
                <a:solidFill>
                  <a:srgbClr val="FFFF00"/>
                </a:solidFill>
              </a:rPr>
              <a:t>Governance</a:t>
            </a:r>
            <a:r>
              <a:rPr lang="en-CA" sz="4400" dirty="0" smtClean="0">
                <a:solidFill>
                  <a:srgbClr val="FFFFFF"/>
                </a:solidFill>
              </a:rPr>
              <a:t> </a:t>
            </a:r>
            <a:endParaRPr lang="en-US" sz="4400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1" y="1016000"/>
            <a:ext cx="9144000" cy="5334764"/>
          </a:xfrm>
        </p:spPr>
        <p:txBody>
          <a:bodyPr>
            <a:normAutofit fontScale="92500"/>
          </a:bodyPr>
          <a:lstStyle/>
          <a:p>
            <a:pPr>
              <a:lnSpc>
                <a:spcPct val="90000"/>
              </a:lnSpc>
            </a:pPr>
            <a:r>
              <a:rPr lang="en-CA" sz="3900" dirty="0" smtClean="0">
                <a:solidFill>
                  <a:schemeClr val="bg1"/>
                </a:solidFill>
              </a:rPr>
              <a:t>Day</a:t>
            </a:r>
            <a:r>
              <a:rPr lang="en-CA" sz="3900" dirty="0">
                <a:solidFill>
                  <a:schemeClr val="bg1"/>
                </a:solidFill>
              </a:rPr>
              <a:t>-to-day </a:t>
            </a:r>
            <a:r>
              <a:rPr lang="en-CA" sz="3900" dirty="0">
                <a:solidFill>
                  <a:srgbClr val="CCFFCC"/>
                </a:solidFill>
              </a:rPr>
              <a:t>business decisions</a:t>
            </a:r>
            <a:r>
              <a:rPr lang="en-CA" sz="3900" dirty="0">
                <a:solidFill>
                  <a:schemeClr val="bg1"/>
                </a:solidFill>
              </a:rPr>
              <a:t> are generally within the exclusive authority of the </a:t>
            </a:r>
            <a:r>
              <a:rPr lang="en-CA" sz="3900" dirty="0" smtClean="0">
                <a:solidFill>
                  <a:srgbClr val="CCFFCC"/>
                </a:solidFill>
              </a:rPr>
              <a:t>directors/ management</a:t>
            </a:r>
            <a:r>
              <a:rPr lang="en-CA" sz="3900" dirty="0" smtClean="0">
                <a:solidFill>
                  <a:schemeClr val="bg1"/>
                </a:solidFill>
              </a:rPr>
              <a:t>.</a:t>
            </a:r>
            <a:r>
              <a:rPr lang="en-CA" sz="3900" dirty="0">
                <a:solidFill>
                  <a:schemeClr val="bg1"/>
                </a:solidFill>
              </a:rPr>
              <a:t> </a:t>
            </a:r>
            <a:r>
              <a:rPr lang="en-CA" sz="3900" i="1" dirty="0" smtClean="0">
                <a:solidFill>
                  <a:schemeClr val="accent5"/>
                </a:solidFill>
              </a:rPr>
              <a:t>Shareholders </a:t>
            </a:r>
            <a:r>
              <a:rPr lang="en-CA" sz="3900" i="1" dirty="0">
                <a:solidFill>
                  <a:schemeClr val="accent5"/>
                </a:solidFill>
              </a:rPr>
              <a:t>do not have a role.</a:t>
            </a:r>
            <a:endParaRPr lang="en-CA" sz="3900" dirty="0">
              <a:solidFill>
                <a:schemeClr val="accent5"/>
              </a:solidFill>
            </a:endParaRPr>
          </a:p>
          <a:p>
            <a:pPr>
              <a:lnSpc>
                <a:spcPct val="90000"/>
              </a:lnSpc>
            </a:pPr>
            <a:r>
              <a:rPr lang="en-CA" sz="3900" dirty="0">
                <a:solidFill>
                  <a:srgbClr val="CCFFCC"/>
                </a:solidFill>
              </a:rPr>
              <a:t>Contrast this to partnership </a:t>
            </a:r>
            <a:r>
              <a:rPr lang="en-CA" sz="3900" dirty="0" smtClean="0">
                <a:solidFill>
                  <a:schemeClr val="bg1"/>
                </a:solidFill>
              </a:rPr>
              <a:t>where “</a:t>
            </a:r>
            <a:r>
              <a:rPr lang="en-CA" sz="3900" i="1" dirty="0" smtClean="0">
                <a:solidFill>
                  <a:schemeClr val="bg1"/>
                </a:solidFill>
              </a:rPr>
              <a:t>Subject </a:t>
            </a:r>
            <a:r>
              <a:rPr lang="en-CA" sz="3900" i="1" dirty="0">
                <a:solidFill>
                  <a:schemeClr val="bg1"/>
                </a:solidFill>
              </a:rPr>
              <a:t>to any agreement express or implied between the </a:t>
            </a:r>
            <a:r>
              <a:rPr lang="en-CA" sz="3900" i="1" dirty="0" smtClean="0">
                <a:solidFill>
                  <a:schemeClr val="bg1"/>
                </a:solidFill>
              </a:rPr>
              <a:t>partners</a:t>
            </a:r>
            <a:r>
              <a:rPr lang="mr-IN" sz="3900" i="1" dirty="0" smtClean="0">
                <a:solidFill>
                  <a:schemeClr val="bg1"/>
                </a:solidFill>
              </a:rPr>
              <a:t>…</a:t>
            </a:r>
            <a:r>
              <a:rPr lang="en-CA" sz="3900" dirty="0" smtClean="0">
                <a:solidFill>
                  <a:schemeClr val="bg1"/>
                </a:solidFill>
              </a:rPr>
              <a:t> </a:t>
            </a:r>
            <a:r>
              <a:rPr lang="en-CA" sz="3900" i="1" dirty="0">
                <a:solidFill>
                  <a:schemeClr val="bg1"/>
                </a:solidFill>
              </a:rPr>
              <a:t>every partner may take part in the management of the partnership business;</a:t>
            </a:r>
            <a:r>
              <a:rPr lang="en-CA" sz="3900" i="1" dirty="0" smtClean="0">
                <a:solidFill>
                  <a:schemeClr val="bg1"/>
                </a:solidFill>
              </a:rPr>
              <a:t>” </a:t>
            </a:r>
            <a:r>
              <a:rPr lang="en-CA" sz="2600" i="1" dirty="0" smtClean="0">
                <a:solidFill>
                  <a:schemeClr val="bg1"/>
                </a:solidFill>
              </a:rPr>
              <a:t>(</a:t>
            </a:r>
            <a:r>
              <a:rPr lang="en-CA" sz="2600" dirty="0" smtClean="0">
                <a:solidFill>
                  <a:schemeClr val="bg1"/>
                </a:solidFill>
              </a:rPr>
              <a:t> </a:t>
            </a:r>
            <a:r>
              <a:rPr lang="en-CA" sz="2600" dirty="0">
                <a:solidFill>
                  <a:srgbClr val="FFFF00"/>
                </a:solidFill>
              </a:rPr>
              <a:t>27 (e) </a:t>
            </a:r>
            <a:r>
              <a:rPr lang="en-CA" sz="2600" dirty="0">
                <a:solidFill>
                  <a:schemeClr val="bg1"/>
                </a:solidFill>
              </a:rPr>
              <a:t>of the </a:t>
            </a:r>
            <a:r>
              <a:rPr lang="en-CA" sz="2600" i="1" dirty="0">
                <a:solidFill>
                  <a:srgbClr val="FFFF00"/>
                </a:solidFill>
              </a:rPr>
              <a:t>Partnership Act</a:t>
            </a:r>
            <a:r>
              <a:rPr lang="en-CA" sz="2600" dirty="0">
                <a:solidFill>
                  <a:schemeClr val="bg1"/>
                </a:solidFill>
              </a:rPr>
              <a:t>, RSBC </a:t>
            </a:r>
            <a:r>
              <a:rPr lang="en-CA" sz="2600" dirty="0" smtClean="0">
                <a:solidFill>
                  <a:schemeClr val="bg1"/>
                </a:solidFill>
              </a:rPr>
              <a:t>1996</a:t>
            </a:r>
            <a:r>
              <a:rPr lang="en-CA" sz="2600" dirty="0">
                <a:solidFill>
                  <a:schemeClr val="bg1"/>
                </a:solidFill>
              </a:rPr>
              <a:t>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45149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255859"/>
            <a:ext cx="8229600" cy="33973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9600" b="1" dirty="0" smtClean="0">
                <a:solidFill>
                  <a:srgbClr val="FFFF00"/>
                </a:solidFill>
                <a:latin typeface="+mn-lt"/>
              </a:rPr>
              <a:t>   Legal </a:t>
            </a:r>
          </a:p>
          <a:p>
            <a:pPr marL="0" indent="0">
              <a:buNone/>
            </a:pPr>
            <a:r>
              <a:rPr lang="en-US" sz="9600" b="1" dirty="0" smtClean="0">
                <a:solidFill>
                  <a:srgbClr val="FFFF00"/>
                </a:solidFill>
                <a:latin typeface="+mn-lt"/>
              </a:rPr>
              <a:t>   Framework</a:t>
            </a:r>
            <a:endParaRPr lang="en-US" sz="9600" b="1" dirty="0">
              <a:solidFill>
                <a:srgbClr val="FFFF00"/>
              </a:solidFill>
              <a:latin typeface="+mn-lt"/>
            </a:endParaRPr>
          </a:p>
        </p:txBody>
      </p:sp>
      <p:pic>
        <p:nvPicPr>
          <p:cNvPr id="4" name="Picture 3" descr="file000161073035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74329" y="3378259"/>
            <a:ext cx="3801425" cy="2851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5306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686800" cy="1016000"/>
          </a:xfrm>
        </p:spPr>
        <p:txBody>
          <a:bodyPr>
            <a:normAutofit/>
          </a:bodyPr>
          <a:lstStyle/>
          <a:p>
            <a:r>
              <a:rPr lang="en-US" sz="4400" b="1" dirty="0" smtClean="0">
                <a:solidFill>
                  <a:srgbClr val="FFFF00"/>
                </a:solidFill>
              </a:rPr>
              <a:t>Keep in mind </a:t>
            </a:r>
            <a:r>
              <a:rPr lang="en-US" sz="4400" b="1" dirty="0" smtClean="0">
                <a:solidFill>
                  <a:schemeClr val="bg1"/>
                </a:solidFill>
              </a:rPr>
              <a:t>#1</a:t>
            </a:r>
            <a:r>
              <a:rPr lang="mr-IN" sz="4400" b="1" dirty="0" smtClean="0">
                <a:solidFill>
                  <a:srgbClr val="FFFF00"/>
                </a:solidFill>
              </a:rPr>
              <a:t>…</a:t>
            </a:r>
            <a:endParaRPr lang="en-US" sz="4400" b="1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1237162"/>
            <a:ext cx="8686800" cy="46187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sz="7200" i="1" dirty="0" smtClean="0">
                <a:solidFill>
                  <a:schemeClr val="bg1"/>
                </a:solidFill>
              </a:rPr>
              <a:t>“Corporations </a:t>
            </a:r>
            <a:r>
              <a:rPr lang="en-CA" sz="7200" i="1" dirty="0">
                <a:solidFill>
                  <a:schemeClr val="bg1"/>
                </a:solidFill>
              </a:rPr>
              <a:t>are </a:t>
            </a:r>
            <a:r>
              <a:rPr lang="en-CA" sz="7200" i="1" dirty="0">
                <a:solidFill>
                  <a:srgbClr val="FFFF00"/>
                </a:solidFill>
              </a:rPr>
              <a:t>democratic</a:t>
            </a:r>
            <a:r>
              <a:rPr lang="en-CA" sz="7200" i="1" dirty="0">
                <a:solidFill>
                  <a:schemeClr val="bg1"/>
                </a:solidFill>
              </a:rPr>
              <a:t> institutions” </a:t>
            </a:r>
            <a:r>
              <a:rPr lang="en-CA" sz="4800" i="1" dirty="0">
                <a:solidFill>
                  <a:schemeClr val="bg1"/>
                </a:solidFill>
              </a:rPr>
              <a:t>(Welling @page 98 of the </a:t>
            </a:r>
            <a:r>
              <a:rPr lang="en-CA" sz="4800" i="1" dirty="0" smtClean="0">
                <a:solidFill>
                  <a:schemeClr val="bg1"/>
                </a:solidFill>
              </a:rPr>
              <a:t>casebook)</a:t>
            </a:r>
            <a:r>
              <a:rPr lang="en-CA" sz="7200" i="1" dirty="0" smtClean="0">
                <a:solidFill>
                  <a:schemeClr val="bg1"/>
                </a:solidFill>
              </a:rPr>
              <a:t>. </a:t>
            </a:r>
            <a:r>
              <a:rPr lang="en-CA" sz="7200" i="1" dirty="0" smtClean="0">
                <a:solidFill>
                  <a:srgbClr val="FFFF00"/>
                </a:solidFill>
              </a:rPr>
              <a:t>Discuss</a:t>
            </a:r>
            <a:r>
              <a:rPr lang="en-CA" sz="7200" i="1" dirty="0" smtClean="0">
                <a:solidFill>
                  <a:schemeClr val="bg1"/>
                </a:solidFill>
              </a:rPr>
              <a:t>.</a:t>
            </a:r>
            <a:endParaRPr lang="en-CA" sz="7200" i="1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09341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2874" y="62665"/>
            <a:ext cx="8781126" cy="1016000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FFFF00"/>
                </a:solidFill>
                <a:latin typeface="+mn-lt"/>
              </a:rPr>
              <a:t>Keep in mind </a:t>
            </a:r>
            <a:r>
              <a:rPr lang="en-US" sz="4800" b="1" dirty="0" smtClean="0">
                <a:solidFill>
                  <a:schemeClr val="bg1"/>
                </a:solidFill>
                <a:latin typeface="+mn-lt"/>
              </a:rPr>
              <a:t>#2</a:t>
            </a:r>
            <a:r>
              <a:rPr lang="mr-IN" sz="4800" b="1" dirty="0" smtClean="0">
                <a:solidFill>
                  <a:srgbClr val="FFFF00"/>
                </a:solidFill>
                <a:latin typeface="+mn-lt"/>
              </a:rPr>
              <a:t>…</a:t>
            </a:r>
            <a:r>
              <a:rPr lang="en-CA" sz="4800" b="1" dirty="0" smtClean="0">
                <a:solidFill>
                  <a:srgbClr val="FFFFFF"/>
                </a:solidFill>
                <a:latin typeface="+mn-lt"/>
              </a:rPr>
              <a:t>Which</a:t>
            </a:r>
            <a:r>
              <a:rPr lang="en-CA" sz="4800" b="1" dirty="0" smtClean="0">
                <a:solidFill>
                  <a:srgbClr val="FFFF00"/>
                </a:solidFill>
                <a:latin typeface="+mn-lt"/>
              </a:rPr>
              <a:t> hat</a:t>
            </a:r>
            <a:r>
              <a:rPr lang="en-CA" sz="4800" b="1" dirty="0" smtClean="0">
                <a:solidFill>
                  <a:schemeClr val="bg1"/>
                </a:solidFill>
                <a:latin typeface="+mn-lt"/>
              </a:rPr>
              <a:t>?</a:t>
            </a:r>
            <a:endParaRPr lang="en-US" sz="4800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4" name="Content Placeholder 3" descr="Amsterdam_-_Hats_-_0931.jpg"/>
          <p:cNvPicPr>
            <a:picLocks noGrp="1" noChangeAspect="1"/>
          </p:cNvPicPr>
          <p:nvPr>
            <p:ph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58" r="-132"/>
          <a:stretch/>
        </p:blipFill>
        <p:spPr>
          <a:xfrm>
            <a:off x="1055632" y="1077913"/>
            <a:ext cx="7010056" cy="4648200"/>
          </a:xfrm>
        </p:spPr>
      </p:pic>
    </p:spTree>
    <p:extLst>
      <p:ext uri="{BB962C8B-B14F-4D97-AF65-F5344CB8AC3E}">
        <p14:creationId xmlns:p14="http://schemas.microsoft.com/office/powerpoint/2010/main" val="216041258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341739" y="230938"/>
            <a:ext cx="8686801" cy="597136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sz="2900" b="1" dirty="0">
                <a:solidFill>
                  <a:schemeClr val="bg1"/>
                </a:solidFill>
              </a:rPr>
              <a:t>The </a:t>
            </a:r>
            <a:r>
              <a:rPr lang="en-CA" sz="2900" b="1" dirty="0">
                <a:solidFill>
                  <a:srgbClr val="FFFF00"/>
                </a:solidFill>
              </a:rPr>
              <a:t>Board of Directors chooses and supervises executives and </a:t>
            </a:r>
            <a:r>
              <a:rPr lang="en-CA" sz="2900" b="1" dirty="0" smtClean="0">
                <a:solidFill>
                  <a:srgbClr val="FFFF00"/>
                </a:solidFill>
              </a:rPr>
              <a:t>management</a:t>
            </a:r>
            <a:r>
              <a:rPr lang="en-CA" sz="2900" b="1" dirty="0">
                <a:solidFill>
                  <a:srgbClr val="FFFF00"/>
                </a:solidFill>
              </a:rPr>
              <a:t> </a:t>
            </a:r>
            <a:r>
              <a:rPr lang="en-CA" sz="2900" dirty="0" smtClean="0">
                <a:solidFill>
                  <a:schemeClr val="bg1"/>
                </a:solidFill>
              </a:rPr>
              <a:t>(BCBCA s.141(1); CBCA s. 121)</a:t>
            </a:r>
            <a:endParaRPr lang="en-CA" sz="29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CA" sz="2900" i="1" dirty="0" smtClean="0">
                <a:solidFill>
                  <a:schemeClr val="bg1"/>
                </a:solidFill>
              </a:rPr>
              <a:t>“BCBCA 141</a:t>
            </a:r>
            <a:r>
              <a:rPr lang="en-CA" sz="2900" i="1" dirty="0">
                <a:solidFill>
                  <a:schemeClr val="bg1"/>
                </a:solidFill>
              </a:rPr>
              <a:t>. (1) </a:t>
            </a:r>
            <a:r>
              <a:rPr lang="en-CA" sz="2900" i="1" dirty="0">
                <a:solidFill>
                  <a:srgbClr val="CCFFCC"/>
                </a:solidFill>
              </a:rPr>
              <a:t>Subject to</a:t>
            </a:r>
            <a:r>
              <a:rPr lang="en-CA" sz="2900" i="1" dirty="0">
                <a:solidFill>
                  <a:schemeClr val="bg1"/>
                </a:solidFill>
              </a:rPr>
              <a:t> subsection (3) and to</a:t>
            </a:r>
            <a:r>
              <a:rPr lang="en-CA" sz="2900" i="1" dirty="0">
                <a:solidFill>
                  <a:srgbClr val="CCFFCC"/>
                </a:solidFill>
              </a:rPr>
              <a:t> the memorandum and articles </a:t>
            </a:r>
            <a:r>
              <a:rPr lang="en-CA" sz="2900" i="1" dirty="0">
                <a:solidFill>
                  <a:schemeClr val="bg1"/>
                </a:solidFill>
              </a:rPr>
              <a:t>of a company, </a:t>
            </a:r>
            <a:r>
              <a:rPr lang="en-CA" sz="2900" i="1" dirty="0">
                <a:solidFill>
                  <a:srgbClr val="FFFF00"/>
                </a:solidFill>
              </a:rPr>
              <a:t>the directors may appoint officers and may specify their duties</a:t>
            </a:r>
            <a:r>
              <a:rPr lang="en-CA" sz="2900" i="1" dirty="0">
                <a:solidFill>
                  <a:schemeClr val="bg1"/>
                </a:solidFill>
              </a:rPr>
              <a:t>.”</a:t>
            </a:r>
            <a:endParaRPr lang="en-CA" sz="29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CA" sz="2900" i="1" dirty="0" smtClean="0">
                <a:solidFill>
                  <a:schemeClr val="bg1"/>
                </a:solidFill>
              </a:rPr>
              <a:t>“CBCA 121</a:t>
            </a:r>
            <a:r>
              <a:rPr lang="en-CA" sz="2900" i="1" dirty="0">
                <a:solidFill>
                  <a:schemeClr val="bg1"/>
                </a:solidFill>
              </a:rPr>
              <a:t>. </a:t>
            </a:r>
            <a:r>
              <a:rPr lang="en-CA" sz="2900" i="1" dirty="0">
                <a:solidFill>
                  <a:srgbClr val="FFFF00"/>
                </a:solidFill>
              </a:rPr>
              <a:t>Subject to the articles</a:t>
            </a:r>
            <a:r>
              <a:rPr lang="en-CA" sz="2900" i="1" dirty="0">
                <a:solidFill>
                  <a:schemeClr val="bg1"/>
                </a:solidFill>
              </a:rPr>
              <a:t>, the by-laws</a:t>
            </a:r>
            <a:r>
              <a:rPr lang="en-CA" sz="2900" i="1" dirty="0">
                <a:solidFill>
                  <a:srgbClr val="CCFFCC"/>
                </a:solidFill>
              </a:rPr>
              <a:t> or any unanimous shareholder agreement</a:t>
            </a:r>
            <a:r>
              <a:rPr lang="en-CA" sz="2900" i="1" dirty="0">
                <a:solidFill>
                  <a:schemeClr val="bg1"/>
                </a:solidFill>
              </a:rPr>
              <a:t>,</a:t>
            </a:r>
            <a:endParaRPr lang="en-CA" sz="29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CA" sz="2900" i="1" dirty="0">
                <a:solidFill>
                  <a:schemeClr val="bg1"/>
                </a:solidFill>
              </a:rPr>
              <a:t>(a) the </a:t>
            </a:r>
            <a:r>
              <a:rPr lang="en-CA" sz="2900" i="1" dirty="0">
                <a:solidFill>
                  <a:srgbClr val="CCFFCC"/>
                </a:solidFill>
              </a:rPr>
              <a:t>directors may designate the offices of the corporation</a:t>
            </a:r>
            <a:r>
              <a:rPr lang="en-CA" sz="2900" i="1" dirty="0">
                <a:solidFill>
                  <a:schemeClr val="bg1"/>
                </a:solidFill>
              </a:rPr>
              <a:t>, appoint as officers persons of full capacity, specify their duties and</a:t>
            </a:r>
            <a:r>
              <a:rPr lang="en-CA" sz="2900" i="1" dirty="0">
                <a:solidFill>
                  <a:srgbClr val="FFFF00"/>
                </a:solidFill>
              </a:rPr>
              <a:t> delegate to them powers to manage the business</a:t>
            </a:r>
            <a:r>
              <a:rPr lang="en-CA" sz="2900" i="1" dirty="0">
                <a:solidFill>
                  <a:schemeClr val="bg1"/>
                </a:solidFill>
              </a:rPr>
              <a:t> and affairs of the corporation, </a:t>
            </a:r>
            <a:r>
              <a:rPr lang="en-CA" sz="2900" i="1" dirty="0">
                <a:solidFill>
                  <a:srgbClr val="CCFFCC"/>
                </a:solidFill>
              </a:rPr>
              <a:t>except powers </a:t>
            </a:r>
            <a:r>
              <a:rPr lang="en-CA" sz="2900" i="1" dirty="0">
                <a:solidFill>
                  <a:schemeClr val="bg1"/>
                </a:solidFill>
              </a:rPr>
              <a:t>to do anything referred to in subsection 115(3);”</a:t>
            </a:r>
            <a:endParaRPr lang="en-CA" sz="2900" dirty="0">
              <a:solidFill>
                <a:schemeClr val="bg1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503393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2665"/>
            <a:ext cx="8229600" cy="1016000"/>
          </a:xfrm>
        </p:spPr>
        <p:txBody>
          <a:bodyPr>
            <a:normAutofit/>
          </a:bodyPr>
          <a:lstStyle/>
          <a:p>
            <a:r>
              <a:rPr lang="en-US" sz="4400" b="1" dirty="0" smtClean="0">
                <a:solidFill>
                  <a:srgbClr val="FFFF00"/>
                </a:solidFill>
              </a:rPr>
              <a:t>Shareholders</a:t>
            </a:r>
            <a:endParaRPr lang="en-US" sz="4400" b="1" dirty="0">
              <a:solidFill>
                <a:srgbClr val="FFFF00"/>
              </a:solidFill>
            </a:endParaRPr>
          </a:p>
        </p:txBody>
      </p:sp>
      <p:pic>
        <p:nvPicPr>
          <p:cNvPr id="4" name="Content Placeholder 3" descr="axx20080130-11_072dpi.jpg"/>
          <p:cNvPicPr>
            <a:picLocks noGrp="1" noChangeAspect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89" b="13689"/>
          <a:stretch>
            <a:fillRect/>
          </a:stretch>
        </p:blipFill>
        <p:spPr>
          <a:xfrm>
            <a:off x="457200" y="1243180"/>
            <a:ext cx="8229600" cy="4318000"/>
          </a:xfrm>
        </p:spPr>
      </p:pic>
      <p:sp>
        <p:nvSpPr>
          <p:cNvPr id="5" name="TextBox 4"/>
          <p:cNvSpPr txBox="1"/>
          <p:nvPr/>
        </p:nvSpPr>
        <p:spPr>
          <a:xfrm>
            <a:off x="4703881" y="5775620"/>
            <a:ext cx="39829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Siemens 2008 Shareholders Meeting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06457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1382"/>
            <a:ext cx="8686800" cy="1016000"/>
          </a:xfrm>
        </p:spPr>
        <p:txBody>
          <a:bodyPr>
            <a:normAutofit/>
          </a:bodyPr>
          <a:lstStyle/>
          <a:p>
            <a:r>
              <a:rPr lang="en-US" sz="4800" b="1" dirty="0" smtClean="0">
                <a:solidFill>
                  <a:schemeClr val="bg1"/>
                </a:solidFill>
                <a:latin typeface="+mn-lt"/>
              </a:rPr>
              <a:t>   </a:t>
            </a:r>
            <a:r>
              <a:rPr lang="en-US" sz="4800" b="1" dirty="0" smtClean="0">
                <a:solidFill>
                  <a:srgbClr val="FFFF00"/>
                </a:solidFill>
                <a:latin typeface="+mn-lt"/>
              </a:rPr>
              <a:t>Lecture Capture </a:t>
            </a:r>
            <a:r>
              <a:rPr lang="en-US" sz="4800" b="1" dirty="0" smtClean="0">
                <a:solidFill>
                  <a:srgbClr val="4BACC6"/>
                </a:solidFill>
                <a:latin typeface="+mn-lt"/>
              </a:rPr>
              <a:t>Monday</a:t>
            </a:r>
            <a:endParaRPr lang="en-US" sz="4800" b="1" dirty="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7" name="Content Placeholder 3" descr="Screen Shot 2016-09-13 at 8.27.43 PM.png"/>
          <p:cNvPicPr>
            <a:picLocks noGrp="1" noChangeAspect="1"/>
          </p:cNvPicPr>
          <p:nvPr>
            <p:ph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5" r="-139"/>
          <a:stretch/>
        </p:blipFill>
        <p:spPr>
          <a:xfrm>
            <a:off x="755386" y="1408134"/>
            <a:ext cx="7630491" cy="4318000"/>
          </a:xfrm>
        </p:spPr>
      </p:pic>
    </p:spTree>
    <p:extLst>
      <p:ext uri="{BB962C8B-B14F-4D97-AF65-F5344CB8AC3E}">
        <p14:creationId xmlns:p14="http://schemas.microsoft.com/office/powerpoint/2010/main" val="218992401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solidFill>
                  <a:srgbClr val="FFFF00"/>
                </a:solidFill>
              </a:rPr>
              <a:t>The Role of Shareholders </a:t>
            </a:r>
            <a:r>
              <a:rPr lang="en-US" b="1" dirty="0" smtClean="0">
                <a:solidFill>
                  <a:schemeClr val="accent5"/>
                </a:solidFill>
              </a:rPr>
              <a:t>#1</a:t>
            </a:r>
            <a:r>
              <a:rPr lang="mr-IN" b="1" dirty="0" smtClean="0">
                <a:solidFill>
                  <a:schemeClr val="accent5"/>
                </a:solidFill>
              </a:rPr>
              <a:t>…</a:t>
            </a:r>
            <a:endParaRPr lang="en-US" b="1" dirty="0">
              <a:solidFill>
                <a:schemeClr val="accent5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>
            <a:noAutofit/>
          </a:bodyPr>
          <a:lstStyle/>
          <a:p>
            <a:pPr marL="0" indent="0" algn="ctr">
              <a:buNone/>
            </a:pPr>
            <a:r>
              <a:rPr lang="mr-IN" sz="8800" b="1" dirty="0" smtClean="0">
                <a:solidFill>
                  <a:srgbClr val="FFFFFF"/>
                </a:solidFill>
              </a:rPr>
              <a:t>…</a:t>
            </a:r>
            <a:r>
              <a:rPr lang="en-CA" sz="8800" b="1" dirty="0" smtClean="0">
                <a:solidFill>
                  <a:srgbClr val="FFFFFF"/>
                </a:solidFill>
              </a:rPr>
              <a:t>to </a:t>
            </a:r>
            <a:r>
              <a:rPr lang="en-CA" sz="8800" b="1" dirty="0">
                <a:solidFill>
                  <a:srgbClr val="4BACC6"/>
                </a:solidFill>
              </a:rPr>
              <a:t>elect directors </a:t>
            </a:r>
            <a:r>
              <a:rPr lang="en-CA" sz="8800" b="1" dirty="0">
                <a:solidFill>
                  <a:srgbClr val="FFFFFF"/>
                </a:solidFill>
              </a:rPr>
              <a:t>and to remove </a:t>
            </a:r>
            <a:r>
              <a:rPr lang="en-CA" sz="8800" b="1" dirty="0" smtClean="0">
                <a:solidFill>
                  <a:srgbClr val="FFFFFF"/>
                </a:solidFill>
              </a:rPr>
              <a:t>them</a:t>
            </a:r>
            <a:r>
              <a:rPr lang="en-CA" sz="7200" dirty="0">
                <a:solidFill>
                  <a:srgbClr val="FFFFFF"/>
                </a:solidFill>
              </a:rPr>
              <a:t> </a:t>
            </a:r>
            <a:endParaRPr lang="en-US" sz="7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892250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16000"/>
          </a:xfrm>
        </p:spPr>
        <p:txBody>
          <a:bodyPr/>
          <a:lstStyle/>
          <a:p>
            <a:r>
              <a:rPr lang="en-US" b="1" dirty="0" smtClean="0">
                <a:solidFill>
                  <a:srgbClr val="FFFF00"/>
                </a:solidFill>
              </a:rPr>
              <a:t>The Role of Shareholders </a:t>
            </a:r>
            <a:r>
              <a:rPr lang="en-US" b="1" dirty="0" smtClean="0">
                <a:solidFill>
                  <a:srgbClr val="FFFFFF"/>
                </a:solidFill>
              </a:rPr>
              <a:t>#2</a:t>
            </a:r>
            <a:r>
              <a:rPr lang="mr-IN" b="1" dirty="0" smtClean="0">
                <a:solidFill>
                  <a:schemeClr val="bg1"/>
                </a:solidFill>
              </a:rPr>
              <a:t>…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1154684"/>
            <a:ext cx="8686800" cy="471771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CA" sz="4400" dirty="0">
                <a:solidFill>
                  <a:schemeClr val="bg1"/>
                </a:solidFill>
              </a:rPr>
              <a:t>T</a:t>
            </a:r>
            <a:r>
              <a:rPr lang="en-CA" sz="4400" dirty="0" smtClean="0">
                <a:solidFill>
                  <a:schemeClr val="bg1"/>
                </a:solidFill>
              </a:rPr>
              <a:t>here </a:t>
            </a:r>
            <a:r>
              <a:rPr lang="en-CA" sz="4400" dirty="0">
                <a:solidFill>
                  <a:schemeClr val="bg1"/>
                </a:solidFill>
              </a:rPr>
              <a:t>are </a:t>
            </a:r>
            <a:r>
              <a:rPr lang="en-CA" sz="4400" dirty="0">
                <a:solidFill>
                  <a:srgbClr val="FFFF00"/>
                </a:solidFill>
              </a:rPr>
              <a:t>certain powers expressly reserved to </a:t>
            </a:r>
            <a:r>
              <a:rPr lang="en-CA" sz="4400" dirty="0" smtClean="0">
                <a:solidFill>
                  <a:srgbClr val="FFFF00"/>
                </a:solidFill>
              </a:rPr>
              <a:t>shareholders</a:t>
            </a:r>
            <a:r>
              <a:rPr lang="en-CA" sz="4400" dirty="0" smtClean="0">
                <a:solidFill>
                  <a:schemeClr val="bg1"/>
                </a:solidFill>
              </a:rPr>
              <a:t> </a:t>
            </a:r>
            <a:r>
              <a:rPr lang="en-CA" sz="4400" dirty="0">
                <a:solidFill>
                  <a:schemeClr val="bg1"/>
                </a:solidFill>
              </a:rPr>
              <a:t>by statute, e.g., </a:t>
            </a:r>
            <a:r>
              <a:rPr lang="en-CA" sz="4400" dirty="0">
                <a:solidFill>
                  <a:schemeClr val="accent5"/>
                </a:solidFill>
              </a:rPr>
              <a:t>amendments </a:t>
            </a:r>
            <a:r>
              <a:rPr lang="en-CA" sz="4400" dirty="0" smtClean="0">
                <a:solidFill>
                  <a:schemeClr val="accent5"/>
                </a:solidFill>
              </a:rPr>
              <a:t>to the </a:t>
            </a:r>
            <a:r>
              <a:rPr lang="en-CA" sz="4400" dirty="0">
                <a:solidFill>
                  <a:schemeClr val="accent5"/>
                </a:solidFill>
              </a:rPr>
              <a:t>constitution</a:t>
            </a:r>
            <a:r>
              <a:rPr lang="en-CA" sz="4400" dirty="0">
                <a:solidFill>
                  <a:schemeClr val="bg1"/>
                </a:solidFill>
              </a:rPr>
              <a:t>, other </a:t>
            </a:r>
            <a:r>
              <a:rPr lang="en-CA" sz="4400" dirty="0">
                <a:solidFill>
                  <a:srgbClr val="4BACC6"/>
                </a:solidFill>
              </a:rPr>
              <a:t>“fundamental” changes </a:t>
            </a:r>
            <a:r>
              <a:rPr lang="en-CA" sz="4400" dirty="0">
                <a:solidFill>
                  <a:schemeClr val="bg1"/>
                </a:solidFill>
              </a:rPr>
              <a:t>such as approving sale of undertaking. </a:t>
            </a:r>
            <a:r>
              <a:rPr lang="en-CA" sz="4400" dirty="0" smtClean="0">
                <a:solidFill>
                  <a:schemeClr val="bg1"/>
                </a:solidFill>
              </a:rPr>
              <a:t>BCBCA </a:t>
            </a:r>
            <a:r>
              <a:rPr lang="en-CA" sz="4400" dirty="0">
                <a:solidFill>
                  <a:schemeClr val="bg1"/>
                </a:solidFill>
              </a:rPr>
              <a:t>section 259; CBCA section </a:t>
            </a:r>
            <a:r>
              <a:rPr lang="en-CA" sz="4400" dirty="0" smtClean="0">
                <a:solidFill>
                  <a:schemeClr val="bg1"/>
                </a:solidFill>
              </a:rPr>
              <a:t>173 are some examples</a:t>
            </a:r>
            <a:r>
              <a:rPr lang="mr-IN" sz="4400" dirty="0" smtClean="0">
                <a:solidFill>
                  <a:schemeClr val="bg1"/>
                </a:solidFill>
              </a:rPr>
              <a:t>…</a:t>
            </a:r>
            <a:endParaRPr lang="en-US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53041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674"/>
            <a:ext cx="8229600" cy="646641"/>
          </a:xfrm>
        </p:spPr>
        <p:txBody>
          <a:bodyPr>
            <a:normAutofit fontScale="90000"/>
          </a:bodyPr>
          <a:lstStyle/>
          <a:p>
            <a:r>
              <a:rPr lang="en-CA" sz="3600" b="1" dirty="0">
                <a:solidFill>
                  <a:schemeClr val="bg1"/>
                </a:solidFill>
              </a:rPr>
              <a:t>BCBCA </a:t>
            </a:r>
            <a:r>
              <a:rPr lang="en-CA" sz="3600" dirty="0" smtClean="0">
                <a:solidFill>
                  <a:srgbClr val="FFFF00"/>
                </a:solidFill>
              </a:rPr>
              <a:t>Section </a:t>
            </a:r>
            <a:r>
              <a:rPr lang="en-CA" sz="3600" dirty="0">
                <a:solidFill>
                  <a:srgbClr val="FFFF00"/>
                </a:solidFill>
              </a:rPr>
              <a:t>259</a:t>
            </a:r>
            <a:endParaRPr lang="en-US" sz="3600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214425" y="676315"/>
            <a:ext cx="8929575" cy="5872395"/>
          </a:xfrm>
        </p:spPr>
        <p:txBody>
          <a:bodyPr>
            <a:normAutofit fontScale="92500" lnSpcReduction="10000"/>
          </a:bodyPr>
          <a:lstStyle/>
          <a:p>
            <a:pPr marL="0" lvl="0" indent="0">
              <a:buNone/>
            </a:pPr>
            <a:r>
              <a:rPr lang="en-CA" i="1" dirty="0">
                <a:solidFill>
                  <a:schemeClr val="bg1"/>
                </a:solidFill>
              </a:rPr>
              <a:t>(1) A company may resolve to alter its articles</a:t>
            </a:r>
            <a:endParaRPr lang="en-CA" dirty="0">
              <a:solidFill>
                <a:schemeClr val="bg1"/>
              </a:solidFill>
            </a:endParaRPr>
          </a:p>
          <a:p>
            <a:pPr marL="400050" lvl="1" indent="0">
              <a:buNone/>
            </a:pPr>
            <a:r>
              <a:rPr lang="en-CA" i="1" dirty="0">
                <a:solidFill>
                  <a:schemeClr val="bg1"/>
                </a:solidFill>
              </a:rPr>
              <a:t>(a) by the type of resolution specified by this Act,</a:t>
            </a:r>
            <a:endParaRPr lang="en-CA" dirty="0">
              <a:solidFill>
                <a:schemeClr val="bg1"/>
              </a:solidFill>
            </a:endParaRPr>
          </a:p>
          <a:p>
            <a:pPr marL="400050" lvl="1" indent="0">
              <a:buNone/>
            </a:pPr>
            <a:r>
              <a:rPr lang="en-CA" i="1" dirty="0">
                <a:solidFill>
                  <a:schemeClr val="bg1"/>
                </a:solidFill>
              </a:rPr>
              <a:t>(b) if this Act does not specify the type of resolution, by the type of resolution specified by the articles, or</a:t>
            </a:r>
            <a:endParaRPr lang="en-CA" dirty="0">
              <a:solidFill>
                <a:schemeClr val="bg1"/>
              </a:solidFill>
            </a:endParaRPr>
          </a:p>
          <a:p>
            <a:pPr marL="400050" lvl="1" indent="0">
              <a:buNone/>
            </a:pPr>
            <a:r>
              <a:rPr lang="en-CA" i="1" dirty="0">
                <a:solidFill>
                  <a:schemeClr val="bg1"/>
                </a:solidFill>
              </a:rPr>
              <a:t>(c) if neither this Act nor the articles specify the type of resolution, by a special resolution.</a:t>
            </a:r>
            <a:endParaRPr lang="en-CA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CA" i="1" dirty="0">
                <a:solidFill>
                  <a:schemeClr val="bg1"/>
                </a:solidFill>
              </a:rPr>
              <a:t>(2) </a:t>
            </a:r>
            <a:r>
              <a:rPr lang="en-CA" i="1" dirty="0">
                <a:solidFill>
                  <a:srgbClr val="FFFF00"/>
                </a:solidFill>
              </a:rPr>
              <a:t>A company may alter its articles to specify or change the majority of votes that is required to pass a special resolution</a:t>
            </a:r>
            <a:r>
              <a:rPr lang="en-CA" i="1" dirty="0">
                <a:solidFill>
                  <a:schemeClr val="bg1"/>
                </a:solidFill>
              </a:rPr>
              <a:t>, which majority must be </a:t>
            </a:r>
            <a:r>
              <a:rPr lang="en-CA" i="1" dirty="0">
                <a:solidFill>
                  <a:srgbClr val="CCFFCC"/>
                </a:solidFill>
              </a:rPr>
              <a:t>at least 2/3 and not more than 3/4</a:t>
            </a:r>
            <a:r>
              <a:rPr lang="en-CA" i="1" dirty="0">
                <a:solidFill>
                  <a:schemeClr val="bg1"/>
                </a:solidFill>
              </a:rPr>
              <a:t> of the votes cast on the resolution, </a:t>
            </a:r>
            <a:r>
              <a:rPr lang="en-CA" i="1" dirty="0">
                <a:solidFill>
                  <a:srgbClr val="FFFF00"/>
                </a:solidFill>
              </a:rPr>
              <a:t>if the shareholders resolve</a:t>
            </a:r>
            <a:r>
              <a:rPr lang="en-CA" i="1" dirty="0">
                <a:solidFill>
                  <a:schemeClr val="bg1"/>
                </a:solidFill>
              </a:rPr>
              <a:t>, by a special resolution, to make the alteration.</a:t>
            </a:r>
            <a:endParaRPr lang="en-CA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CA" i="1" dirty="0">
                <a:solidFill>
                  <a:schemeClr val="bg1"/>
                </a:solidFill>
              </a:rPr>
              <a:t>(3) </a:t>
            </a:r>
            <a:r>
              <a:rPr lang="en-CA" i="1" dirty="0">
                <a:solidFill>
                  <a:srgbClr val="FFFF00"/>
                </a:solidFill>
              </a:rPr>
              <a:t>A company may alter its articles to specify or change the majority of votes that is required for shareholders holding shares of a class or series of shares to pass a special separate resolution</a:t>
            </a:r>
            <a:r>
              <a:rPr lang="en-CA" i="1" dirty="0">
                <a:solidFill>
                  <a:schemeClr val="bg1"/>
                </a:solidFill>
              </a:rPr>
              <a:t>, which majority must be at least 2/3 and not more than 3/4 of the votes cast on the resolution, if</a:t>
            </a:r>
            <a:endParaRPr lang="en-CA" dirty="0">
              <a:solidFill>
                <a:schemeClr val="bg1"/>
              </a:solidFill>
            </a:endParaRPr>
          </a:p>
          <a:p>
            <a:pPr marL="400050" lvl="1" indent="0">
              <a:buNone/>
            </a:pPr>
            <a:r>
              <a:rPr lang="en-CA" i="1" dirty="0">
                <a:solidFill>
                  <a:schemeClr val="bg1"/>
                </a:solidFill>
              </a:rPr>
              <a:t>(a</a:t>
            </a:r>
            <a:r>
              <a:rPr lang="en-CA" i="1" dirty="0">
                <a:solidFill>
                  <a:srgbClr val="FFFF00"/>
                </a:solidFill>
              </a:rPr>
              <a:t>) the shareholders resolve, by a special resolution</a:t>
            </a:r>
            <a:r>
              <a:rPr lang="en-CA" i="1" dirty="0">
                <a:solidFill>
                  <a:schemeClr val="bg1"/>
                </a:solidFill>
              </a:rPr>
              <a:t>, to make the alteration, and</a:t>
            </a:r>
            <a:endParaRPr lang="en-CA" dirty="0">
              <a:solidFill>
                <a:schemeClr val="bg1"/>
              </a:solidFill>
            </a:endParaRPr>
          </a:p>
          <a:p>
            <a:pPr marL="400050" lvl="1" indent="0">
              <a:buNone/>
            </a:pPr>
            <a:r>
              <a:rPr lang="en-CA" i="1" dirty="0">
                <a:solidFill>
                  <a:schemeClr val="bg1"/>
                </a:solidFill>
              </a:rPr>
              <a:t>(b) </a:t>
            </a:r>
            <a:r>
              <a:rPr lang="en-CA" i="1" dirty="0">
                <a:solidFill>
                  <a:srgbClr val="FFFF00"/>
                </a:solidFill>
              </a:rPr>
              <a:t>shareholders holding shares of that class or series of shares consent by a special separate resolution </a:t>
            </a:r>
            <a:r>
              <a:rPr lang="en-CA" i="1" dirty="0">
                <a:solidFill>
                  <a:schemeClr val="bg1"/>
                </a:solidFill>
              </a:rPr>
              <a:t>of those shareholders…”</a:t>
            </a:r>
            <a:endParaRPr lang="en-CA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295712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674"/>
            <a:ext cx="8229600" cy="778605"/>
          </a:xfrm>
        </p:spPr>
        <p:txBody>
          <a:bodyPr/>
          <a:lstStyle/>
          <a:p>
            <a:r>
              <a:rPr lang="en-CA" b="1" dirty="0">
                <a:solidFill>
                  <a:schemeClr val="bg1"/>
                </a:solidFill>
              </a:rPr>
              <a:t>CBCA</a:t>
            </a:r>
            <a:r>
              <a:rPr lang="en-CA" dirty="0">
                <a:solidFill>
                  <a:schemeClr val="bg1"/>
                </a:solidFill>
              </a:rPr>
              <a:t> </a:t>
            </a:r>
            <a:r>
              <a:rPr lang="en-CA" dirty="0" smtClean="0">
                <a:solidFill>
                  <a:srgbClr val="FFFF00"/>
                </a:solidFill>
              </a:rPr>
              <a:t>Section </a:t>
            </a:r>
            <a:r>
              <a:rPr lang="en-CA" dirty="0">
                <a:solidFill>
                  <a:srgbClr val="FFFF00"/>
                </a:solidFill>
              </a:rPr>
              <a:t>173 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181437" y="808279"/>
            <a:ext cx="8962563" cy="5624961"/>
          </a:xfrm>
        </p:spPr>
        <p:txBody>
          <a:bodyPr>
            <a:normAutofit fontScale="92500" lnSpcReduction="10000"/>
          </a:bodyPr>
          <a:lstStyle/>
          <a:p>
            <a:pPr marL="0" lvl="0" indent="0">
              <a:buNone/>
            </a:pPr>
            <a:r>
              <a:rPr lang="en-CA" i="1" dirty="0">
                <a:solidFill>
                  <a:srgbClr val="FFFFFF"/>
                </a:solidFill>
              </a:rPr>
              <a:t>(1) Subject to sections </a:t>
            </a:r>
            <a:r>
              <a:rPr lang="en-CA" i="1" dirty="0" smtClean="0">
                <a:solidFill>
                  <a:srgbClr val="FFFFFF"/>
                </a:solidFill>
              </a:rPr>
              <a:t>176 and</a:t>
            </a:r>
            <a:r>
              <a:rPr lang="en-CA" i="1" dirty="0">
                <a:solidFill>
                  <a:srgbClr val="FFFFFF"/>
                </a:solidFill>
              </a:rPr>
              <a:t> 177, the articles of a corporation may by special resolution be amended to</a:t>
            </a:r>
            <a:endParaRPr lang="en-CA" dirty="0">
              <a:solidFill>
                <a:srgbClr val="FFFFFF"/>
              </a:solidFill>
            </a:endParaRPr>
          </a:p>
          <a:p>
            <a:pPr marL="400050" lvl="1" indent="0">
              <a:buNone/>
            </a:pPr>
            <a:r>
              <a:rPr lang="en-CA" i="1" dirty="0">
                <a:solidFill>
                  <a:srgbClr val="FFFFFF"/>
                </a:solidFill>
              </a:rPr>
              <a:t>(a) </a:t>
            </a:r>
            <a:r>
              <a:rPr lang="en-CA" i="1" dirty="0">
                <a:solidFill>
                  <a:srgbClr val="FFFF00"/>
                </a:solidFill>
              </a:rPr>
              <a:t>change its name</a:t>
            </a:r>
            <a:r>
              <a:rPr lang="en-CA" i="1" dirty="0">
                <a:solidFill>
                  <a:srgbClr val="FFFFFF"/>
                </a:solidFill>
              </a:rPr>
              <a:t>;</a:t>
            </a:r>
            <a:endParaRPr lang="en-CA" dirty="0">
              <a:solidFill>
                <a:srgbClr val="FFFFFF"/>
              </a:solidFill>
            </a:endParaRPr>
          </a:p>
          <a:p>
            <a:pPr marL="400050" lvl="1" indent="0">
              <a:buNone/>
            </a:pPr>
            <a:r>
              <a:rPr lang="en-CA" i="1" dirty="0">
                <a:solidFill>
                  <a:srgbClr val="FFFFFF"/>
                </a:solidFill>
              </a:rPr>
              <a:t>(b) change the province in which its registered office is situated;</a:t>
            </a:r>
            <a:endParaRPr lang="en-CA" dirty="0">
              <a:solidFill>
                <a:srgbClr val="FFFFFF"/>
              </a:solidFill>
            </a:endParaRPr>
          </a:p>
          <a:p>
            <a:pPr marL="400050" lvl="1" indent="0">
              <a:buNone/>
            </a:pPr>
            <a:r>
              <a:rPr lang="en-CA" i="1" dirty="0">
                <a:solidFill>
                  <a:srgbClr val="FFFFFF"/>
                </a:solidFill>
              </a:rPr>
              <a:t>(c)</a:t>
            </a:r>
            <a:r>
              <a:rPr lang="en-CA" i="1" dirty="0">
                <a:solidFill>
                  <a:srgbClr val="FFFF00"/>
                </a:solidFill>
              </a:rPr>
              <a:t> add, change or remove any restriction on the business or businesses that the corporation may carry on</a:t>
            </a:r>
            <a:r>
              <a:rPr lang="en-CA" i="1" dirty="0">
                <a:solidFill>
                  <a:srgbClr val="FFFFFF"/>
                </a:solidFill>
              </a:rPr>
              <a:t>;</a:t>
            </a:r>
            <a:endParaRPr lang="en-CA" dirty="0">
              <a:solidFill>
                <a:srgbClr val="FFFFFF"/>
              </a:solidFill>
            </a:endParaRPr>
          </a:p>
          <a:p>
            <a:pPr marL="400050" lvl="1" indent="0">
              <a:buNone/>
            </a:pPr>
            <a:r>
              <a:rPr lang="en-CA" i="1" dirty="0">
                <a:solidFill>
                  <a:srgbClr val="FFFFFF"/>
                </a:solidFill>
              </a:rPr>
              <a:t>(d)</a:t>
            </a:r>
            <a:r>
              <a:rPr lang="en-CA" i="1" dirty="0">
                <a:solidFill>
                  <a:srgbClr val="FFFF00"/>
                </a:solidFill>
              </a:rPr>
              <a:t> change any maximum number of shares </a:t>
            </a:r>
            <a:r>
              <a:rPr lang="en-CA" i="1" dirty="0">
                <a:solidFill>
                  <a:srgbClr val="FFFFFF"/>
                </a:solidFill>
              </a:rPr>
              <a:t>that the corporation is authorized to issue;</a:t>
            </a:r>
            <a:endParaRPr lang="en-CA" dirty="0">
              <a:solidFill>
                <a:srgbClr val="FFFFFF"/>
              </a:solidFill>
            </a:endParaRPr>
          </a:p>
          <a:p>
            <a:pPr marL="400050" lvl="1" indent="0">
              <a:buNone/>
            </a:pPr>
            <a:r>
              <a:rPr lang="en-CA" i="1" dirty="0">
                <a:solidFill>
                  <a:srgbClr val="FFFFFF"/>
                </a:solidFill>
              </a:rPr>
              <a:t>(e)</a:t>
            </a:r>
            <a:r>
              <a:rPr lang="en-CA" i="1" dirty="0">
                <a:solidFill>
                  <a:srgbClr val="FFFF00"/>
                </a:solidFill>
              </a:rPr>
              <a:t> create new classes of share</a:t>
            </a:r>
            <a:r>
              <a:rPr lang="en-CA" i="1" dirty="0">
                <a:solidFill>
                  <a:srgbClr val="FFFFFF"/>
                </a:solidFill>
              </a:rPr>
              <a:t>s;</a:t>
            </a:r>
            <a:endParaRPr lang="en-CA" dirty="0">
              <a:solidFill>
                <a:srgbClr val="FFFFFF"/>
              </a:solidFill>
            </a:endParaRPr>
          </a:p>
          <a:p>
            <a:pPr marL="400050" lvl="1" indent="0">
              <a:buNone/>
            </a:pPr>
            <a:r>
              <a:rPr lang="en-CA" i="1" dirty="0">
                <a:solidFill>
                  <a:srgbClr val="FFFFFF"/>
                </a:solidFill>
              </a:rPr>
              <a:t>(f) reduce or increase its stated capital, if its stated capital is set out in the articles;</a:t>
            </a:r>
            <a:endParaRPr lang="en-CA" dirty="0">
              <a:solidFill>
                <a:srgbClr val="FFFFFF"/>
              </a:solidFill>
            </a:endParaRPr>
          </a:p>
          <a:p>
            <a:pPr marL="400050" lvl="1" indent="0">
              <a:buNone/>
            </a:pPr>
            <a:r>
              <a:rPr lang="en-CA" i="1" dirty="0">
                <a:solidFill>
                  <a:srgbClr val="FFFFFF"/>
                </a:solidFill>
              </a:rPr>
              <a:t>(g) change the designation of all or any of its shares, and add, </a:t>
            </a:r>
            <a:r>
              <a:rPr lang="en-CA" i="1" dirty="0">
                <a:solidFill>
                  <a:srgbClr val="FFFF00"/>
                </a:solidFill>
              </a:rPr>
              <a:t>change or remove any rights, privileges, restrictions and conditions, including rights to accrued dividends, in respect of all or any of its shares</a:t>
            </a:r>
            <a:r>
              <a:rPr lang="en-CA" i="1" dirty="0">
                <a:solidFill>
                  <a:srgbClr val="FFFFFF"/>
                </a:solidFill>
              </a:rPr>
              <a:t>, whether issued or unissued;</a:t>
            </a:r>
            <a:endParaRPr lang="en-CA" dirty="0">
              <a:solidFill>
                <a:srgbClr val="FFFFFF"/>
              </a:solidFill>
            </a:endParaRPr>
          </a:p>
          <a:p>
            <a:pPr marL="400050" lvl="1" indent="0">
              <a:buNone/>
            </a:pPr>
            <a:r>
              <a:rPr lang="en-CA" i="1" dirty="0">
                <a:solidFill>
                  <a:srgbClr val="FFFFFF"/>
                </a:solidFill>
              </a:rPr>
              <a:t>(h) </a:t>
            </a:r>
            <a:r>
              <a:rPr lang="en-CA" i="1" dirty="0">
                <a:solidFill>
                  <a:srgbClr val="FFFF00"/>
                </a:solidFill>
              </a:rPr>
              <a:t>change the shares of any class or series</a:t>
            </a:r>
            <a:r>
              <a:rPr lang="en-CA" i="1" dirty="0">
                <a:solidFill>
                  <a:srgbClr val="FFFFFF"/>
                </a:solidFill>
              </a:rPr>
              <a:t>, whether issued or unissued, into a different number of shares of the same class or series or into the same or a different number of shares of other classes or series;</a:t>
            </a:r>
            <a:endParaRPr lang="en-CA" dirty="0">
              <a:solidFill>
                <a:srgbClr val="FFFFFF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694884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674"/>
            <a:ext cx="8229600" cy="894073"/>
          </a:xfrm>
        </p:spPr>
        <p:txBody>
          <a:bodyPr/>
          <a:lstStyle/>
          <a:p>
            <a:r>
              <a:rPr lang="en-CA" b="1" dirty="0">
                <a:solidFill>
                  <a:schemeClr val="bg1"/>
                </a:solidFill>
              </a:rPr>
              <a:t>CBCA</a:t>
            </a:r>
            <a:r>
              <a:rPr lang="en-CA" dirty="0">
                <a:solidFill>
                  <a:schemeClr val="bg1"/>
                </a:solidFill>
              </a:rPr>
              <a:t> </a:t>
            </a:r>
            <a:r>
              <a:rPr lang="en-CA" dirty="0" smtClean="0">
                <a:solidFill>
                  <a:srgbClr val="FFFF00"/>
                </a:solidFill>
              </a:rPr>
              <a:t>Section 173 </a:t>
            </a:r>
            <a:r>
              <a:rPr lang="en-CA" dirty="0" smtClean="0">
                <a:solidFill>
                  <a:schemeClr val="bg1"/>
                </a:solidFill>
              </a:rPr>
              <a:t>(continued)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280402" y="923747"/>
            <a:ext cx="8863598" cy="5014629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CA" i="1" dirty="0">
                <a:solidFill>
                  <a:srgbClr val="FFFFFF"/>
                </a:solidFill>
              </a:rPr>
              <a:t>(</a:t>
            </a:r>
            <a:r>
              <a:rPr lang="en-CA" i="1" dirty="0" err="1">
                <a:solidFill>
                  <a:srgbClr val="FFFFFF"/>
                </a:solidFill>
              </a:rPr>
              <a:t>i</a:t>
            </a:r>
            <a:r>
              <a:rPr lang="en-CA" i="1" dirty="0">
                <a:solidFill>
                  <a:srgbClr val="FFFFFF"/>
                </a:solidFill>
              </a:rPr>
              <a:t>) </a:t>
            </a:r>
            <a:r>
              <a:rPr lang="en-CA" i="1" dirty="0">
                <a:solidFill>
                  <a:srgbClr val="FFFF00"/>
                </a:solidFill>
              </a:rPr>
              <a:t>divide a class of shares</a:t>
            </a:r>
            <a:r>
              <a:rPr lang="en-CA" i="1" dirty="0">
                <a:solidFill>
                  <a:srgbClr val="FFFFFF"/>
                </a:solidFill>
              </a:rPr>
              <a:t>, whether issued or unissued, into series and fix the number of shares in each series and the rights, privileges, restrictions and conditions thereof;</a:t>
            </a:r>
            <a:endParaRPr lang="en-CA" dirty="0">
              <a:solidFill>
                <a:srgbClr val="FFFFFF"/>
              </a:solidFill>
            </a:endParaRPr>
          </a:p>
          <a:p>
            <a:pPr marL="0" indent="0">
              <a:buNone/>
            </a:pPr>
            <a:r>
              <a:rPr lang="en-CA" i="1" dirty="0">
                <a:solidFill>
                  <a:srgbClr val="FFFFFF"/>
                </a:solidFill>
              </a:rPr>
              <a:t>(j) authorize the directors to divide any class of unissued shares into series and fix the number of shares in each series and the rights, privileges, restrictions and conditions thereof;</a:t>
            </a:r>
            <a:endParaRPr lang="en-CA" dirty="0">
              <a:solidFill>
                <a:srgbClr val="FFFFFF"/>
              </a:solidFill>
            </a:endParaRPr>
          </a:p>
          <a:p>
            <a:pPr marL="0" indent="0">
              <a:buNone/>
            </a:pPr>
            <a:r>
              <a:rPr lang="en-CA" i="1" dirty="0">
                <a:solidFill>
                  <a:srgbClr val="FFFFFF"/>
                </a:solidFill>
              </a:rPr>
              <a:t>(k) </a:t>
            </a:r>
            <a:r>
              <a:rPr lang="en-CA" i="1" dirty="0">
                <a:solidFill>
                  <a:srgbClr val="FFFF00"/>
                </a:solidFill>
              </a:rPr>
              <a:t>authorize the directors to change the rights, privileges, restrictions and conditions attached to unissued shares of any series</a:t>
            </a:r>
            <a:r>
              <a:rPr lang="en-CA" i="1" dirty="0">
                <a:solidFill>
                  <a:srgbClr val="FFFFFF"/>
                </a:solidFill>
              </a:rPr>
              <a:t>;</a:t>
            </a:r>
            <a:endParaRPr lang="en-CA" dirty="0">
              <a:solidFill>
                <a:srgbClr val="FFFFFF"/>
              </a:solidFill>
            </a:endParaRPr>
          </a:p>
          <a:p>
            <a:pPr marL="0" indent="0">
              <a:buNone/>
            </a:pPr>
            <a:r>
              <a:rPr lang="en-CA" i="1" dirty="0">
                <a:solidFill>
                  <a:srgbClr val="FFFFFF"/>
                </a:solidFill>
              </a:rPr>
              <a:t>(l) revoke, diminish or enlarge any authority conferred under paragraphs (j) and (k);</a:t>
            </a:r>
            <a:endParaRPr lang="en-CA" dirty="0">
              <a:solidFill>
                <a:srgbClr val="FFFFFF"/>
              </a:solidFill>
            </a:endParaRPr>
          </a:p>
          <a:p>
            <a:pPr marL="0" indent="0">
              <a:buNone/>
            </a:pPr>
            <a:r>
              <a:rPr lang="en-CA" i="1" dirty="0">
                <a:solidFill>
                  <a:srgbClr val="FFFFFF"/>
                </a:solidFill>
              </a:rPr>
              <a:t>(m)</a:t>
            </a:r>
            <a:r>
              <a:rPr lang="en-CA" i="1" dirty="0">
                <a:solidFill>
                  <a:srgbClr val="FFFF00"/>
                </a:solidFill>
              </a:rPr>
              <a:t> increase or decrease the number of directors </a:t>
            </a:r>
            <a:r>
              <a:rPr lang="en-CA" i="1" dirty="0">
                <a:solidFill>
                  <a:srgbClr val="FFFFFF"/>
                </a:solidFill>
              </a:rPr>
              <a:t>or the minimum or maximum number of directors, subject to sections 107 and 112;</a:t>
            </a:r>
            <a:endParaRPr lang="en-CA" dirty="0">
              <a:solidFill>
                <a:srgbClr val="FFFFFF"/>
              </a:solidFill>
            </a:endParaRPr>
          </a:p>
          <a:p>
            <a:pPr marL="0" indent="0">
              <a:buNone/>
            </a:pPr>
            <a:r>
              <a:rPr lang="en-CA" i="1" dirty="0">
                <a:solidFill>
                  <a:srgbClr val="FFFFFF"/>
                </a:solidFill>
              </a:rPr>
              <a:t>(n) </a:t>
            </a:r>
            <a:r>
              <a:rPr lang="en-CA" i="1" dirty="0">
                <a:solidFill>
                  <a:srgbClr val="FFFF00"/>
                </a:solidFill>
              </a:rPr>
              <a:t>add, change or remove restrictions on the issue, transfer or ownership of shares</a:t>
            </a:r>
            <a:r>
              <a:rPr lang="en-CA" i="1" dirty="0">
                <a:solidFill>
                  <a:srgbClr val="FFFFFF"/>
                </a:solidFill>
              </a:rPr>
              <a:t>; or</a:t>
            </a:r>
            <a:endParaRPr lang="en-CA" dirty="0">
              <a:solidFill>
                <a:srgbClr val="FFFFFF"/>
              </a:solidFill>
            </a:endParaRPr>
          </a:p>
          <a:p>
            <a:pPr marL="0" indent="0">
              <a:buNone/>
            </a:pPr>
            <a:r>
              <a:rPr lang="en-CA" i="1" dirty="0">
                <a:solidFill>
                  <a:srgbClr val="FFFFFF"/>
                </a:solidFill>
              </a:rPr>
              <a:t>(o) add, change or remove any other provision that is permitted by this Act to be set out in the articles.</a:t>
            </a:r>
            <a:endParaRPr lang="en-CA" dirty="0">
              <a:solidFill>
                <a:srgbClr val="FFFFFF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736647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16000"/>
          </a:xfrm>
        </p:spPr>
        <p:txBody>
          <a:bodyPr>
            <a:normAutofit/>
          </a:bodyPr>
          <a:lstStyle/>
          <a:p>
            <a:r>
              <a:rPr lang="en-CA" sz="4400" b="1" dirty="0">
                <a:solidFill>
                  <a:srgbClr val="FFFF00"/>
                </a:solidFill>
              </a:rPr>
              <a:t>What/who is a </a:t>
            </a:r>
            <a:r>
              <a:rPr lang="en-CA" sz="4400" b="1" dirty="0">
                <a:solidFill>
                  <a:schemeClr val="bg1"/>
                </a:solidFill>
              </a:rPr>
              <a:t>shareholder</a:t>
            </a:r>
            <a:r>
              <a:rPr lang="en-CA" sz="4400" b="1" dirty="0">
                <a:solidFill>
                  <a:srgbClr val="FFFF00"/>
                </a:solidFill>
              </a:rPr>
              <a:t>?</a:t>
            </a:r>
            <a:r>
              <a:rPr lang="en-CA" sz="4400" dirty="0">
                <a:solidFill>
                  <a:srgbClr val="FFFF00"/>
                </a:solidFill>
              </a:rPr>
              <a:t> </a:t>
            </a:r>
            <a:endParaRPr lang="en-US" sz="4400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1016000"/>
            <a:ext cx="8515672" cy="4922376"/>
          </a:xfrm>
        </p:spPr>
        <p:txBody>
          <a:bodyPr/>
          <a:lstStyle/>
          <a:p>
            <a:pPr marL="0" indent="0">
              <a:buNone/>
            </a:pPr>
            <a:r>
              <a:rPr lang="en-CA" sz="3600" dirty="0" smtClean="0">
                <a:solidFill>
                  <a:srgbClr val="FFFFFF"/>
                </a:solidFill>
              </a:rPr>
              <a:t>BCBCA: </a:t>
            </a:r>
            <a:r>
              <a:rPr lang="en-CA" sz="3600" i="1" dirty="0" smtClean="0">
                <a:solidFill>
                  <a:srgbClr val="FFFF00"/>
                </a:solidFill>
              </a:rPr>
              <a:t>“</a:t>
            </a:r>
            <a:r>
              <a:rPr lang="en-CA" sz="3600" i="1" dirty="0">
                <a:solidFill>
                  <a:srgbClr val="FFFF00"/>
                </a:solidFill>
              </a:rPr>
              <a:t>shareholder”</a:t>
            </a:r>
            <a:r>
              <a:rPr lang="en-CA" sz="3600" i="1" dirty="0">
                <a:solidFill>
                  <a:srgbClr val="FFFFFF"/>
                </a:solidFill>
              </a:rPr>
              <a:t>…means a person whose name is entered in a securities register of a company </a:t>
            </a:r>
            <a:r>
              <a:rPr lang="en-CA" sz="3600" i="1" dirty="0">
                <a:solidFill>
                  <a:srgbClr val="FFFF00"/>
                </a:solidFill>
              </a:rPr>
              <a:t>as a registered owner of a share </a:t>
            </a:r>
            <a:r>
              <a:rPr lang="en-CA" sz="3600" i="1" dirty="0">
                <a:solidFill>
                  <a:srgbClr val="FFFFFF"/>
                </a:solidFill>
              </a:rPr>
              <a:t>of the company…” </a:t>
            </a:r>
            <a:endParaRPr lang="en-CA" sz="3600" dirty="0">
              <a:solidFill>
                <a:srgbClr val="FFFFFF"/>
              </a:solidFill>
            </a:endParaRPr>
          </a:p>
          <a:p>
            <a:pPr marL="0" indent="0">
              <a:buNone/>
            </a:pPr>
            <a:r>
              <a:rPr lang="en-CA" sz="3600" dirty="0">
                <a:solidFill>
                  <a:srgbClr val="FFFFFF"/>
                </a:solidFill>
              </a:rPr>
              <a:t>N</a:t>
            </a:r>
            <a:r>
              <a:rPr lang="en-CA" sz="3600" dirty="0" smtClean="0">
                <a:solidFill>
                  <a:srgbClr val="FFFFFF"/>
                </a:solidFill>
              </a:rPr>
              <a:t>o </a:t>
            </a:r>
            <a:r>
              <a:rPr lang="en-CA" sz="3600" dirty="0">
                <a:solidFill>
                  <a:srgbClr val="FFFFFF"/>
                </a:solidFill>
              </a:rPr>
              <a:t>comparable provision in </a:t>
            </a:r>
            <a:r>
              <a:rPr lang="en-CA" sz="3600" dirty="0" smtClean="0">
                <a:solidFill>
                  <a:srgbClr val="FFFFFF"/>
                </a:solidFill>
              </a:rPr>
              <a:t>CBCA.</a:t>
            </a:r>
            <a:endParaRPr lang="en-CA" sz="3600" dirty="0">
              <a:solidFill>
                <a:srgbClr val="FFFFFF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 descr="220px-B&amp;O_RR_common_stoc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2332" y="4156864"/>
            <a:ext cx="3064698" cy="2005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76377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3908" y="0"/>
            <a:ext cx="8880092" cy="1342593"/>
          </a:xfrm>
        </p:spPr>
        <p:txBody>
          <a:bodyPr>
            <a:normAutofit fontScale="90000"/>
          </a:bodyPr>
          <a:lstStyle/>
          <a:p>
            <a:pPr algn="ctr"/>
            <a:r>
              <a:rPr lang="en-CA" sz="4400" b="1" dirty="0" smtClean="0">
                <a:solidFill>
                  <a:srgbClr val="FFFF00"/>
                </a:solidFill>
              </a:rPr>
              <a:t>DIVISION OF POWERS BETWEEN </a:t>
            </a:r>
            <a:r>
              <a:rPr lang="en-CA" sz="4400" b="1" dirty="0" smtClean="0">
                <a:solidFill>
                  <a:schemeClr val="bg1"/>
                </a:solidFill>
              </a:rPr>
              <a:t>DIRECTORS</a:t>
            </a:r>
            <a:r>
              <a:rPr lang="en-CA" sz="4400" b="1" dirty="0" smtClean="0">
                <a:solidFill>
                  <a:srgbClr val="FFFF00"/>
                </a:solidFill>
              </a:rPr>
              <a:t> AND </a:t>
            </a:r>
            <a:r>
              <a:rPr lang="en-CA" sz="4400" b="1" dirty="0" smtClean="0">
                <a:solidFill>
                  <a:srgbClr val="FFFFFF"/>
                </a:solidFill>
              </a:rPr>
              <a:t>SHAREHOLDERS</a:t>
            </a:r>
            <a:r>
              <a:rPr lang="en-CA" b="1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1583567"/>
            <a:ext cx="8686800" cy="4338313"/>
          </a:xfrm>
        </p:spPr>
        <p:txBody>
          <a:bodyPr/>
          <a:lstStyle/>
          <a:p>
            <a:pPr marL="0" indent="0">
              <a:buNone/>
            </a:pPr>
            <a:r>
              <a:rPr lang="en-US" sz="3200" b="1" dirty="0" smtClean="0">
                <a:solidFill>
                  <a:srgbClr val="FFFF00"/>
                </a:solidFill>
              </a:rPr>
              <a:t>BCBCA</a:t>
            </a:r>
            <a:r>
              <a:rPr lang="en-US" sz="3200" dirty="0" smtClean="0">
                <a:solidFill>
                  <a:srgbClr val="FFFF00"/>
                </a:solidFill>
              </a:rPr>
              <a:t> </a:t>
            </a:r>
            <a:r>
              <a:rPr lang="en-CA" sz="3200" b="1" i="1" dirty="0">
                <a:solidFill>
                  <a:srgbClr val="FFFF00"/>
                </a:solidFill>
              </a:rPr>
              <a:t>136</a:t>
            </a:r>
            <a:r>
              <a:rPr lang="en-CA" sz="3200" i="1" dirty="0">
                <a:solidFill>
                  <a:srgbClr val="FFFF00"/>
                </a:solidFill>
              </a:rPr>
              <a:t>  (1) </a:t>
            </a:r>
            <a:r>
              <a:rPr lang="en-CA" sz="3200" i="1" dirty="0">
                <a:solidFill>
                  <a:srgbClr val="FFFFFF"/>
                </a:solidFill>
              </a:rPr>
              <a:t>The directors of a company must, </a:t>
            </a:r>
            <a:r>
              <a:rPr lang="en-CA" sz="3200" i="1" dirty="0">
                <a:solidFill>
                  <a:srgbClr val="FFFF00"/>
                </a:solidFill>
              </a:rPr>
              <a:t>subject to</a:t>
            </a:r>
            <a:r>
              <a:rPr lang="en-CA" sz="3200" i="1" dirty="0">
                <a:solidFill>
                  <a:srgbClr val="FFFFFF"/>
                </a:solidFill>
              </a:rPr>
              <a:t> this </a:t>
            </a:r>
            <a:r>
              <a:rPr lang="en-CA" sz="3200" i="1" dirty="0">
                <a:solidFill>
                  <a:srgbClr val="CCFFCC"/>
                </a:solidFill>
              </a:rPr>
              <a:t>Act</a:t>
            </a:r>
            <a:r>
              <a:rPr lang="en-CA" sz="3200" i="1" dirty="0">
                <a:solidFill>
                  <a:srgbClr val="FFFFFF"/>
                </a:solidFill>
              </a:rPr>
              <a:t>, the regulations and </a:t>
            </a:r>
            <a:r>
              <a:rPr lang="en-CA" sz="3200" i="1" dirty="0">
                <a:solidFill>
                  <a:srgbClr val="CCFFCC"/>
                </a:solidFill>
              </a:rPr>
              <a:t>the memorandum and articles</a:t>
            </a:r>
            <a:r>
              <a:rPr lang="en-CA" sz="3200" i="1" dirty="0">
                <a:solidFill>
                  <a:srgbClr val="FFFFFF"/>
                </a:solidFill>
              </a:rPr>
              <a:t> of the company</a:t>
            </a:r>
            <a:r>
              <a:rPr lang="en-CA" sz="3200" i="1" dirty="0">
                <a:solidFill>
                  <a:schemeClr val="bg1"/>
                </a:solidFill>
              </a:rPr>
              <a:t>,</a:t>
            </a:r>
            <a:r>
              <a:rPr lang="en-CA" sz="3200" i="1" dirty="0">
                <a:solidFill>
                  <a:srgbClr val="FFFF00"/>
                </a:solidFill>
              </a:rPr>
              <a:t> manage or supervise the management </a:t>
            </a:r>
            <a:r>
              <a:rPr lang="en-CA" sz="3200" i="1" dirty="0">
                <a:solidFill>
                  <a:srgbClr val="CCFFCC"/>
                </a:solidFill>
              </a:rPr>
              <a:t>of the business and affairs</a:t>
            </a:r>
            <a:r>
              <a:rPr lang="en-CA" sz="3200" i="1" dirty="0">
                <a:solidFill>
                  <a:srgbClr val="FFFFFF"/>
                </a:solidFill>
              </a:rPr>
              <a:t> of the company.”</a:t>
            </a:r>
            <a:endParaRPr lang="en-CA" sz="3200" dirty="0">
              <a:solidFill>
                <a:srgbClr val="FFFFFF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Content Placeholder 3" descr="Jacob_Schiff_in_a_boardroo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77" b="13877"/>
          <a:stretch>
            <a:fillRect/>
          </a:stretch>
        </p:blipFill>
        <p:spPr>
          <a:xfrm>
            <a:off x="4628080" y="4041395"/>
            <a:ext cx="4058720" cy="212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49222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1963"/>
            <a:ext cx="8686800" cy="1055711"/>
          </a:xfrm>
        </p:spPr>
        <p:txBody>
          <a:bodyPr>
            <a:normAutofit fontScale="90000"/>
          </a:bodyPr>
          <a:lstStyle/>
          <a:p>
            <a:r>
              <a:rPr lang="en-CA" b="1" dirty="0" smtClean="0">
                <a:solidFill>
                  <a:srgbClr val="FFFF00"/>
                </a:solidFill>
              </a:rPr>
              <a:t/>
            </a:r>
            <a:br>
              <a:rPr lang="en-CA" b="1" dirty="0" smtClean="0">
                <a:solidFill>
                  <a:srgbClr val="FFFF00"/>
                </a:solidFill>
              </a:rPr>
            </a:br>
            <a:r>
              <a:rPr lang="en-CA" b="1" dirty="0">
                <a:solidFill>
                  <a:srgbClr val="FFFF00"/>
                </a:solidFill>
              </a:rPr>
              <a:t>S</a:t>
            </a:r>
            <a:r>
              <a:rPr lang="en-CA" b="1" dirty="0" smtClean="0">
                <a:solidFill>
                  <a:srgbClr val="FFFF00"/>
                </a:solidFill>
              </a:rPr>
              <a:t>tandard </a:t>
            </a:r>
            <a:r>
              <a:rPr lang="en-CA" b="1" dirty="0">
                <a:solidFill>
                  <a:srgbClr val="FFFF00"/>
                </a:solidFill>
              </a:rPr>
              <a:t>form</a:t>
            </a:r>
            <a:r>
              <a:rPr lang="en-CA" dirty="0">
                <a:solidFill>
                  <a:srgbClr val="FFFF00"/>
                </a:solidFill>
              </a:rPr>
              <a:t> </a:t>
            </a:r>
            <a:r>
              <a:rPr lang="en-CA" b="1" dirty="0">
                <a:solidFill>
                  <a:schemeClr val="bg1"/>
                </a:solidFill>
              </a:rPr>
              <a:t>BC Articles </a:t>
            </a:r>
            <a:r>
              <a:rPr lang="en-CA" b="1" dirty="0" smtClean="0">
                <a:solidFill>
                  <a:srgbClr val="FFFF00"/>
                </a:solidFill>
              </a:rPr>
              <a:t>provide</a:t>
            </a:r>
            <a:r>
              <a:rPr lang="mr-IN" b="1" dirty="0" smtClean="0">
                <a:solidFill>
                  <a:srgbClr val="FFFF00"/>
                </a:solidFill>
              </a:rPr>
              <a:t>…</a:t>
            </a:r>
            <a:r>
              <a:rPr lang="en-CA" dirty="0">
                <a:solidFill>
                  <a:srgbClr val="FFFF00"/>
                </a:solidFill>
              </a:rPr>
              <a:t/>
            </a:r>
            <a:br>
              <a:rPr lang="en-CA" dirty="0">
                <a:solidFill>
                  <a:srgbClr val="FFFF00"/>
                </a:solidFill>
              </a:rPr>
            </a:b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1385621"/>
            <a:ext cx="8515672" cy="484967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sz="3200" b="1" dirty="0">
                <a:solidFill>
                  <a:srgbClr val="FFFFFF"/>
                </a:solidFill>
              </a:rPr>
              <a:t>“</a:t>
            </a:r>
            <a:r>
              <a:rPr lang="en-CA" sz="3200" b="1" dirty="0">
                <a:solidFill>
                  <a:srgbClr val="FFFF00"/>
                </a:solidFill>
              </a:rPr>
              <a:t>16.1 Powers of Management</a:t>
            </a:r>
          </a:p>
          <a:p>
            <a:pPr marL="0" indent="0">
              <a:buNone/>
            </a:pPr>
            <a:r>
              <a:rPr lang="en-CA" sz="3200" i="1" dirty="0">
                <a:solidFill>
                  <a:srgbClr val="FFFFFF"/>
                </a:solidFill>
              </a:rPr>
              <a:t>The </a:t>
            </a:r>
            <a:r>
              <a:rPr lang="en-CA" sz="3200" i="1" dirty="0">
                <a:solidFill>
                  <a:srgbClr val="CCFFCC"/>
                </a:solidFill>
              </a:rPr>
              <a:t>directors </a:t>
            </a:r>
            <a:r>
              <a:rPr lang="en-CA" sz="3200" i="1" dirty="0">
                <a:solidFill>
                  <a:schemeClr val="bg1"/>
                </a:solidFill>
              </a:rPr>
              <a:t>must, </a:t>
            </a:r>
            <a:r>
              <a:rPr lang="en-CA" sz="3200" i="1" dirty="0">
                <a:solidFill>
                  <a:srgbClr val="FFFFFF"/>
                </a:solidFill>
              </a:rPr>
              <a:t>subject to the Business Corporations Act and these Articles, manage or supervise the management of the business and affairs of the Company and </a:t>
            </a:r>
            <a:r>
              <a:rPr lang="en-CA" sz="3200" i="1" dirty="0">
                <a:solidFill>
                  <a:srgbClr val="CCFFCC"/>
                </a:solidFill>
              </a:rPr>
              <a:t>have the authority to exercise all such powers of the Company as are not</a:t>
            </a:r>
            <a:r>
              <a:rPr lang="en-CA" sz="3200" i="1" dirty="0">
                <a:solidFill>
                  <a:srgbClr val="FFFF00"/>
                </a:solidFill>
              </a:rPr>
              <a:t>, by the Business Corporations Act or by these Articles</a:t>
            </a:r>
            <a:r>
              <a:rPr lang="en-CA" sz="3200" i="1" dirty="0">
                <a:solidFill>
                  <a:srgbClr val="FFFFFF"/>
                </a:solidFill>
              </a:rPr>
              <a:t>, </a:t>
            </a:r>
            <a:r>
              <a:rPr lang="en-CA" sz="3200" i="1" dirty="0">
                <a:solidFill>
                  <a:srgbClr val="CCFFCC"/>
                </a:solidFill>
              </a:rPr>
              <a:t>required to be exercised by the shareholders of the Company</a:t>
            </a:r>
            <a:r>
              <a:rPr lang="en-CA" sz="3200" i="1" dirty="0">
                <a:solidFill>
                  <a:srgbClr val="FFFFFF"/>
                </a:solidFill>
              </a:rPr>
              <a:t>.”</a:t>
            </a:r>
            <a:endParaRPr lang="en-CA" sz="3200" dirty="0">
              <a:solidFill>
                <a:srgbClr val="FFFFFF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128854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686800" cy="1210629"/>
          </a:xfrm>
        </p:spPr>
        <p:txBody>
          <a:bodyPr>
            <a:normAutofit fontScale="90000"/>
          </a:bodyPr>
          <a:lstStyle/>
          <a:p>
            <a:r>
              <a:rPr lang="en-CA" b="1" i="1" dirty="0">
                <a:solidFill>
                  <a:srgbClr val="FFFF00"/>
                </a:solidFill>
              </a:rPr>
              <a:t>Canadian </a:t>
            </a:r>
            <a:r>
              <a:rPr lang="en-CA" b="1" i="1" dirty="0" err="1">
                <a:solidFill>
                  <a:srgbClr val="FFFF00"/>
                </a:solidFill>
              </a:rPr>
              <a:t>Jorex</a:t>
            </a:r>
            <a:r>
              <a:rPr lang="en-CA" b="1" i="1" dirty="0">
                <a:solidFill>
                  <a:srgbClr val="FFFF00"/>
                </a:solidFill>
              </a:rPr>
              <a:t> Ltd. v. 477749 Alberta Ltd.</a:t>
            </a:r>
            <a:r>
              <a:rPr lang="en-CA" b="1" dirty="0"/>
              <a:t> </a:t>
            </a:r>
            <a:r>
              <a:rPr lang="en-CA" dirty="0">
                <a:solidFill>
                  <a:srgbClr val="FFFFFF"/>
                </a:solidFill>
              </a:rPr>
              <a:t>(1991) 85 Alta. L.R. (2d) 313 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131954" y="1210629"/>
            <a:ext cx="9012046" cy="5206117"/>
          </a:xfrm>
        </p:spPr>
        <p:txBody>
          <a:bodyPr>
            <a:normAutofit/>
          </a:bodyPr>
          <a:lstStyle/>
          <a:p>
            <a:r>
              <a:rPr lang="en-US" sz="3000" b="1" dirty="0" smtClean="0">
                <a:solidFill>
                  <a:srgbClr val="FFFF00"/>
                </a:solidFill>
              </a:rPr>
              <a:t>Issue: </a:t>
            </a:r>
            <a:r>
              <a:rPr lang="en-CA" sz="3000" dirty="0" smtClean="0">
                <a:solidFill>
                  <a:srgbClr val="FFFFFF"/>
                </a:solidFill>
              </a:rPr>
              <a:t>Do the directors of a federal company have the power to cancel a special meeting called by them?</a:t>
            </a:r>
          </a:p>
          <a:p>
            <a:r>
              <a:rPr lang="en-CA" sz="3000" b="1" dirty="0" smtClean="0">
                <a:solidFill>
                  <a:srgbClr val="FFFF00"/>
                </a:solidFill>
              </a:rPr>
              <a:t>Facts: </a:t>
            </a:r>
            <a:r>
              <a:rPr lang="en-CA" sz="3000" dirty="0" smtClean="0">
                <a:solidFill>
                  <a:srgbClr val="FFFFFF"/>
                </a:solidFill>
                <a:latin typeface="Arial"/>
                <a:ea typeface="Times New Roman"/>
                <a:cs typeface="Times New Roman"/>
              </a:rPr>
              <a:t>A </a:t>
            </a:r>
            <a:r>
              <a:rPr lang="en-CA" sz="3000" dirty="0">
                <a:solidFill>
                  <a:srgbClr val="CCFFCC"/>
                </a:solidFill>
                <a:latin typeface="Arial"/>
                <a:ea typeface="Times New Roman"/>
                <a:cs typeface="Times New Roman"/>
              </a:rPr>
              <a:t>special meeting </a:t>
            </a:r>
            <a:r>
              <a:rPr lang="en-CA" sz="3000" dirty="0">
                <a:solidFill>
                  <a:srgbClr val="FFFFFF"/>
                </a:solidFill>
                <a:latin typeface="Arial"/>
                <a:ea typeface="Times New Roman"/>
                <a:cs typeface="Times New Roman"/>
              </a:rPr>
              <a:t>of Canadian </a:t>
            </a:r>
            <a:r>
              <a:rPr lang="en-CA" sz="3000" dirty="0" err="1">
                <a:solidFill>
                  <a:srgbClr val="FFFFFF"/>
                </a:solidFill>
                <a:latin typeface="Arial"/>
                <a:ea typeface="Times New Roman"/>
                <a:cs typeface="Times New Roman"/>
              </a:rPr>
              <a:t>Jorex</a:t>
            </a:r>
            <a:r>
              <a:rPr lang="en-CA" sz="3000" dirty="0">
                <a:solidFill>
                  <a:srgbClr val="FFFFFF"/>
                </a:solidFill>
                <a:latin typeface="Arial"/>
                <a:ea typeface="Times New Roman"/>
                <a:cs typeface="Times New Roman"/>
              </a:rPr>
              <a:t> </a:t>
            </a:r>
            <a:r>
              <a:rPr lang="en-CA" sz="3000" dirty="0" smtClean="0">
                <a:solidFill>
                  <a:srgbClr val="FFFFFF"/>
                </a:solidFill>
                <a:latin typeface="Arial"/>
                <a:ea typeface="Times New Roman"/>
                <a:cs typeface="Times New Roman"/>
              </a:rPr>
              <a:t>was </a:t>
            </a:r>
            <a:r>
              <a:rPr lang="en-CA" sz="3000" dirty="0">
                <a:solidFill>
                  <a:srgbClr val="CCFFCC"/>
                </a:solidFill>
                <a:latin typeface="Arial"/>
                <a:ea typeface="Times New Roman"/>
                <a:cs typeface="Times New Roman"/>
              </a:rPr>
              <a:t>called for </a:t>
            </a:r>
            <a:r>
              <a:rPr lang="en-CA" sz="3000" dirty="0" smtClean="0">
                <a:solidFill>
                  <a:srgbClr val="CCFFCC"/>
                </a:solidFill>
                <a:latin typeface="Arial"/>
                <a:ea typeface="Times New Roman"/>
                <a:cs typeface="Times New Roman"/>
              </a:rPr>
              <a:t>Dec. </a:t>
            </a:r>
            <a:r>
              <a:rPr lang="en-CA" sz="3000" dirty="0">
                <a:solidFill>
                  <a:srgbClr val="CCFFCC"/>
                </a:solidFill>
                <a:latin typeface="Arial"/>
                <a:ea typeface="Times New Roman"/>
                <a:cs typeface="Times New Roman"/>
              </a:rPr>
              <a:t>10, 1991</a:t>
            </a:r>
            <a:r>
              <a:rPr lang="en-CA" sz="3000" dirty="0">
                <a:solidFill>
                  <a:srgbClr val="FFFFFF"/>
                </a:solidFill>
                <a:latin typeface="Arial"/>
                <a:ea typeface="Times New Roman"/>
                <a:cs typeface="Times New Roman"/>
              </a:rPr>
              <a:t>. By </a:t>
            </a:r>
            <a:r>
              <a:rPr lang="en-CA" sz="3000" dirty="0" smtClean="0">
                <a:solidFill>
                  <a:srgbClr val="FFFFFF"/>
                </a:solidFill>
                <a:latin typeface="Arial"/>
                <a:ea typeface="Times New Roman"/>
                <a:cs typeface="Times New Roman"/>
              </a:rPr>
              <a:t>notice of Nov. </a:t>
            </a:r>
            <a:r>
              <a:rPr lang="en-CA" sz="3000" dirty="0">
                <a:solidFill>
                  <a:srgbClr val="FFFFFF"/>
                </a:solidFill>
                <a:latin typeface="Arial"/>
                <a:ea typeface="Times New Roman"/>
                <a:cs typeface="Times New Roman"/>
              </a:rPr>
              <a:t>27, 1991, the </a:t>
            </a:r>
            <a:r>
              <a:rPr lang="en-CA" sz="3000" dirty="0">
                <a:solidFill>
                  <a:srgbClr val="FFFF00"/>
                </a:solidFill>
                <a:latin typeface="Arial"/>
                <a:ea typeface="Times New Roman"/>
                <a:cs typeface="Times New Roman"/>
              </a:rPr>
              <a:t>Board of Directors of </a:t>
            </a:r>
            <a:r>
              <a:rPr lang="en-CA" sz="3000" dirty="0" err="1">
                <a:solidFill>
                  <a:srgbClr val="FFFF00"/>
                </a:solidFill>
                <a:latin typeface="Arial"/>
                <a:ea typeface="Times New Roman"/>
                <a:cs typeface="Times New Roman"/>
              </a:rPr>
              <a:t>Jorex</a:t>
            </a:r>
            <a:r>
              <a:rPr lang="en-CA" sz="3000" dirty="0">
                <a:solidFill>
                  <a:srgbClr val="FFFF00"/>
                </a:solidFill>
                <a:latin typeface="Arial"/>
                <a:ea typeface="Times New Roman"/>
                <a:cs typeface="Times New Roman"/>
              </a:rPr>
              <a:t> purported to cancel the special meeting</a:t>
            </a:r>
            <a:r>
              <a:rPr lang="en-CA" sz="3000" dirty="0" smtClean="0">
                <a:solidFill>
                  <a:srgbClr val="FFFFFF"/>
                </a:solidFill>
                <a:latin typeface="Arial"/>
                <a:ea typeface="Times New Roman"/>
                <a:cs typeface="Times New Roman"/>
              </a:rPr>
              <a:t>.</a:t>
            </a:r>
          </a:p>
          <a:p>
            <a:r>
              <a:rPr lang="en-CA" sz="3000" b="1" dirty="0" smtClean="0">
                <a:solidFill>
                  <a:srgbClr val="FFFF00"/>
                </a:solidFill>
              </a:rPr>
              <a:t>Argument: </a:t>
            </a:r>
            <a:r>
              <a:rPr lang="en-CA" sz="3000" dirty="0" err="1" smtClean="0">
                <a:solidFill>
                  <a:srgbClr val="FFFFFF"/>
                </a:solidFill>
              </a:rPr>
              <a:t>Jorex</a:t>
            </a:r>
            <a:r>
              <a:rPr lang="en-CA" sz="3000" dirty="0" smtClean="0">
                <a:solidFill>
                  <a:srgbClr val="FFFFFF"/>
                </a:solidFill>
              </a:rPr>
              <a:t> contended </a:t>
            </a:r>
            <a:r>
              <a:rPr lang="en-CA" sz="3000" dirty="0">
                <a:solidFill>
                  <a:srgbClr val="FFFFFF"/>
                </a:solidFill>
              </a:rPr>
              <a:t>that because </a:t>
            </a:r>
            <a:r>
              <a:rPr lang="en-CA" sz="3000" dirty="0">
                <a:solidFill>
                  <a:srgbClr val="FFFF00"/>
                </a:solidFill>
              </a:rPr>
              <a:t>nothing in its bylaws, </a:t>
            </a:r>
            <a:r>
              <a:rPr lang="en-CA" sz="3000" dirty="0" smtClean="0">
                <a:solidFill>
                  <a:srgbClr val="FFFF00"/>
                </a:solidFill>
              </a:rPr>
              <a:t>the</a:t>
            </a:r>
            <a:r>
              <a:rPr lang="en-CA" sz="3000" dirty="0">
                <a:solidFill>
                  <a:srgbClr val="FFFF00"/>
                </a:solidFill>
              </a:rPr>
              <a:t> </a:t>
            </a:r>
            <a:r>
              <a:rPr lang="en-CA" sz="3000" dirty="0" smtClean="0">
                <a:solidFill>
                  <a:srgbClr val="FFFF00"/>
                </a:solidFill>
              </a:rPr>
              <a:t>CBCA, </a:t>
            </a:r>
            <a:r>
              <a:rPr lang="en-CA" sz="3000" dirty="0">
                <a:solidFill>
                  <a:srgbClr val="FFFF00"/>
                </a:solidFill>
              </a:rPr>
              <a:t>or </a:t>
            </a:r>
            <a:r>
              <a:rPr lang="en-CA" sz="3000" dirty="0" smtClean="0">
                <a:solidFill>
                  <a:srgbClr val="FFFF00"/>
                </a:solidFill>
              </a:rPr>
              <a:t>its Shareholders Agreement restricted </a:t>
            </a:r>
            <a:r>
              <a:rPr lang="en-CA" sz="3000" dirty="0">
                <a:solidFill>
                  <a:srgbClr val="FFFF00"/>
                </a:solidFill>
              </a:rPr>
              <a:t>the directors' </a:t>
            </a:r>
            <a:r>
              <a:rPr lang="en-CA" sz="3000" dirty="0">
                <a:solidFill>
                  <a:srgbClr val="FFFFFF"/>
                </a:solidFill>
              </a:rPr>
              <a:t>ability to cancel special </a:t>
            </a:r>
            <a:r>
              <a:rPr lang="en-CA" sz="3000" dirty="0" smtClean="0">
                <a:solidFill>
                  <a:srgbClr val="FFFFFF"/>
                </a:solidFill>
              </a:rPr>
              <a:t>meetings, </a:t>
            </a:r>
            <a:r>
              <a:rPr lang="en-CA" sz="3000" dirty="0">
                <a:solidFill>
                  <a:srgbClr val="FFFFFF"/>
                </a:solidFill>
              </a:rPr>
              <a:t>the directors </a:t>
            </a:r>
            <a:r>
              <a:rPr lang="en-CA" sz="3000" dirty="0" smtClean="0">
                <a:solidFill>
                  <a:srgbClr val="FFFFFF"/>
                </a:solidFill>
              </a:rPr>
              <a:t>had that </a:t>
            </a:r>
            <a:r>
              <a:rPr lang="en-CA" sz="3000" dirty="0">
                <a:solidFill>
                  <a:srgbClr val="FFFFFF"/>
                </a:solidFill>
              </a:rPr>
              <a:t>power given the corporate model </a:t>
            </a:r>
            <a:r>
              <a:rPr lang="en-CA" sz="3000" dirty="0" smtClean="0">
                <a:solidFill>
                  <a:srgbClr val="FFFFFF"/>
                </a:solidFill>
              </a:rPr>
              <a:t>of </a:t>
            </a:r>
            <a:r>
              <a:rPr lang="en-CA" sz="3000" dirty="0">
                <a:solidFill>
                  <a:srgbClr val="FFFFFF"/>
                </a:solidFill>
              </a:rPr>
              <a:t>the CBCA. </a:t>
            </a:r>
          </a:p>
          <a:p>
            <a:pPr marL="0" indent="0">
              <a:buNone/>
            </a:pPr>
            <a:endParaRPr lang="en-CA" dirty="0" smtClean="0">
              <a:solidFill>
                <a:srgbClr val="FFFFFF"/>
              </a:solidFill>
              <a:latin typeface="Arial"/>
              <a:ea typeface="Times New Roman"/>
              <a:cs typeface="Times New Roman"/>
            </a:endParaRPr>
          </a:p>
          <a:p>
            <a:pPr marL="0" indent="0">
              <a:buNone/>
            </a:pPr>
            <a:endParaRPr lang="en-CA" dirty="0">
              <a:solidFill>
                <a:srgbClr val="FFFFFF"/>
              </a:solidFill>
              <a:latin typeface="Cambria"/>
              <a:ea typeface="ＭＳ 明朝"/>
              <a:cs typeface="Times New Roman"/>
            </a:endParaRPr>
          </a:p>
          <a:p>
            <a:pPr marL="0" indent="0">
              <a:buNone/>
            </a:pPr>
            <a:endParaRPr lang="en-CA" dirty="0" smtClean="0">
              <a:solidFill>
                <a:srgbClr val="FFFFFF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408441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148448" y="115469"/>
            <a:ext cx="8995552" cy="6235296"/>
          </a:xfrm>
        </p:spPr>
        <p:txBody>
          <a:bodyPr>
            <a:normAutofit/>
          </a:bodyPr>
          <a:lstStyle/>
          <a:p>
            <a:r>
              <a:rPr lang="en-CA" sz="3100" b="1" dirty="0" smtClean="0">
                <a:solidFill>
                  <a:srgbClr val="FFFF00"/>
                </a:solidFill>
              </a:rPr>
              <a:t>Rationale: </a:t>
            </a:r>
            <a:r>
              <a:rPr lang="en-CA" sz="3100" dirty="0" err="1" smtClean="0">
                <a:solidFill>
                  <a:srgbClr val="FFFFFF"/>
                </a:solidFill>
              </a:rPr>
              <a:t>Jorex</a:t>
            </a:r>
            <a:r>
              <a:rPr lang="en-CA" sz="3100" dirty="0" smtClean="0">
                <a:solidFill>
                  <a:srgbClr val="FFFFFF"/>
                </a:solidFill>
              </a:rPr>
              <a:t> argued that</a:t>
            </a:r>
            <a:r>
              <a:rPr lang="en-CA" sz="3100" dirty="0">
                <a:solidFill>
                  <a:srgbClr val="FFFFFF"/>
                </a:solidFill>
              </a:rPr>
              <a:t> s. </a:t>
            </a:r>
            <a:r>
              <a:rPr lang="en-CA" sz="3100" dirty="0">
                <a:solidFill>
                  <a:srgbClr val="FFFF00"/>
                </a:solidFill>
              </a:rPr>
              <a:t>102 of the CBCA which </a:t>
            </a:r>
            <a:r>
              <a:rPr lang="en-CA" sz="3100" dirty="0" smtClean="0">
                <a:solidFill>
                  <a:srgbClr val="FFFF00"/>
                </a:solidFill>
              </a:rPr>
              <a:t>says </a:t>
            </a:r>
            <a:r>
              <a:rPr lang="en-CA" sz="3100" dirty="0">
                <a:solidFill>
                  <a:srgbClr val="FFFF00"/>
                </a:solidFill>
              </a:rPr>
              <a:t>that </a:t>
            </a:r>
            <a:r>
              <a:rPr lang="en-CA" sz="3100" i="1" dirty="0">
                <a:solidFill>
                  <a:srgbClr val="FFFF00"/>
                </a:solidFill>
              </a:rPr>
              <a:t>"the directors shall manage the business and affairs of a corporation"</a:t>
            </a:r>
            <a:r>
              <a:rPr lang="en-CA" sz="3100" dirty="0">
                <a:solidFill>
                  <a:srgbClr val="FFFFFF"/>
                </a:solidFill>
              </a:rPr>
              <a:t>. S</a:t>
            </a:r>
            <a:r>
              <a:rPr lang="en-CA" sz="3100" dirty="0" smtClean="0">
                <a:solidFill>
                  <a:srgbClr val="FFFFFF"/>
                </a:solidFill>
              </a:rPr>
              <a:t>. </a:t>
            </a:r>
            <a:r>
              <a:rPr lang="en-CA" sz="3100" dirty="0">
                <a:solidFill>
                  <a:srgbClr val="FFFFFF"/>
                </a:solidFill>
              </a:rPr>
              <a:t>2(1) defines </a:t>
            </a:r>
            <a:r>
              <a:rPr lang="en-CA" sz="3100" i="1" dirty="0">
                <a:solidFill>
                  <a:srgbClr val="CCFFCC"/>
                </a:solidFill>
              </a:rPr>
              <a:t>"</a:t>
            </a:r>
            <a:r>
              <a:rPr lang="en-CA" sz="3100" i="1" dirty="0" smtClean="0">
                <a:solidFill>
                  <a:srgbClr val="CCFFCC"/>
                </a:solidFill>
              </a:rPr>
              <a:t>affairs” </a:t>
            </a:r>
            <a:r>
              <a:rPr lang="en-CA" sz="3100" dirty="0" smtClean="0">
                <a:solidFill>
                  <a:srgbClr val="FFFFFF"/>
                </a:solidFill>
              </a:rPr>
              <a:t>as </a:t>
            </a:r>
            <a:r>
              <a:rPr lang="en-CA" sz="3100" i="1" dirty="0">
                <a:solidFill>
                  <a:srgbClr val="CCFFCC"/>
                </a:solidFill>
              </a:rPr>
              <a:t>"the relationships among a corporation, its affiliates and the shareholders,</a:t>
            </a:r>
            <a:r>
              <a:rPr lang="en-CA" sz="3100" i="1" dirty="0">
                <a:solidFill>
                  <a:srgbClr val="FFFFFF"/>
                </a:solidFill>
              </a:rPr>
              <a:t> directors and officers of such bodies corporate"</a:t>
            </a:r>
            <a:r>
              <a:rPr lang="en-CA" sz="3100" dirty="0">
                <a:solidFill>
                  <a:srgbClr val="FFFFFF"/>
                </a:solidFill>
              </a:rPr>
              <a:t>. S</a:t>
            </a:r>
            <a:r>
              <a:rPr lang="en-CA" sz="3100" dirty="0" smtClean="0">
                <a:solidFill>
                  <a:srgbClr val="FFFFFF"/>
                </a:solidFill>
              </a:rPr>
              <a:t>. </a:t>
            </a:r>
            <a:r>
              <a:rPr lang="en-CA" sz="3100" dirty="0">
                <a:solidFill>
                  <a:srgbClr val="FFFFFF"/>
                </a:solidFill>
              </a:rPr>
              <a:t>16(1</a:t>
            </a:r>
            <a:r>
              <a:rPr lang="en-CA" sz="3100" dirty="0" smtClean="0">
                <a:solidFill>
                  <a:srgbClr val="FFFFFF"/>
                </a:solidFill>
              </a:rPr>
              <a:t>) provides</a:t>
            </a:r>
            <a:r>
              <a:rPr lang="en-CA" sz="3100" dirty="0">
                <a:solidFill>
                  <a:srgbClr val="FFFFFF"/>
                </a:solidFill>
              </a:rPr>
              <a:t> </a:t>
            </a:r>
            <a:r>
              <a:rPr lang="en-CA" sz="3100" i="1" dirty="0">
                <a:solidFill>
                  <a:srgbClr val="FFFFFF"/>
                </a:solidFill>
              </a:rPr>
              <a:t>"it is not necessary for a bylaw to be passed in order to confer any particular power on the corporation or its </a:t>
            </a:r>
            <a:r>
              <a:rPr lang="en-CA" sz="3100" i="1" dirty="0" smtClean="0">
                <a:solidFill>
                  <a:srgbClr val="FFFFFF"/>
                </a:solidFill>
              </a:rPr>
              <a:t>directors”</a:t>
            </a:r>
            <a:r>
              <a:rPr lang="en-CA" sz="3100" dirty="0" smtClean="0">
                <a:solidFill>
                  <a:srgbClr val="FFFFFF"/>
                </a:solidFill>
              </a:rPr>
              <a:t>.</a:t>
            </a:r>
          </a:p>
          <a:p>
            <a:r>
              <a:rPr lang="en-CA" sz="3100" b="1" dirty="0" smtClean="0">
                <a:solidFill>
                  <a:srgbClr val="FFFF00"/>
                </a:solidFill>
              </a:rPr>
              <a:t>Contra: </a:t>
            </a:r>
            <a:r>
              <a:rPr lang="en-CA" sz="3100" dirty="0">
                <a:solidFill>
                  <a:srgbClr val="FFFFFF"/>
                </a:solidFill>
              </a:rPr>
              <a:t>T</a:t>
            </a:r>
            <a:r>
              <a:rPr lang="en-CA" sz="3100" dirty="0" smtClean="0">
                <a:solidFill>
                  <a:srgbClr val="FFFFFF"/>
                </a:solidFill>
              </a:rPr>
              <a:t>hat </a:t>
            </a:r>
            <a:r>
              <a:rPr lang="en-CA" sz="3100" dirty="0">
                <a:solidFill>
                  <a:srgbClr val="FFFFFF"/>
                </a:solidFill>
              </a:rPr>
              <a:t>the </a:t>
            </a:r>
            <a:r>
              <a:rPr lang="en-CA" sz="3100" dirty="0" err="1">
                <a:solidFill>
                  <a:srgbClr val="FFFFFF"/>
                </a:solidFill>
              </a:rPr>
              <a:t>Jorex</a:t>
            </a:r>
            <a:r>
              <a:rPr lang="en-CA" sz="3100" dirty="0">
                <a:solidFill>
                  <a:srgbClr val="FFFFFF"/>
                </a:solidFill>
              </a:rPr>
              <a:t> </a:t>
            </a:r>
            <a:r>
              <a:rPr lang="en-CA" sz="3100" dirty="0">
                <a:solidFill>
                  <a:srgbClr val="CCFFCC"/>
                </a:solidFill>
              </a:rPr>
              <a:t>bylaws </a:t>
            </a:r>
            <a:r>
              <a:rPr lang="en-CA" sz="3100" dirty="0" smtClean="0">
                <a:solidFill>
                  <a:srgbClr val="CCFFCC"/>
                </a:solidFill>
              </a:rPr>
              <a:t>specified </a:t>
            </a:r>
            <a:r>
              <a:rPr lang="en-CA" sz="3100" dirty="0">
                <a:solidFill>
                  <a:srgbClr val="CCFFCC"/>
                </a:solidFill>
              </a:rPr>
              <a:t>that only the </a:t>
            </a:r>
            <a:r>
              <a:rPr lang="en-CA" sz="3100" dirty="0" err="1">
                <a:solidFill>
                  <a:srgbClr val="CCFFCC"/>
                </a:solidFill>
              </a:rPr>
              <a:t>Jorex</a:t>
            </a:r>
            <a:r>
              <a:rPr lang="en-CA" sz="3100" dirty="0">
                <a:solidFill>
                  <a:srgbClr val="CCFFCC"/>
                </a:solidFill>
              </a:rPr>
              <a:t> shareholders may adjourn </a:t>
            </a:r>
            <a:r>
              <a:rPr lang="en-CA" sz="3100" dirty="0">
                <a:solidFill>
                  <a:srgbClr val="FFFFFF"/>
                </a:solidFill>
              </a:rPr>
              <a:t>the </a:t>
            </a:r>
            <a:r>
              <a:rPr lang="en-CA" sz="3100" dirty="0" smtClean="0">
                <a:solidFill>
                  <a:srgbClr val="FFFFFF"/>
                </a:solidFill>
              </a:rPr>
              <a:t>meeting once convened. Argument was </a:t>
            </a:r>
            <a:r>
              <a:rPr lang="en-CA" sz="3100" dirty="0">
                <a:solidFill>
                  <a:srgbClr val="FFFFFF"/>
                </a:solidFill>
              </a:rPr>
              <a:t>that </a:t>
            </a:r>
            <a:r>
              <a:rPr lang="en-CA" sz="3100" dirty="0" smtClean="0">
                <a:solidFill>
                  <a:srgbClr val="FFFFFF"/>
                </a:solidFill>
              </a:rPr>
              <a:t>“cancellation” prior was </a:t>
            </a:r>
            <a:r>
              <a:rPr lang="en-CA" sz="3100" dirty="0">
                <a:solidFill>
                  <a:srgbClr val="FFFFFF"/>
                </a:solidFill>
              </a:rPr>
              <a:t>tantamount to </a:t>
            </a:r>
            <a:r>
              <a:rPr lang="en-CA" sz="3100" dirty="0" smtClean="0">
                <a:solidFill>
                  <a:srgbClr val="FFFFFF"/>
                </a:solidFill>
              </a:rPr>
              <a:t>“adjournment”.</a:t>
            </a:r>
            <a:r>
              <a:rPr lang="en-CA" sz="3200" dirty="0">
                <a:solidFill>
                  <a:srgbClr val="FFFFFF"/>
                </a:solidFill>
              </a:rPr>
              <a:t> </a:t>
            </a:r>
            <a:endParaRPr lang="en-CA" sz="3200" dirty="0" smtClean="0">
              <a:solidFill>
                <a:srgbClr val="FFFFFF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25007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8459"/>
            <a:ext cx="8229600" cy="1072207"/>
          </a:xfrm>
        </p:spPr>
        <p:txBody>
          <a:bodyPr>
            <a:norm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Andale Mono"/>
                <a:cs typeface="Andale Mono"/>
              </a:rPr>
              <a:t>1</a:t>
            </a:r>
            <a:r>
              <a:rPr lang="en-US" sz="4800" baseline="30000" dirty="0">
                <a:solidFill>
                  <a:schemeClr val="bg1"/>
                </a:solidFill>
                <a:latin typeface="Andale Mono"/>
                <a:cs typeface="Andale Mono"/>
              </a:rPr>
              <a:t>st</a:t>
            </a:r>
            <a:r>
              <a:rPr lang="en-US" sz="4800" dirty="0">
                <a:solidFill>
                  <a:schemeClr val="bg1"/>
                </a:solidFill>
                <a:latin typeface="Andale Mono"/>
                <a:cs typeface="Andale Mono"/>
              </a:rPr>
              <a:t>: </a:t>
            </a:r>
            <a:r>
              <a:rPr lang="en-US" sz="4800" dirty="0" smtClean="0">
                <a:solidFill>
                  <a:srgbClr val="FFFF00"/>
                </a:solidFill>
                <a:latin typeface="Andale Mono"/>
                <a:cs typeface="Andale Mono"/>
              </a:rPr>
              <a:t>Assignment </a:t>
            </a:r>
            <a:r>
              <a:rPr lang="en-US" sz="4800" dirty="0" smtClean="0">
                <a:solidFill>
                  <a:schemeClr val="bg1"/>
                </a:solidFill>
                <a:latin typeface="Andale Mono"/>
                <a:cs typeface="Andale Mono"/>
              </a:rPr>
              <a:t>#1</a:t>
            </a:r>
            <a:endParaRPr lang="en-US" sz="4800" dirty="0">
              <a:solidFill>
                <a:schemeClr val="bg1"/>
              </a:solidFill>
              <a:latin typeface="Andale Mono"/>
              <a:cs typeface="Andale Mono"/>
            </a:endParaRPr>
          </a:p>
        </p:txBody>
      </p:sp>
      <p:pic>
        <p:nvPicPr>
          <p:cNvPr id="4" name="Content Placeholder 3" descr="AA020053.png"/>
          <p:cNvPicPr>
            <a:picLocks noGrp="1" noChangeAspect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104" r="-24104"/>
          <a:stretch>
            <a:fillRect/>
          </a:stretch>
        </p:blipFill>
        <p:spPr>
          <a:xfrm>
            <a:off x="457200" y="1220788"/>
            <a:ext cx="8229600" cy="4668837"/>
          </a:xfrm>
        </p:spPr>
      </p:pic>
    </p:spTree>
    <p:extLst>
      <p:ext uri="{BB962C8B-B14F-4D97-AF65-F5344CB8AC3E}">
        <p14:creationId xmlns:p14="http://schemas.microsoft.com/office/powerpoint/2010/main" val="123313961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131954" y="115468"/>
            <a:ext cx="8857412" cy="6433241"/>
          </a:xfrm>
        </p:spPr>
        <p:txBody>
          <a:bodyPr>
            <a:normAutofit/>
          </a:bodyPr>
          <a:lstStyle/>
          <a:p>
            <a:r>
              <a:rPr lang="en-CA" sz="2600" b="1" dirty="0" smtClean="0">
                <a:solidFill>
                  <a:srgbClr val="FFFF00"/>
                </a:solidFill>
              </a:rPr>
              <a:t>Decision: </a:t>
            </a:r>
            <a:r>
              <a:rPr lang="en-CA" sz="2600" i="1" dirty="0" smtClean="0">
                <a:solidFill>
                  <a:schemeClr val="bg1"/>
                </a:solidFill>
              </a:rPr>
              <a:t>“</a:t>
            </a:r>
            <a:r>
              <a:rPr lang="en-CA" sz="2600" i="1" dirty="0">
                <a:solidFill>
                  <a:schemeClr val="bg1"/>
                </a:solidFill>
              </a:rPr>
              <a:t>One must </a:t>
            </a:r>
            <a:r>
              <a:rPr lang="en-CA" sz="2600" i="1" dirty="0">
                <a:solidFill>
                  <a:srgbClr val="FFFF00"/>
                </a:solidFill>
              </a:rPr>
              <a:t>distinguish between a power which the directors of a corporation </a:t>
            </a:r>
            <a:r>
              <a:rPr lang="en-CA" sz="2600" i="1" dirty="0">
                <a:solidFill>
                  <a:srgbClr val="CCFFCC"/>
                </a:solidFill>
              </a:rPr>
              <a:t>enjoy and the manner in which that power is exercised</a:t>
            </a:r>
            <a:r>
              <a:rPr lang="en-CA" sz="2600" i="1" dirty="0">
                <a:solidFill>
                  <a:schemeClr val="bg1"/>
                </a:solidFill>
              </a:rPr>
              <a:t>. Here, we are </a:t>
            </a:r>
            <a:r>
              <a:rPr lang="en-CA" sz="2600" i="1" dirty="0">
                <a:solidFill>
                  <a:srgbClr val="FFFF00"/>
                </a:solidFill>
              </a:rPr>
              <a:t>concerned solely with the first question</a:t>
            </a:r>
            <a:r>
              <a:rPr lang="en-CA" sz="2600" i="1" dirty="0">
                <a:solidFill>
                  <a:schemeClr val="bg1"/>
                </a:solidFill>
              </a:rPr>
              <a:t>. Counsel did </a:t>
            </a:r>
            <a:r>
              <a:rPr lang="en-CA" sz="2600" i="1" dirty="0">
                <a:solidFill>
                  <a:srgbClr val="CCFFCC"/>
                </a:solidFill>
              </a:rPr>
              <a:t>not suggest </a:t>
            </a:r>
            <a:r>
              <a:rPr lang="en-CA" sz="2600" i="1" dirty="0">
                <a:solidFill>
                  <a:schemeClr val="bg1"/>
                </a:solidFill>
              </a:rPr>
              <a:t>that the </a:t>
            </a:r>
            <a:r>
              <a:rPr lang="en-CA" sz="2600" i="1" dirty="0" err="1">
                <a:solidFill>
                  <a:schemeClr val="bg1"/>
                </a:solidFill>
              </a:rPr>
              <a:t>Jorex</a:t>
            </a:r>
            <a:r>
              <a:rPr lang="en-CA" sz="2600" i="1" dirty="0">
                <a:solidFill>
                  <a:schemeClr val="bg1"/>
                </a:solidFill>
              </a:rPr>
              <a:t> directors exercised the power to cancel the December special meeting for </a:t>
            </a:r>
            <a:r>
              <a:rPr lang="en-CA" sz="2600" i="1" dirty="0">
                <a:solidFill>
                  <a:srgbClr val="CCFFCC"/>
                </a:solidFill>
              </a:rPr>
              <a:t>any improper purpose</a:t>
            </a:r>
            <a:r>
              <a:rPr lang="en-CA" sz="2600" i="1" dirty="0">
                <a:solidFill>
                  <a:schemeClr val="bg1"/>
                </a:solidFill>
              </a:rPr>
              <a:t>. Of course, </a:t>
            </a:r>
            <a:r>
              <a:rPr lang="en-CA" sz="2600" i="1" dirty="0">
                <a:solidFill>
                  <a:srgbClr val="CCFFCC"/>
                </a:solidFill>
              </a:rPr>
              <a:t>if the directors had done so, then that might have been a sufficient reason to treat the purported exercise of the power as having been of no force or effect: </a:t>
            </a:r>
            <a:r>
              <a:rPr lang="en-CA" sz="2600" i="1" dirty="0" err="1">
                <a:solidFill>
                  <a:srgbClr val="FFFF00"/>
                </a:solidFill>
              </a:rPr>
              <a:t>Teck</a:t>
            </a:r>
            <a:r>
              <a:rPr lang="en-CA" sz="2600" i="1" dirty="0">
                <a:solidFill>
                  <a:srgbClr val="FFFF00"/>
                </a:solidFill>
              </a:rPr>
              <a:t> Corporation Ltd. v. Millar</a:t>
            </a:r>
            <a:r>
              <a:rPr lang="en-CA" sz="2600" b="1" i="1" dirty="0">
                <a:solidFill>
                  <a:schemeClr val="bg1"/>
                </a:solidFill>
              </a:rPr>
              <a:t> </a:t>
            </a:r>
            <a:r>
              <a:rPr lang="en-CA" sz="2600" i="1" dirty="0">
                <a:solidFill>
                  <a:schemeClr val="bg1"/>
                </a:solidFill>
              </a:rPr>
              <a:t>[1973] 2 W.W.R. 385 (B.C.S.C.</a:t>
            </a:r>
            <a:r>
              <a:rPr lang="en-CA" sz="2600" i="1" dirty="0" smtClean="0">
                <a:solidFill>
                  <a:schemeClr val="bg1"/>
                </a:solidFill>
              </a:rPr>
              <a:t>)</a:t>
            </a:r>
            <a:r>
              <a:rPr lang="mr-IN" sz="2600" i="1" dirty="0" smtClean="0">
                <a:solidFill>
                  <a:schemeClr val="bg1"/>
                </a:solidFill>
              </a:rPr>
              <a:t>…</a:t>
            </a:r>
            <a:r>
              <a:rPr lang="en-CA" sz="2600" i="1" dirty="0" smtClean="0">
                <a:solidFill>
                  <a:srgbClr val="FFFF00"/>
                </a:solidFill>
              </a:rPr>
              <a:t>Under the corporate model adopted by the CBCA, the residual power to manage the corporation's affairs rests with the directors</a:t>
            </a:r>
            <a:r>
              <a:rPr lang="en-CA" sz="2600" i="1" dirty="0" smtClean="0">
                <a:solidFill>
                  <a:schemeClr val="bg1"/>
                </a:solidFill>
              </a:rPr>
              <a:t>. This power is given by statute and is not derived from the delegation of powers by the shareholders. </a:t>
            </a:r>
            <a:r>
              <a:rPr lang="en-CA" sz="2600" i="1" dirty="0" smtClean="0">
                <a:solidFill>
                  <a:srgbClr val="CCFFCC"/>
                </a:solidFill>
              </a:rPr>
              <a:t>This must be contrasted with the British model </a:t>
            </a:r>
            <a:r>
              <a:rPr lang="en-CA" sz="2600" i="1" dirty="0" smtClean="0">
                <a:solidFill>
                  <a:schemeClr val="bg1"/>
                </a:solidFill>
              </a:rPr>
              <a:t>of corporate law under which the </a:t>
            </a:r>
            <a:r>
              <a:rPr lang="en-CA" sz="2600" i="1" dirty="0" smtClean="0">
                <a:solidFill>
                  <a:srgbClr val="CCFFCC"/>
                </a:solidFill>
              </a:rPr>
              <a:t>directors enjoy only those powers delegated to them by the shareholders</a:t>
            </a:r>
            <a:r>
              <a:rPr lang="mr-IN" sz="2600" i="1" dirty="0" smtClean="0">
                <a:solidFill>
                  <a:schemeClr val="bg1"/>
                </a:solidFill>
              </a:rPr>
              <a:t>…</a:t>
            </a:r>
            <a:r>
              <a:rPr lang="en-CA" sz="2600" i="1" dirty="0" smtClean="0">
                <a:solidFill>
                  <a:schemeClr val="bg1"/>
                </a:solidFill>
              </a:rPr>
              <a:t>”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433011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686800" cy="758793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Statutory </a:t>
            </a:r>
            <a:r>
              <a:rPr lang="en-US" b="1" dirty="0" smtClean="0">
                <a:solidFill>
                  <a:schemeClr val="bg1"/>
                </a:solidFill>
              </a:rPr>
              <a:t>v. </a:t>
            </a:r>
            <a:r>
              <a:rPr lang="en-US" b="1" dirty="0" smtClean="0">
                <a:solidFill>
                  <a:srgbClr val="FFFF00"/>
                </a:solidFill>
              </a:rPr>
              <a:t>Contractual </a:t>
            </a:r>
            <a:r>
              <a:rPr lang="en-US" b="1" dirty="0" smtClean="0">
                <a:solidFill>
                  <a:srgbClr val="FFFFFF"/>
                </a:solidFill>
              </a:rPr>
              <a:t>models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197931" y="758793"/>
            <a:ext cx="8946069" cy="5789917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00000"/>
              </a:lnSpc>
            </a:pPr>
            <a:r>
              <a:rPr lang="en-CA" sz="3900" dirty="0" smtClean="0">
                <a:solidFill>
                  <a:srgbClr val="FFFFFF"/>
                </a:solidFill>
              </a:rPr>
              <a:t>CBCA </a:t>
            </a:r>
            <a:r>
              <a:rPr lang="en-CA" sz="3900" dirty="0">
                <a:solidFill>
                  <a:srgbClr val="FFFFFF"/>
                </a:solidFill>
              </a:rPr>
              <a:t>corporate model </a:t>
            </a:r>
            <a:r>
              <a:rPr lang="en-CA" sz="3900" b="1" dirty="0" smtClean="0">
                <a:solidFill>
                  <a:srgbClr val="FFFF00"/>
                </a:solidFill>
              </a:rPr>
              <a:t>=</a:t>
            </a:r>
            <a:r>
              <a:rPr lang="en-CA" sz="3900" dirty="0">
                <a:solidFill>
                  <a:srgbClr val="FFFFFF"/>
                </a:solidFill>
              </a:rPr>
              <a:t> </a:t>
            </a:r>
            <a:r>
              <a:rPr lang="en-CA" sz="3900" i="1" dirty="0">
                <a:solidFill>
                  <a:srgbClr val="CCFFCC"/>
                </a:solidFill>
              </a:rPr>
              <a:t>R</a:t>
            </a:r>
            <a:r>
              <a:rPr lang="en-CA" sz="3900" i="1" dirty="0" smtClean="0">
                <a:solidFill>
                  <a:srgbClr val="CCFFCC"/>
                </a:solidFill>
              </a:rPr>
              <a:t>esidual </a:t>
            </a:r>
            <a:r>
              <a:rPr lang="en-CA" sz="3900" i="1" dirty="0">
                <a:solidFill>
                  <a:srgbClr val="CCFFCC"/>
                </a:solidFill>
              </a:rPr>
              <a:t>power to manage the corporation’s affairs rests with the directors</a:t>
            </a:r>
            <a:r>
              <a:rPr lang="en-CA" sz="3900" dirty="0">
                <a:solidFill>
                  <a:srgbClr val="FFFFFF"/>
                </a:solidFill>
              </a:rPr>
              <a:t>. </a:t>
            </a:r>
            <a:endParaRPr lang="en-CA" sz="3900" dirty="0" smtClean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</a:pPr>
            <a:r>
              <a:rPr lang="en-CA" sz="3900" dirty="0" smtClean="0">
                <a:solidFill>
                  <a:srgbClr val="FFFFFF"/>
                </a:solidFill>
              </a:rPr>
              <a:t>This </a:t>
            </a:r>
            <a:r>
              <a:rPr lang="en-CA" sz="3900" dirty="0">
                <a:solidFill>
                  <a:srgbClr val="FFFFFF"/>
                </a:solidFill>
              </a:rPr>
              <a:t>power is </a:t>
            </a:r>
            <a:r>
              <a:rPr lang="en-CA" sz="3900" dirty="0">
                <a:solidFill>
                  <a:srgbClr val="CCFFCC"/>
                </a:solidFill>
              </a:rPr>
              <a:t>given by statute </a:t>
            </a:r>
            <a:r>
              <a:rPr lang="en-CA" sz="3900" dirty="0">
                <a:solidFill>
                  <a:srgbClr val="FFFFFF"/>
                </a:solidFill>
              </a:rPr>
              <a:t>and is </a:t>
            </a:r>
            <a:r>
              <a:rPr lang="en-CA" sz="3900" dirty="0">
                <a:solidFill>
                  <a:srgbClr val="FFFF00"/>
                </a:solidFill>
              </a:rPr>
              <a:t>not derived from the delegation </a:t>
            </a:r>
            <a:r>
              <a:rPr lang="en-CA" sz="3900" dirty="0">
                <a:solidFill>
                  <a:srgbClr val="FFFFFF"/>
                </a:solidFill>
              </a:rPr>
              <a:t>of powers by the </a:t>
            </a:r>
            <a:r>
              <a:rPr lang="en-CA" sz="3900" dirty="0" smtClean="0">
                <a:solidFill>
                  <a:srgbClr val="FFFFFF"/>
                </a:solidFill>
              </a:rPr>
              <a:t>shareholders (through by-laws).</a:t>
            </a:r>
            <a:r>
              <a:rPr lang="en-CA" sz="3900" dirty="0">
                <a:solidFill>
                  <a:srgbClr val="FFFFFF"/>
                </a:solidFill>
              </a:rPr>
              <a:t> </a:t>
            </a:r>
            <a:endParaRPr lang="en-CA" sz="3900" dirty="0" smtClean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</a:pPr>
            <a:r>
              <a:rPr lang="en-CA" sz="3900" i="1" dirty="0" smtClean="0">
                <a:solidFill>
                  <a:srgbClr val="FFFFFF"/>
                </a:solidFill>
              </a:rPr>
              <a:t>To </a:t>
            </a:r>
            <a:r>
              <a:rPr lang="en-CA" sz="3900" i="1" dirty="0">
                <a:solidFill>
                  <a:srgbClr val="FFFFFF"/>
                </a:solidFill>
              </a:rPr>
              <a:t>be </a:t>
            </a:r>
            <a:r>
              <a:rPr lang="en-CA" sz="3900" i="1" dirty="0">
                <a:solidFill>
                  <a:srgbClr val="FFFF00"/>
                </a:solidFill>
              </a:rPr>
              <a:t>contrasted with the British model </a:t>
            </a:r>
            <a:r>
              <a:rPr lang="en-CA" sz="3900" i="1" dirty="0">
                <a:solidFill>
                  <a:srgbClr val="FFFFFF"/>
                </a:solidFill>
              </a:rPr>
              <a:t>of corporate law under which the directors enjoy only those powers delegated to them by the </a:t>
            </a:r>
            <a:r>
              <a:rPr lang="en-CA" sz="3900" i="1" dirty="0" smtClean="0">
                <a:solidFill>
                  <a:srgbClr val="FFFFFF"/>
                </a:solidFill>
              </a:rPr>
              <a:t>shareholders (</a:t>
            </a:r>
            <a:r>
              <a:rPr lang="en-CA" sz="3900" i="1" dirty="0" smtClean="0">
                <a:solidFill>
                  <a:srgbClr val="FFFF00"/>
                </a:solidFill>
              </a:rPr>
              <a:t>contractual</a:t>
            </a:r>
            <a:r>
              <a:rPr lang="en-CA" sz="3900" i="1" dirty="0" smtClean="0">
                <a:solidFill>
                  <a:srgbClr val="FFFFFF"/>
                </a:solidFill>
              </a:rPr>
              <a:t>)</a:t>
            </a:r>
            <a:r>
              <a:rPr lang="en-CA" sz="3900" dirty="0" smtClean="0">
                <a:solidFill>
                  <a:srgbClr val="FFFFFF"/>
                </a:solidFill>
              </a:rPr>
              <a:t>.</a:t>
            </a:r>
            <a:endParaRPr lang="en-CA" sz="3900" dirty="0">
              <a:solidFill>
                <a:srgbClr val="FFFFFF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262634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0402" y="1"/>
            <a:ext cx="8863598" cy="1402116"/>
          </a:xfrm>
        </p:spPr>
        <p:txBody>
          <a:bodyPr>
            <a:normAutofit fontScale="90000"/>
          </a:bodyPr>
          <a:lstStyle/>
          <a:p>
            <a:r>
              <a:rPr lang="en-CA" b="1" i="1" dirty="0">
                <a:solidFill>
                  <a:srgbClr val="FFFF00"/>
                </a:solidFill>
              </a:rPr>
              <a:t>Northern Minerals Investment Corp. v. </a:t>
            </a:r>
            <a:r>
              <a:rPr lang="en-CA" b="1" i="1" dirty="0" err="1">
                <a:solidFill>
                  <a:srgbClr val="FFFF00"/>
                </a:solidFill>
              </a:rPr>
              <a:t>Mundoro</a:t>
            </a:r>
            <a:r>
              <a:rPr lang="en-CA" b="1" i="1" dirty="0">
                <a:solidFill>
                  <a:srgbClr val="FFFF00"/>
                </a:solidFill>
              </a:rPr>
              <a:t> Capital Inc. </a:t>
            </a:r>
            <a:r>
              <a:rPr lang="en-CA" dirty="0">
                <a:solidFill>
                  <a:schemeClr val="bg1"/>
                </a:solidFill>
              </a:rPr>
              <a:t>2012 BCSC 1090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280402" y="1402117"/>
            <a:ext cx="8863598" cy="5328043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CA" sz="3200" dirty="0">
                <a:solidFill>
                  <a:schemeClr val="bg1"/>
                </a:solidFill>
              </a:rPr>
              <a:t>A</a:t>
            </a:r>
            <a:r>
              <a:rPr lang="en-CA" sz="3200" dirty="0" smtClean="0">
                <a:solidFill>
                  <a:schemeClr val="bg1"/>
                </a:solidFill>
              </a:rPr>
              <a:t> key was that there </a:t>
            </a:r>
            <a:r>
              <a:rPr lang="en-CA" sz="3200" dirty="0" smtClean="0">
                <a:solidFill>
                  <a:srgbClr val="CCFFCC"/>
                </a:solidFill>
              </a:rPr>
              <a:t>no </a:t>
            </a:r>
            <a:r>
              <a:rPr lang="en-CA" sz="3200" dirty="0">
                <a:solidFill>
                  <a:srgbClr val="CCFFCC"/>
                </a:solidFill>
              </a:rPr>
              <a:t>evidence that the board was not acting in the best interests of the </a:t>
            </a:r>
            <a:r>
              <a:rPr lang="en-CA" sz="3200" dirty="0" smtClean="0">
                <a:solidFill>
                  <a:srgbClr val="CCFFCC"/>
                </a:solidFill>
              </a:rPr>
              <a:t>shareholder</a:t>
            </a:r>
            <a:r>
              <a:rPr lang="en-CA" sz="3200" dirty="0" smtClean="0">
                <a:solidFill>
                  <a:schemeClr val="bg1"/>
                </a:solidFill>
              </a:rPr>
              <a:t>: </a:t>
            </a:r>
            <a:r>
              <a:rPr lang="en-CA" sz="3200" i="1" dirty="0" smtClean="0">
                <a:solidFill>
                  <a:schemeClr val="bg1"/>
                </a:solidFill>
              </a:rPr>
              <a:t>“The </a:t>
            </a:r>
            <a:r>
              <a:rPr lang="en-CA" sz="3200" i="1" dirty="0">
                <a:solidFill>
                  <a:schemeClr val="bg1"/>
                </a:solidFill>
              </a:rPr>
              <a:t>actions of the board in this instance in creating an advance notice policy </a:t>
            </a:r>
            <a:r>
              <a:rPr lang="en-CA" sz="3200" i="1" dirty="0">
                <a:solidFill>
                  <a:srgbClr val="FFFF00"/>
                </a:solidFill>
              </a:rPr>
              <a:t>have not been shown to having been done to “influence or preclude” a proxy contest but rather to insure that all shareholders are made aware that a proxy contest exists</a:t>
            </a:r>
            <a:r>
              <a:rPr lang="en-CA" sz="3200" i="1" dirty="0">
                <a:solidFill>
                  <a:schemeClr val="bg1"/>
                </a:solidFill>
              </a:rPr>
              <a:t>.  No evidence has been put forward that the directors are not behaving reasonably</a:t>
            </a:r>
            <a:r>
              <a:rPr lang="en-CA" sz="3200" i="1" dirty="0" smtClean="0">
                <a:solidFill>
                  <a:schemeClr val="bg1"/>
                </a:solidFill>
              </a:rPr>
              <a:t>.”</a:t>
            </a:r>
            <a:endParaRPr lang="en-CA" sz="3200" i="1" dirty="0">
              <a:solidFill>
                <a:schemeClr val="bg1"/>
              </a:solidFill>
            </a:endParaRPr>
          </a:p>
          <a:p>
            <a:endParaRPr lang="en-CA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941756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1322" y="1"/>
            <a:ext cx="8175478" cy="874260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Facts: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164943" y="874261"/>
            <a:ext cx="8979057" cy="5064115"/>
          </a:xfrm>
        </p:spPr>
        <p:txBody>
          <a:bodyPr>
            <a:normAutofit fontScale="92500"/>
          </a:bodyPr>
          <a:lstStyle/>
          <a:p>
            <a:pPr>
              <a:lnSpc>
                <a:spcPct val="90000"/>
              </a:lnSpc>
            </a:pPr>
            <a:r>
              <a:rPr lang="en-CA" sz="2600" dirty="0" smtClean="0">
                <a:solidFill>
                  <a:srgbClr val="FFFF00"/>
                </a:solidFill>
              </a:rPr>
              <a:t>Original notice </a:t>
            </a:r>
            <a:r>
              <a:rPr lang="en-CA" sz="2600" dirty="0">
                <a:solidFill>
                  <a:srgbClr val="FFFF00"/>
                </a:solidFill>
              </a:rPr>
              <a:t>of </a:t>
            </a:r>
            <a:r>
              <a:rPr lang="en-CA" sz="2600" dirty="0" smtClean="0">
                <a:solidFill>
                  <a:srgbClr val="FFFF00"/>
                </a:solidFill>
              </a:rPr>
              <a:t> AGM </a:t>
            </a:r>
            <a:r>
              <a:rPr lang="en-CA" sz="2600" dirty="0">
                <a:solidFill>
                  <a:schemeClr val="bg1"/>
                </a:solidFill>
              </a:rPr>
              <a:t>to be held on June 26 </a:t>
            </a:r>
            <a:r>
              <a:rPr lang="en-CA" sz="2600" dirty="0" smtClean="0">
                <a:solidFill>
                  <a:schemeClr val="bg1"/>
                </a:solidFill>
              </a:rPr>
              <a:t>of “</a:t>
            </a:r>
            <a:r>
              <a:rPr lang="en-CA" sz="2600" dirty="0" err="1">
                <a:solidFill>
                  <a:schemeClr val="bg1"/>
                </a:solidFill>
              </a:rPr>
              <a:t>Mundoro</a:t>
            </a:r>
            <a:r>
              <a:rPr lang="en-CA" sz="2600" dirty="0">
                <a:solidFill>
                  <a:schemeClr val="bg1"/>
                </a:solidFill>
              </a:rPr>
              <a:t> Capital Inc.</a:t>
            </a:r>
            <a:r>
              <a:rPr lang="en-CA" sz="2600" dirty="0" smtClean="0">
                <a:solidFill>
                  <a:schemeClr val="bg1"/>
                </a:solidFill>
              </a:rPr>
              <a:t>” </a:t>
            </a:r>
            <a:r>
              <a:rPr lang="en-CA" sz="2600" dirty="0">
                <a:solidFill>
                  <a:schemeClr val="bg1"/>
                </a:solidFill>
              </a:rPr>
              <a:t>a BC </a:t>
            </a:r>
            <a:r>
              <a:rPr lang="en-CA" sz="2600" dirty="0" smtClean="0">
                <a:solidFill>
                  <a:schemeClr val="bg1"/>
                </a:solidFill>
              </a:rPr>
              <a:t>Company with a </a:t>
            </a:r>
            <a:r>
              <a:rPr lang="en-CA" sz="2600" dirty="0">
                <a:solidFill>
                  <a:schemeClr val="bg1"/>
                </a:solidFill>
              </a:rPr>
              <a:t>“record date</a:t>
            </a:r>
            <a:r>
              <a:rPr lang="en-CA" sz="2600" dirty="0" smtClean="0">
                <a:solidFill>
                  <a:schemeClr val="bg1"/>
                </a:solidFill>
              </a:rPr>
              <a:t>” of May </a:t>
            </a:r>
            <a:r>
              <a:rPr lang="en-CA" sz="2600" dirty="0">
                <a:solidFill>
                  <a:schemeClr val="bg1"/>
                </a:solidFill>
              </a:rPr>
              <a:t>22.  </a:t>
            </a:r>
            <a:endParaRPr lang="en-CA" sz="2600" dirty="0" smtClean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</a:pPr>
            <a:r>
              <a:rPr lang="en-CA" sz="2600" dirty="0" smtClean="0">
                <a:solidFill>
                  <a:srgbClr val="FFFF00"/>
                </a:solidFill>
              </a:rPr>
              <a:t>June </a:t>
            </a:r>
            <a:r>
              <a:rPr lang="en-CA" sz="2600" dirty="0">
                <a:solidFill>
                  <a:srgbClr val="FFFF00"/>
                </a:solidFill>
              </a:rPr>
              <a:t>11 press release </a:t>
            </a:r>
            <a:r>
              <a:rPr lang="en-CA" sz="2600" dirty="0">
                <a:solidFill>
                  <a:schemeClr val="bg1"/>
                </a:solidFill>
              </a:rPr>
              <a:t>announced that the </a:t>
            </a:r>
            <a:r>
              <a:rPr lang="en-CA" sz="2600" dirty="0">
                <a:solidFill>
                  <a:srgbClr val="FFFF00"/>
                </a:solidFill>
              </a:rPr>
              <a:t>directors of </a:t>
            </a:r>
            <a:r>
              <a:rPr lang="en-CA" sz="2600" dirty="0" err="1">
                <a:solidFill>
                  <a:srgbClr val="FFFF00"/>
                </a:solidFill>
              </a:rPr>
              <a:t>Mundoro</a:t>
            </a:r>
            <a:r>
              <a:rPr lang="en-CA" sz="2600" dirty="0">
                <a:solidFill>
                  <a:srgbClr val="FFFF00"/>
                </a:solidFill>
              </a:rPr>
              <a:t> Capital Inc. had adopted an “Advance Notice Policy” </a:t>
            </a:r>
            <a:r>
              <a:rPr lang="en-CA" sz="2600" dirty="0">
                <a:solidFill>
                  <a:schemeClr val="bg1"/>
                </a:solidFill>
              </a:rPr>
              <a:t>by which </a:t>
            </a:r>
            <a:r>
              <a:rPr lang="en-CA" sz="2600" dirty="0">
                <a:solidFill>
                  <a:srgbClr val="CCFFCC"/>
                </a:solidFill>
              </a:rPr>
              <a:t>shareholders were required to submit nominations for </a:t>
            </a:r>
            <a:r>
              <a:rPr lang="en-CA" sz="2600" dirty="0" smtClean="0">
                <a:solidFill>
                  <a:srgbClr val="CCFFCC"/>
                </a:solidFill>
              </a:rPr>
              <a:t>directors </a:t>
            </a:r>
            <a:r>
              <a:rPr lang="en-CA" sz="2600" dirty="0">
                <a:solidFill>
                  <a:srgbClr val="CCFFCC"/>
                </a:solidFill>
              </a:rPr>
              <a:t>by a </a:t>
            </a:r>
            <a:r>
              <a:rPr lang="en-CA" sz="2600" dirty="0" smtClean="0">
                <a:solidFill>
                  <a:srgbClr val="CCFFCC"/>
                </a:solidFill>
              </a:rPr>
              <a:t>deadline</a:t>
            </a:r>
            <a:r>
              <a:rPr lang="en-CA" sz="2600" dirty="0" smtClean="0">
                <a:solidFill>
                  <a:schemeClr val="bg1"/>
                </a:solidFill>
              </a:rPr>
              <a:t>.</a:t>
            </a:r>
            <a:endParaRPr lang="en-CA" sz="2600" dirty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</a:pPr>
            <a:r>
              <a:rPr lang="en-CA" sz="2600" dirty="0" smtClean="0">
                <a:solidFill>
                  <a:srgbClr val="FFFF00"/>
                </a:solidFill>
              </a:rPr>
              <a:t>June </a:t>
            </a:r>
            <a:r>
              <a:rPr lang="en-CA" sz="2600" dirty="0">
                <a:solidFill>
                  <a:srgbClr val="FFFF00"/>
                </a:solidFill>
              </a:rPr>
              <a:t>14 press release </a:t>
            </a:r>
            <a:r>
              <a:rPr lang="en-CA" sz="2600" dirty="0">
                <a:solidFill>
                  <a:schemeClr val="bg1"/>
                </a:solidFill>
              </a:rPr>
              <a:t>announced that the Annual General Meeting was being </a:t>
            </a:r>
            <a:r>
              <a:rPr lang="en-CA" sz="2600" dirty="0">
                <a:solidFill>
                  <a:srgbClr val="FFFF00"/>
                </a:solidFill>
              </a:rPr>
              <a:t>postponed to August 27</a:t>
            </a:r>
            <a:r>
              <a:rPr lang="en-CA" sz="2600" dirty="0">
                <a:solidFill>
                  <a:schemeClr val="bg1"/>
                </a:solidFill>
              </a:rPr>
              <a:t>, with the record date changed to July 27.  The business of the meeting was to also </a:t>
            </a:r>
            <a:r>
              <a:rPr lang="en-CA" sz="2600" dirty="0">
                <a:solidFill>
                  <a:srgbClr val="CCFFCC"/>
                </a:solidFill>
              </a:rPr>
              <a:t>include shareholder approval of “Advance Notice Policy”</a:t>
            </a:r>
            <a:r>
              <a:rPr lang="en-CA" sz="2600" dirty="0">
                <a:solidFill>
                  <a:schemeClr val="bg1"/>
                </a:solidFill>
              </a:rPr>
              <a:t>.</a:t>
            </a:r>
          </a:p>
          <a:p>
            <a:pPr>
              <a:lnSpc>
                <a:spcPct val="90000"/>
              </a:lnSpc>
            </a:pPr>
            <a:r>
              <a:rPr lang="en-CA" sz="2600" dirty="0">
                <a:solidFill>
                  <a:srgbClr val="CCFFCC"/>
                </a:solidFill>
              </a:rPr>
              <a:t>Northern Minerals Investment Corp., a shareholder in </a:t>
            </a:r>
            <a:r>
              <a:rPr lang="en-CA" sz="2600" dirty="0" err="1">
                <a:solidFill>
                  <a:srgbClr val="CCFFCC"/>
                </a:solidFill>
              </a:rPr>
              <a:t>Mundoro</a:t>
            </a:r>
            <a:r>
              <a:rPr lang="en-CA" sz="2600" dirty="0">
                <a:solidFill>
                  <a:srgbClr val="CCFFCC"/>
                </a:solidFill>
              </a:rPr>
              <a:t> Capital Inc. sought to restrain </a:t>
            </a:r>
            <a:r>
              <a:rPr lang="en-CA" sz="2600" dirty="0">
                <a:solidFill>
                  <a:schemeClr val="bg1"/>
                </a:solidFill>
              </a:rPr>
              <a:t>the postponement or adjournment of the June 26 AGM,  and an order from the court preventing any change to the record date.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371542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263908" y="181449"/>
            <a:ext cx="8880092" cy="6383756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CA" sz="2700" dirty="0" smtClean="0">
                <a:solidFill>
                  <a:srgbClr val="FFFF00"/>
                </a:solidFill>
              </a:rPr>
              <a:t>Northern </a:t>
            </a:r>
            <a:r>
              <a:rPr lang="en-CA" sz="2700" dirty="0">
                <a:solidFill>
                  <a:srgbClr val="FFFF00"/>
                </a:solidFill>
              </a:rPr>
              <a:t>Minerals Investment Corp., </a:t>
            </a:r>
            <a:r>
              <a:rPr lang="en-CA" sz="2700" dirty="0" smtClean="0">
                <a:solidFill>
                  <a:srgbClr val="FFFF00"/>
                </a:solidFill>
              </a:rPr>
              <a:t>argued the </a:t>
            </a:r>
            <a:r>
              <a:rPr lang="en-CA" sz="2700" dirty="0" err="1" smtClean="0">
                <a:solidFill>
                  <a:srgbClr val="FFFF00"/>
                </a:solidFill>
              </a:rPr>
              <a:t>contractarian</a:t>
            </a:r>
            <a:r>
              <a:rPr lang="en-CA" sz="2700" dirty="0" smtClean="0">
                <a:solidFill>
                  <a:srgbClr val="FFFF00"/>
                </a:solidFill>
              </a:rPr>
              <a:t> position</a:t>
            </a:r>
            <a:r>
              <a:rPr lang="en-CA" sz="2700" dirty="0">
                <a:solidFill>
                  <a:srgbClr val="FFFF00"/>
                </a:solidFill>
              </a:rPr>
              <a:t> that under the BCCA directors have only those powers granted to them by the articles of the company</a:t>
            </a:r>
            <a:r>
              <a:rPr lang="en-CA" sz="2700" dirty="0">
                <a:solidFill>
                  <a:srgbClr val="FFFFFF"/>
                </a:solidFill>
              </a:rPr>
              <a:t>. In other words, that directors’ powers must be expressly conferred and </a:t>
            </a:r>
            <a:r>
              <a:rPr lang="en-CA" sz="2700" dirty="0">
                <a:solidFill>
                  <a:srgbClr val="CCFFCC"/>
                </a:solidFill>
              </a:rPr>
              <a:t>that directors under the </a:t>
            </a:r>
            <a:r>
              <a:rPr lang="en-CA" sz="2700" i="1" dirty="0">
                <a:solidFill>
                  <a:srgbClr val="CCFFCC"/>
                </a:solidFill>
              </a:rPr>
              <a:t>British Columbia Business Corporations Act </a:t>
            </a:r>
            <a:r>
              <a:rPr lang="en-CA" sz="2700" dirty="0">
                <a:solidFill>
                  <a:srgbClr val="CCFFCC"/>
                </a:solidFill>
              </a:rPr>
              <a:t>have no residual powers</a:t>
            </a:r>
            <a:r>
              <a:rPr lang="en-CA" sz="2700" dirty="0">
                <a:solidFill>
                  <a:srgbClr val="FFFFFF"/>
                </a:solidFill>
              </a:rPr>
              <a:t>.  </a:t>
            </a:r>
            <a:r>
              <a:rPr lang="en-CA" sz="2700" dirty="0" smtClean="0">
                <a:solidFill>
                  <a:srgbClr val="FFFFFF"/>
                </a:solidFill>
              </a:rPr>
              <a:t>It was argued that the </a:t>
            </a:r>
            <a:r>
              <a:rPr lang="en-CA" sz="2700" dirty="0">
                <a:solidFill>
                  <a:srgbClr val="FFFFFF"/>
                </a:solidFill>
              </a:rPr>
              <a:t>scheme of the </a:t>
            </a:r>
            <a:r>
              <a:rPr lang="en-CA" sz="2700" i="1" dirty="0" smtClean="0">
                <a:solidFill>
                  <a:srgbClr val="FFFFFF"/>
                </a:solidFill>
              </a:rPr>
              <a:t>CBCA </a:t>
            </a:r>
            <a:r>
              <a:rPr lang="en-CA" sz="2700" dirty="0" smtClean="0">
                <a:solidFill>
                  <a:srgbClr val="FFFFFF"/>
                </a:solidFill>
              </a:rPr>
              <a:t>is different from the BC Act </a:t>
            </a:r>
            <a:r>
              <a:rPr lang="en-CA" sz="2700" dirty="0">
                <a:solidFill>
                  <a:srgbClr val="FFFFFF"/>
                </a:solidFill>
              </a:rPr>
              <a:t>by giving directors residual powers the decision </a:t>
            </a:r>
            <a:r>
              <a:rPr lang="en-CA" sz="2700" dirty="0" smtClean="0">
                <a:solidFill>
                  <a:srgbClr val="FFFFFF"/>
                </a:solidFill>
              </a:rPr>
              <a:t>and that </a:t>
            </a:r>
            <a:r>
              <a:rPr lang="en-CA" sz="2700" i="1" dirty="0" smtClean="0">
                <a:solidFill>
                  <a:srgbClr val="FFFF00"/>
                </a:solidFill>
              </a:rPr>
              <a:t>Canadian </a:t>
            </a:r>
            <a:r>
              <a:rPr lang="en-CA" sz="2700" i="1" dirty="0" err="1">
                <a:solidFill>
                  <a:srgbClr val="FFFF00"/>
                </a:solidFill>
              </a:rPr>
              <a:t>Jorex</a:t>
            </a:r>
            <a:r>
              <a:rPr lang="en-CA" sz="2700" i="1" dirty="0">
                <a:solidFill>
                  <a:srgbClr val="FFFF00"/>
                </a:solidFill>
              </a:rPr>
              <a:t> </a:t>
            </a:r>
            <a:r>
              <a:rPr lang="en-CA" sz="2700" i="1" dirty="0" smtClean="0">
                <a:solidFill>
                  <a:srgbClr val="FFFF00"/>
                </a:solidFill>
              </a:rPr>
              <a:t>Ltd</a:t>
            </a:r>
            <a:r>
              <a:rPr lang="en-CA" sz="2700" i="1" dirty="0">
                <a:solidFill>
                  <a:srgbClr val="FFFF00"/>
                </a:solidFill>
              </a:rPr>
              <a:t>. v. 477749 Alberta Ltd.</a:t>
            </a:r>
            <a:r>
              <a:rPr lang="en-CA" sz="2700" dirty="0">
                <a:solidFill>
                  <a:srgbClr val="FFFF00"/>
                </a:solidFill>
              </a:rPr>
              <a:t> would be inapplicable</a:t>
            </a:r>
            <a:r>
              <a:rPr lang="en-CA" sz="2700" dirty="0" smtClean="0">
                <a:solidFill>
                  <a:srgbClr val="FFFFFF"/>
                </a:solidFill>
              </a:rPr>
              <a:t>.</a:t>
            </a:r>
          </a:p>
          <a:p>
            <a:pPr>
              <a:lnSpc>
                <a:spcPct val="90000"/>
              </a:lnSpc>
            </a:pPr>
            <a:r>
              <a:rPr lang="en-CA" sz="2700" dirty="0" err="1" smtClean="0">
                <a:solidFill>
                  <a:srgbClr val="FFFF00"/>
                </a:solidFill>
              </a:rPr>
              <a:t>Mundoro</a:t>
            </a:r>
            <a:r>
              <a:rPr lang="en-CA" sz="2700" dirty="0" smtClean="0">
                <a:solidFill>
                  <a:srgbClr val="FFFF00"/>
                </a:solidFill>
              </a:rPr>
              <a:t> </a:t>
            </a:r>
            <a:r>
              <a:rPr lang="en-CA" sz="2700" dirty="0">
                <a:solidFill>
                  <a:srgbClr val="FFFF00"/>
                </a:solidFill>
              </a:rPr>
              <a:t>Capital Inc</a:t>
            </a:r>
            <a:r>
              <a:rPr lang="en-CA" sz="2700" dirty="0" smtClean="0">
                <a:solidFill>
                  <a:srgbClr val="FFFF00"/>
                </a:solidFill>
              </a:rPr>
              <a:t>.</a:t>
            </a:r>
            <a:r>
              <a:rPr lang="en-CA" sz="2700" b="1" dirty="0">
                <a:solidFill>
                  <a:srgbClr val="FFFF00"/>
                </a:solidFill>
              </a:rPr>
              <a:t> </a:t>
            </a:r>
            <a:r>
              <a:rPr lang="en-CA" sz="2700" dirty="0">
                <a:solidFill>
                  <a:srgbClr val="CCFFCC"/>
                </a:solidFill>
              </a:rPr>
              <a:t>argued</a:t>
            </a:r>
            <a:r>
              <a:rPr lang="en-CA" sz="2700" dirty="0">
                <a:solidFill>
                  <a:srgbClr val="FFFFFF"/>
                </a:solidFill>
              </a:rPr>
              <a:t> that section </a:t>
            </a:r>
            <a:r>
              <a:rPr lang="en-CA" sz="2700" dirty="0">
                <a:solidFill>
                  <a:srgbClr val="CCFFCC"/>
                </a:solidFill>
              </a:rPr>
              <a:t>15.1 of the articles of </a:t>
            </a:r>
            <a:r>
              <a:rPr lang="en-CA" sz="2700" dirty="0" err="1">
                <a:solidFill>
                  <a:srgbClr val="CCFFCC"/>
                </a:solidFill>
              </a:rPr>
              <a:t>Mundoro</a:t>
            </a:r>
            <a:r>
              <a:rPr lang="en-CA" sz="2700" dirty="0">
                <a:solidFill>
                  <a:srgbClr val="CCFFCC"/>
                </a:solidFill>
              </a:rPr>
              <a:t> Capital Inc. specifically and expressly reserved to the directors of </a:t>
            </a:r>
            <a:r>
              <a:rPr lang="en-CA" sz="2700" dirty="0" err="1">
                <a:solidFill>
                  <a:srgbClr val="CCFFCC"/>
                </a:solidFill>
              </a:rPr>
              <a:t>Mundoro</a:t>
            </a:r>
            <a:r>
              <a:rPr lang="en-CA" sz="2700" dirty="0">
                <a:solidFill>
                  <a:srgbClr val="CCFFCC"/>
                </a:solidFill>
              </a:rPr>
              <a:t> Capital Inc. all residual powers</a:t>
            </a:r>
            <a:r>
              <a:rPr lang="en-CA" sz="2700" dirty="0">
                <a:solidFill>
                  <a:srgbClr val="FFFFFF"/>
                </a:solidFill>
              </a:rPr>
              <a:t>. </a:t>
            </a:r>
            <a:endParaRPr lang="en-US" sz="27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400473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296897" y="247431"/>
            <a:ext cx="8560515" cy="6284783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CA" sz="3600" b="1" dirty="0" smtClean="0">
                <a:solidFill>
                  <a:srgbClr val="FFFF00"/>
                </a:solidFill>
              </a:rPr>
              <a:t>15.1(</a:t>
            </a:r>
            <a:r>
              <a:rPr lang="en-CA" sz="3600" b="1" dirty="0" smtClean="0">
                <a:solidFill>
                  <a:schemeClr val="bg1"/>
                </a:solidFill>
              </a:rPr>
              <a:t>of the Articles</a:t>
            </a:r>
            <a:r>
              <a:rPr lang="en-CA" sz="3600" b="1" dirty="0" smtClean="0">
                <a:solidFill>
                  <a:srgbClr val="FFFF00"/>
                </a:solidFill>
              </a:rPr>
              <a:t>):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CA" sz="3600" dirty="0" smtClean="0">
                <a:solidFill>
                  <a:srgbClr val="FFFF00"/>
                </a:solidFill>
              </a:rPr>
              <a:t>“Powers </a:t>
            </a:r>
            <a:r>
              <a:rPr lang="en-CA" sz="3600" dirty="0">
                <a:solidFill>
                  <a:srgbClr val="FFFF00"/>
                </a:solidFill>
              </a:rPr>
              <a:t>of </a:t>
            </a:r>
            <a:r>
              <a:rPr lang="en-CA" sz="3600" dirty="0" smtClean="0">
                <a:solidFill>
                  <a:srgbClr val="FFFF00"/>
                </a:solidFill>
              </a:rPr>
              <a:t>Management.</a:t>
            </a:r>
            <a:r>
              <a:rPr lang="en-CA" sz="3600" dirty="0">
                <a:solidFill>
                  <a:srgbClr val="FFFF00"/>
                </a:solidFill>
              </a:rPr>
              <a:t> </a:t>
            </a:r>
            <a:r>
              <a:rPr lang="en-CA" sz="3600" dirty="0" smtClean="0">
                <a:solidFill>
                  <a:schemeClr val="bg1"/>
                </a:solidFill>
              </a:rPr>
              <a:t>The </a:t>
            </a:r>
            <a:r>
              <a:rPr lang="en-CA" sz="3600" dirty="0">
                <a:solidFill>
                  <a:srgbClr val="FFFF00"/>
                </a:solidFill>
              </a:rPr>
              <a:t>directors must</a:t>
            </a:r>
            <a:r>
              <a:rPr lang="en-CA" sz="3600" dirty="0">
                <a:solidFill>
                  <a:schemeClr val="bg1"/>
                </a:solidFill>
              </a:rPr>
              <a:t>, subject to the Business Corporations Act and these Articles, </a:t>
            </a:r>
            <a:r>
              <a:rPr lang="en-CA" sz="3600" dirty="0">
                <a:solidFill>
                  <a:srgbClr val="FFFF00"/>
                </a:solidFill>
              </a:rPr>
              <a:t>manage or supervise the management of the business and affairs of the Company </a:t>
            </a:r>
            <a:r>
              <a:rPr lang="en-CA" sz="3600" dirty="0">
                <a:solidFill>
                  <a:schemeClr val="bg1"/>
                </a:solidFill>
              </a:rPr>
              <a:t>and </a:t>
            </a:r>
            <a:r>
              <a:rPr lang="en-CA" sz="3600" dirty="0">
                <a:solidFill>
                  <a:srgbClr val="FFFF00"/>
                </a:solidFill>
              </a:rPr>
              <a:t>have the authority to exercise all such powers </a:t>
            </a:r>
            <a:r>
              <a:rPr lang="en-CA" sz="3600" dirty="0">
                <a:solidFill>
                  <a:schemeClr val="bg1"/>
                </a:solidFill>
              </a:rPr>
              <a:t>of the Company as are not, by the Business Corporations Act or by these Articles, required to be exercised by the shareholders of the Company.”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625424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181437" y="181450"/>
            <a:ext cx="8962563" cy="6218800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CA" sz="3700" dirty="0">
                <a:solidFill>
                  <a:schemeClr val="bg1"/>
                </a:solidFill>
              </a:rPr>
              <a:t>Punnett J. found the</a:t>
            </a:r>
            <a:r>
              <a:rPr lang="en-CA" sz="3700" b="1" dirty="0">
                <a:solidFill>
                  <a:schemeClr val="bg1"/>
                </a:solidFill>
              </a:rPr>
              <a:t> </a:t>
            </a:r>
            <a:r>
              <a:rPr lang="en-CA" sz="3700" dirty="0">
                <a:solidFill>
                  <a:schemeClr val="bg1"/>
                </a:solidFill>
              </a:rPr>
              <a:t>articles and </a:t>
            </a:r>
            <a:r>
              <a:rPr lang="en-CA" sz="3700" i="1" dirty="0">
                <a:solidFill>
                  <a:schemeClr val="bg1"/>
                </a:solidFill>
              </a:rPr>
              <a:t>Act</a:t>
            </a:r>
            <a:r>
              <a:rPr lang="en-CA" sz="3700" dirty="0">
                <a:solidFill>
                  <a:schemeClr val="bg1"/>
                </a:solidFill>
              </a:rPr>
              <a:t>, and the residual “basket clause” in the articles and the </a:t>
            </a:r>
            <a:r>
              <a:rPr lang="en-CA" sz="3700" i="1" dirty="0">
                <a:solidFill>
                  <a:schemeClr val="bg1"/>
                </a:solidFill>
              </a:rPr>
              <a:t>Act</a:t>
            </a:r>
            <a:r>
              <a:rPr lang="en-CA" sz="3700" dirty="0">
                <a:solidFill>
                  <a:schemeClr val="bg1"/>
                </a:solidFill>
              </a:rPr>
              <a:t> are to be read as was done the case in </a:t>
            </a:r>
            <a:r>
              <a:rPr lang="en-CA" sz="3700" i="1" dirty="0">
                <a:solidFill>
                  <a:schemeClr val="bg1"/>
                </a:solidFill>
              </a:rPr>
              <a:t>Canadian </a:t>
            </a:r>
            <a:r>
              <a:rPr lang="en-CA" sz="3700" i="1" dirty="0" err="1">
                <a:solidFill>
                  <a:schemeClr val="bg1"/>
                </a:solidFill>
              </a:rPr>
              <a:t>Jorex</a:t>
            </a:r>
            <a:r>
              <a:rPr lang="en-CA" sz="3700" i="1" dirty="0">
                <a:solidFill>
                  <a:schemeClr val="bg1"/>
                </a:solidFill>
              </a:rPr>
              <a:t> Ltd. v. 477749 Alberta Ltd.</a:t>
            </a:r>
            <a:r>
              <a:rPr lang="en-CA" sz="3700" dirty="0">
                <a:solidFill>
                  <a:schemeClr val="bg1"/>
                </a:solidFill>
              </a:rPr>
              <a:t> and the case of </a:t>
            </a:r>
            <a:r>
              <a:rPr lang="en-CA" sz="3700" i="1" dirty="0">
                <a:solidFill>
                  <a:schemeClr val="bg1"/>
                </a:solidFill>
              </a:rPr>
              <a:t>Oppenheimer &amp; Co. v. United Grain Growers </a:t>
            </a:r>
            <a:r>
              <a:rPr lang="en-CA" sz="3700" i="1" u="sng" dirty="0">
                <a:solidFill>
                  <a:schemeClr val="bg1"/>
                </a:solidFill>
              </a:rPr>
              <a:t>Ltd</a:t>
            </a:r>
            <a:r>
              <a:rPr lang="en-CA" sz="3700" u="sng" dirty="0">
                <a:solidFill>
                  <a:schemeClr val="bg1"/>
                </a:solidFill>
              </a:rPr>
              <a:t>.</a:t>
            </a:r>
            <a:r>
              <a:rPr lang="en-CA" sz="3700" dirty="0">
                <a:solidFill>
                  <a:schemeClr val="bg1"/>
                </a:solidFill>
              </a:rPr>
              <a:t> (1997) 2 W.W.R. 9 (Q.B.). It was </a:t>
            </a:r>
            <a:r>
              <a:rPr lang="en-CA" sz="3700" dirty="0">
                <a:solidFill>
                  <a:srgbClr val="FFFF00"/>
                </a:solidFill>
              </a:rPr>
              <a:t>held that as a matter of contractual interpretation the directors’ powers flow from the </a:t>
            </a:r>
            <a:r>
              <a:rPr lang="en-CA" sz="3700" i="1" dirty="0">
                <a:solidFill>
                  <a:srgbClr val="FFFF00"/>
                </a:solidFill>
              </a:rPr>
              <a:t>Act</a:t>
            </a:r>
            <a:r>
              <a:rPr lang="en-CA" sz="3700" dirty="0">
                <a:solidFill>
                  <a:srgbClr val="FFFF00"/>
                </a:solidFill>
              </a:rPr>
              <a:t> and articles in which the directors are in fact granted residual powers</a:t>
            </a:r>
            <a:r>
              <a:rPr lang="en-CA" sz="3700" dirty="0">
                <a:solidFill>
                  <a:schemeClr val="bg1"/>
                </a:solidFill>
              </a:rPr>
              <a:t>. In this way the court </a:t>
            </a:r>
            <a:r>
              <a:rPr lang="en-CA" sz="3700" dirty="0">
                <a:solidFill>
                  <a:srgbClr val="FFFF00"/>
                </a:solidFill>
              </a:rPr>
              <a:t>treated the BC and CBCA models as substantially similar</a:t>
            </a:r>
            <a:r>
              <a:rPr lang="en-CA" sz="3700" dirty="0">
                <a:solidFill>
                  <a:schemeClr val="bg1"/>
                </a:solidFill>
              </a:rPr>
              <a:t>. </a:t>
            </a:r>
            <a:r>
              <a:rPr lang="en-CA" sz="3700" dirty="0">
                <a:solidFill>
                  <a:schemeClr val="accent5"/>
                </a:solidFill>
              </a:rPr>
              <a:t>Both are accordingly, essentially, board-centric.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704302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"/>
            <a:ext cx="8686800" cy="2094927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Next Topic: </a:t>
            </a:r>
            <a:r>
              <a:rPr lang="en-CA" b="1" dirty="0">
                <a:solidFill>
                  <a:schemeClr val="bg1"/>
                </a:solidFill>
              </a:rPr>
              <a:t>LIMITATIONS OF BOARD-CENTRIC MODEL AND RE-DESIGNING THE ARCHITECTURE</a:t>
            </a:r>
            <a:r>
              <a:rPr lang="en-CA" b="1" dirty="0"/>
              <a:t>  </a:t>
            </a:r>
            <a:r>
              <a:rPr lang="en-CA" dirty="0"/>
              <a:t> </a:t>
            </a:r>
            <a:endParaRPr lang="en-US" dirty="0"/>
          </a:p>
        </p:txBody>
      </p:sp>
      <p:pic>
        <p:nvPicPr>
          <p:cNvPr id="4" name="Content Placeholder 3" descr="images.jpg"/>
          <p:cNvPicPr>
            <a:picLocks noGrp="1" noChangeAspect="1"/>
          </p:cNvPicPr>
          <p:nvPr>
            <p:ph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0" r="-294"/>
          <a:stretch/>
        </p:blipFill>
        <p:spPr>
          <a:xfrm>
            <a:off x="1649424" y="2095500"/>
            <a:ext cx="5838965" cy="3810000"/>
          </a:xfrm>
        </p:spPr>
      </p:pic>
    </p:spTree>
    <p:extLst>
      <p:ext uri="{BB962C8B-B14F-4D97-AF65-F5344CB8AC3E}">
        <p14:creationId xmlns:p14="http://schemas.microsoft.com/office/powerpoint/2010/main" val="272804021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495"/>
            <a:ext cx="8686800" cy="1016000"/>
          </a:xfrm>
        </p:spPr>
        <p:txBody>
          <a:bodyPr>
            <a:normAutofit/>
          </a:bodyPr>
          <a:lstStyle/>
          <a:p>
            <a:r>
              <a:rPr lang="en-US" sz="4400" b="1" dirty="0" smtClean="0">
                <a:solidFill>
                  <a:srgbClr val="FFFF00"/>
                </a:solidFill>
              </a:rPr>
              <a:t>Close Corporations</a:t>
            </a:r>
            <a:r>
              <a:rPr lang="en-US" sz="4400" b="1" dirty="0" smtClean="0"/>
              <a:t> </a:t>
            </a:r>
            <a:r>
              <a:rPr lang="en-US" sz="4400" dirty="0" smtClean="0">
                <a:solidFill>
                  <a:schemeClr val="bg1"/>
                </a:solidFill>
              </a:rPr>
              <a:t>(not public)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181437" y="1154683"/>
            <a:ext cx="8840917" cy="5097107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90000"/>
              </a:lnSpc>
            </a:pPr>
            <a:r>
              <a:rPr lang="en-CA" sz="3900" dirty="0">
                <a:solidFill>
                  <a:srgbClr val="FFFFFF"/>
                </a:solidFill>
              </a:rPr>
              <a:t>S</a:t>
            </a:r>
            <a:r>
              <a:rPr lang="en-CA" sz="3900" dirty="0" smtClean="0">
                <a:solidFill>
                  <a:srgbClr val="FFFFFF"/>
                </a:solidFill>
              </a:rPr>
              <a:t>ame </a:t>
            </a:r>
            <a:r>
              <a:rPr lang="en-CA" sz="3900" dirty="0">
                <a:solidFill>
                  <a:srgbClr val="FFFFFF"/>
                </a:solidFill>
              </a:rPr>
              <a:t>people are shareholders, directors and officers. </a:t>
            </a:r>
            <a:r>
              <a:rPr lang="en-CA" sz="3900" dirty="0" smtClean="0">
                <a:solidFill>
                  <a:srgbClr val="FFFFFF"/>
                </a:solidFill>
              </a:rPr>
              <a:t> </a:t>
            </a:r>
          </a:p>
          <a:p>
            <a:pPr>
              <a:lnSpc>
                <a:spcPct val="90000"/>
              </a:lnSpc>
            </a:pPr>
            <a:r>
              <a:rPr lang="en-CA" sz="3900" dirty="0" smtClean="0">
                <a:solidFill>
                  <a:srgbClr val="FFFFFF"/>
                </a:solidFill>
              </a:rPr>
              <a:t>In corporations </a:t>
            </a:r>
            <a:r>
              <a:rPr lang="en-CA" sz="3900" dirty="0">
                <a:solidFill>
                  <a:srgbClr val="FFFFFF"/>
                </a:solidFill>
              </a:rPr>
              <a:t>with few shareholders, </a:t>
            </a:r>
            <a:r>
              <a:rPr lang="en-CA" sz="3900" dirty="0" smtClean="0">
                <a:solidFill>
                  <a:srgbClr val="FFFFFF"/>
                </a:solidFill>
              </a:rPr>
              <a:t>the shareholders </a:t>
            </a:r>
            <a:r>
              <a:rPr lang="en-CA" sz="3900" dirty="0">
                <a:solidFill>
                  <a:srgbClr val="FFFFFF"/>
                </a:solidFill>
              </a:rPr>
              <a:t>will tend to elect themselves as </a:t>
            </a:r>
            <a:r>
              <a:rPr lang="en-CA" sz="3900" dirty="0" smtClean="0">
                <a:solidFill>
                  <a:srgbClr val="FFFFFF"/>
                </a:solidFill>
              </a:rPr>
              <a:t>directors</a:t>
            </a:r>
          </a:p>
          <a:p>
            <a:pPr>
              <a:lnSpc>
                <a:spcPct val="90000"/>
              </a:lnSpc>
            </a:pPr>
            <a:r>
              <a:rPr lang="en-CA" sz="3900" dirty="0" smtClean="0">
                <a:solidFill>
                  <a:srgbClr val="FFFFFF"/>
                </a:solidFill>
              </a:rPr>
              <a:t>As well shareholder</a:t>
            </a:r>
            <a:r>
              <a:rPr lang="en-CA" sz="3900" dirty="0">
                <a:solidFill>
                  <a:srgbClr val="FFFFFF"/>
                </a:solidFill>
              </a:rPr>
              <a:t>/directors will typically select themselves as officers.  </a:t>
            </a:r>
            <a:endParaRPr lang="en-CA" sz="3900" dirty="0" smtClean="0">
              <a:solidFill>
                <a:srgbClr val="FFFFFF"/>
              </a:solidFill>
            </a:endParaRPr>
          </a:p>
          <a:p>
            <a:pPr>
              <a:lnSpc>
                <a:spcPct val="90000"/>
              </a:lnSpc>
            </a:pPr>
            <a:r>
              <a:rPr lang="en-CA" sz="3900" dirty="0" smtClean="0">
                <a:solidFill>
                  <a:srgbClr val="FFFFFF"/>
                </a:solidFill>
              </a:rPr>
              <a:t>Accordingly </a:t>
            </a:r>
            <a:r>
              <a:rPr lang="en-CA" sz="3900" dirty="0">
                <a:solidFill>
                  <a:srgbClr val="FFFFFF"/>
                </a:solidFill>
              </a:rPr>
              <a:t>shareholders often view themselves as running the business as owners – just as with partners.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922015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5114" y="29674"/>
            <a:ext cx="7581685" cy="1016000"/>
          </a:xfrm>
        </p:spPr>
        <p:txBody>
          <a:bodyPr>
            <a:normAutofit/>
          </a:bodyPr>
          <a:lstStyle/>
          <a:p>
            <a:r>
              <a:rPr lang="en-US" sz="4400" b="1" dirty="0" smtClean="0">
                <a:solidFill>
                  <a:srgbClr val="FFFF00"/>
                </a:solidFill>
              </a:rPr>
              <a:t>Examples of </a:t>
            </a:r>
            <a:r>
              <a:rPr lang="en-US" sz="4400" b="1" dirty="0" smtClean="0">
                <a:solidFill>
                  <a:schemeClr val="bg1"/>
                </a:solidFill>
              </a:rPr>
              <a:t>close corps.</a:t>
            </a:r>
            <a:r>
              <a:rPr lang="en-US" sz="4400" b="1" dirty="0" smtClean="0">
                <a:solidFill>
                  <a:srgbClr val="FFFF00"/>
                </a:solidFill>
              </a:rPr>
              <a:t>:</a:t>
            </a:r>
            <a:endParaRPr lang="en-US" sz="4400" b="1" dirty="0">
              <a:solidFill>
                <a:srgbClr val="FFFF00"/>
              </a:solidFill>
            </a:endParaRPr>
          </a:p>
        </p:txBody>
      </p:sp>
      <p:pic>
        <p:nvPicPr>
          <p:cNvPr id="4" name="Content Placeholder 3" descr="images.png"/>
          <p:cNvPicPr>
            <a:picLocks noGrp="1" noChangeAspect="1"/>
          </p:cNvPicPr>
          <p:nvPr>
            <p:ph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7" r="1364"/>
          <a:stretch/>
        </p:blipFill>
        <p:spPr>
          <a:xfrm>
            <a:off x="2193735" y="1046163"/>
            <a:ext cx="4733850" cy="4843462"/>
          </a:xfrm>
        </p:spPr>
      </p:pic>
    </p:spTree>
    <p:extLst>
      <p:ext uri="{BB962C8B-B14F-4D97-AF65-F5344CB8AC3E}">
        <p14:creationId xmlns:p14="http://schemas.microsoft.com/office/powerpoint/2010/main" val="27905350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16000"/>
          </a:xfrm>
        </p:spPr>
        <p:txBody>
          <a:bodyPr>
            <a:normAutofit/>
          </a:bodyPr>
          <a:lstStyle/>
          <a:p>
            <a:r>
              <a:rPr lang="en-US" sz="4400" b="1" dirty="0" smtClean="0">
                <a:solidFill>
                  <a:schemeClr val="bg1"/>
                </a:solidFill>
                <a:latin typeface="+mn-lt"/>
                <a:cs typeface="American Typewriter"/>
              </a:rPr>
              <a:t>       2</a:t>
            </a:r>
            <a:r>
              <a:rPr lang="en-US" sz="4400" b="1" baseline="30000" dirty="0" smtClean="0">
                <a:solidFill>
                  <a:schemeClr val="bg1"/>
                </a:solidFill>
                <a:latin typeface="+mn-lt"/>
                <a:cs typeface="American Typewriter"/>
              </a:rPr>
              <a:t>nd</a:t>
            </a:r>
            <a:r>
              <a:rPr lang="en-US" sz="4400" b="1" dirty="0">
                <a:solidFill>
                  <a:schemeClr val="bg1"/>
                </a:solidFill>
                <a:latin typeface="+mn-lt"/>
                <a:cs typeface="American Typewriter"/>
              </a:rPr>
              <a:t>: </a:t>
            </a:r>
            <a:r>
              <a:rPr lang="en-US" sz="4400" b="1" dirty="0" smtClean="0">
                <a:solidFill>
                  <a:srgbClr val="FFFF00"/>
                </a:solidFill>
                <a:latin typeface="+mn-lt"/>
                <a:cs typeface="American Typewriter"/>
              </a:rPr>
              <a:t>Useful Resource</a:t>
            </a:r>
            <a:endParaRPr lang="en-US" sz="4400" b="1" dirty="0">
              <a:latin typeface="+mn-lt"/>
            </a:endParaRPr>
          </a:p>
        </p:txBody>
      </p:sp>
      <p:pic>
        <p:nvPicPr>
          <p:cNvPr id="4" name="Content Placeholder 3" descr="Screen Shot 2016-11-14 at 8.41.46 AM.png"/>
          <p:cNvPicPr>
            <a:picLocks noGrp="1" noChangeAspect="1"/>
          </p:cNvPicPr>
          <p:nvPr>
            <p:ph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7" r="-656"/>
          <a:stretch/>
        </p:blipFill>
        <p:spPr>
          <a:xfrm>
            <a:off x="2968964" y="1197450"/>
            <a:ext cx="3243698" cy="3971827"/>
          </a:xfrm>
        </p:spPr>
      </p:pic>
      <p:sp>
        <p:nvSpPr>
          <p:cNvPr id="5" name="TextBox 4"/>
          <p:cNvSpPr txBox="1"/>
          <p:nvPr/>
        </p:nvSpPr>
        <p:spPr>
          <a:xfrm>
            <a:off x="803580" y="5326381"/>
            <a:ext cx="7725192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hlinkClick r:id="rId3"/>
              </a:rPr>
              <a:t>https://www.lawsociety.bc.ca/</a:t>
            </a:r>
            <a:r>
              <a:rPr lang="en-US" sz="2000" dirty="0" smtClean="0">
                <a:hlinkClick r:id="rId3"/>
              </a:rPr>
              <a:t>docsbecoming</a:t>
            </a:r>
            <a:r>
              <a:rPr lang="en-US" sz="2000" dirty="0">
                <a:hlinkClick r:id="rId3"/>
              </a:rPr>
              <a:t>/material/</a:t>
            </a:r>
            <a:r>
              <a:rPr lang="en-US" sz="2000" dirty="0" smtClean="0">
                <a:hlinkClick r:id="rId3"/>
              </a:rPr>
              <a:t>Company.pdf</a:t>
            </a:r>
            <a:endParaRPr lang="en-US" sz="2000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292550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mgres.png"/>
          <p:cNvPicPr>
            <a:picLocks noGrp="1" noChangeAspect="1"/>
          </p:cNvPicPr>
          <p:nvPr>
            <p:ph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9" b="-904"/>
          <a:stretch/>
        </p:blipFill>
        <p:spPr>
          <a:xfrm>
            <a:off x="457200" y="3464053"/>
            <a:ext cx="8229600" cy="2424837"/>
          </a:xfrm>
        </p:spPr>
      </p:pic>
      <p:pic>
        <p:nvPicPr>
          <p:cNvPr id="6" name="Picture 5" descr="imag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995" y="310949"/>
            <a:ext cx="2012351" cy="2806700"/>
          </a:xfrm>
          <a:prstGeom prst="rect">
            <a:avLst/>
          </a:prstGeom>
        </p:spPr>
      </p:pic>
      <p:pic>
        <p:nvPicPr>
          <p:cNvPr id="7" name="Picture 6" descr="11448324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3866" y="310949"/>
            <a:ext cx="4713751" cy="2784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72562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4194" y="46170"/>
            <a:ext cx="8269805" cy="1016000"/>
          </a:xfrm>
        </p:spPr>
        <p:txBody>
          <a:bodyPr>
            <a:normAutofit/>
          </a:bodyPr>
          <a:lstStyle/>
          <a:p>
            <a:r>
              <a:rPr lang="en-US" sz="4400" dirty="0" smtClean="0">
                <a:solidFill>
                  <a:schemeClr val="bg1"/>
                </a:solidFill>
              </a:rPr>
              <a:t>&amp; </a:t>
            </a:r>
            <a:r>
              <a:rPr lang="en-US" sz="4400" dirty="0" smtClean="0">
                <a:solidFill>
                  <a:srgbClr val="FFFF00"/>
                </a:solidFill>
              </a:rPr>
              <a:t>of recent note in the </a:t>
            </a:r>
            <a:r>
              <a:rPr lang="en-US" sz="4400" b="1" dirty="0" smtClean="0">
                <a:solidFill>
                  <a:srgbClr val="C31F3D"/>
                </a:solidFill>
              </a:rPr>
              <a:t>U</a:t>
            </a:r>
            <a:r>
              <a:rPr lang="en-US" sz="4400" b="1" dirty="0" smtClean="0">
                <a:solidFill>
                  <a:srgbClr val="FFFFFF"/>
                </a:solidFill>
              </a:rPr>
              <a:t>.S.</a:t>
            </a:r>
            <a:r>
              <a:rPr lang="en-US" sz="4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A</a:t>
            </a:r>
            <a:r>
              <a:rPr lang="en-US" sz="4400" b="1" dirty="0" smtClean="0">
                <a:solidFill>
                  <a:srgbClr val="FFFFFF"/>
                </a:solidFill>
              </a:rPr>
              <a:t>.</a:t>
            </a:r>
            <a:endParaRPr lang="en-US" sz="4400" b="1" dirty="0">
              <a:solidFill>
                <a:srgbClr val="FFFFFF"/>
              </a:solidFill>
            </a:endParaRPr>
          </a:p>
        </p:txBody>
      </p:sp>
      <p:pic>
        <p:nvPicPr>
          <p:cNvPr id="4" name="Content Placeholder 3" descr="The_Trump_Organization_Logo.jpeg.jpeg"/>
          <p:cNvPicPr>
            <a:picLocks noGrp="1" noChangeAspect="1"/>
          </p:cNvPicPr>
          <p:nvPr>
            <p:ph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" b="1885"/>
          <a:stretch/>
        </p:blipFill>
        <p:spPr>
          <a:xfrm>
            <a:off x="457200" y="3004459"/>
            <a:ext cx="4738489" cy="1225226"/>
          </a:xfrm>
        </p:spPr>
      </p:pic>
      <p:pic>
        <p:nvPicPr>
          <p:cNvPr id="5" name="Picture 4" descr="Trump_tow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4137" y="1448051"/>
            <a:ext cx="3364826" cy="4481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8601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686800" cy="1016000"/>
          </a:xfrm>
        </p:spPr>
        <p:txBody>
          <a:bodyPr/>
          <a:lstStyle/>
          <a:p>
            <a:r>
              <a:rPr lang="en-US" b="1" dirty="0" smtClean="0">
                <a:solidFill>
                  <a:srgbClr val="FFFF00"/>
                </a:solidFill>
              </a:rPr>
              <a:t>Very </a:t>
            </a:r>
            <a:r>
              <a:rPr lang="en-US" b="1" dirty="0" smtClean="0">
                <a:solidFill>
                  <a:schemeClr val="bg1"/>
                </a:solidFill>
              </a:rPr>
              <a:t>different</a:t>
            </a:r>
            <a:r>
              <a:rPr lang="en-US" b="1" dirty="0" smtClean="0">
                <a:solidFill>
                  <a:srgbClr val="FFFF00"/>
                </a:solidFill>
              </a:rPr>
              <a:t> counsel experience</a:t>
            </a:r>
            <a:endParaRPr lang="en-US" b="1" dirty="0">
              <a:solidFill>
                <a:srgbClr val="FFFF00"/>
              </a:solidFill>
            </a:endParaRPr>
          </a:p>
        </p:txBody>
      </p:sp>
      <p:pic>
        <p:nvPicPr>
          <p:cNvPr id="4" name="Content Placeholder 3" descr="210px-Advokat,_Fransk_advokatdräkt,_Nordisk_familjebok.png"/>
          <p:cNvPicPr>
            <a:picLocks noGrp="1" noChangeAspect="1"/>
          </p:cNvPicPr>
          <p:nvPr>
            <p:ph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26" r="-273"/>
          <a:stretch/>
        </p:blipFill>
        <p:spPr>
          <a:xfrm>
            <a:off x="2540114" y="1016000"/>
            <a:ext cx="4057585" cy="4873625"/>
          </a:xfrm>
        </p:spPr>
      </p:pic>
    </p:spTree>
    <p:extLst>
      <p:ext uri="{BB962C8B-B14F-4D97-AF65-F5344CB8AC3E}">
        <p14:creationId xmlns:p14="http://schemas.microsoft.com/office/powerpoint/2010/main" val="80633090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0806" y="128647"/>
            <a:ext cx="8583194" cy="1015999"/>
          </a:xfrm>
        </p:spPr>
        <p:txBody>
          <a:bodyPr>
            <a:normAutofit fontScale="90000"/>
          </a:bodyPr>
          <a:lstStyle/>
          <a:p>
            <a:r>
              <a:rPr lang="en-CA" b="1" dirty="0" smtClean="0"/>
              <a:t/>
            </a:r>
            <a:br>
              <a:rPr lang="en-CA" b="1" dirty="0" smtClean="0"/>
            </a:br>
            <a:r>
              <a:rPr lang="en-CA" sz="4900" b="1" dirty="0" smtClean="0">
                <a:solidFill>
                  <a:srgbClr val="FFFF00"/>
                </a:solidFill>
              </a:rPr>
              <a:t>Publicly </a:t>
            </a:r>
            <a:r>
              <a:rPr lang="en-CA" sz="4900" b="1" dirty="0">
                <a:solidFill>
                  <a:srgbClr val="FFFF00"/>
                </a:solidFill>
              </a:rPr>
              <a:t>Held Corporations</a:t>
            </a:r>
            <a:r>
              <a:rPr lang="en-CA" sz="4900" dirty="0">
                <a:solidFill>
                  <a:srgbClr val="FFFF00"/>
                </a:solidFill>
              </a:rPr>
              <a:t/>
            </a:r>
            <a:br>
              <a:rPr lang="en-CA" sz="4900" dirty="0">
                <a:solidFill>
                  <a:srgbClr val="FFFF00"/>
                </a:solidFill>
              </a:rPr>
            </a:br>
            <a:endParaRPr lang="en-US" sz="4900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181438" y="1144646"/>
            <a:ext cx="8824424" cy="5189621"/>
          </a:xfrm>
        </p:spPr>
        <p:txBody>
          <a:bodyPr>
            <a:normAutofit/>
          </a:bodyPr>
          <a:lstStyle/>
          <a:p>
            <a:r>
              <a:rPr lang="en-CA" sz="3600" b="1" dirty="0">
                <a:solidFill>
                  <a:srgbClr val="FFFF00"/>
                </a:solidFill>
              </a:rPr>
              <a:t>The theoretical model:</a:t>
            </a:r>
            <a:r>
              <a:rPr lang="en-CA" sz="3600" b="1" i="1" dirty="0">
                <a:solidFill>
                  <a:srgbClr val="FFFFFF"/>
                </a:solidFill>
              </a:rPr>
              <a:t> </a:t>
            </a:r>
            <a:r>
              <a:rPr lang="en-CA" sz="3600" dirty="0">
                <a:solidFill>
                  <a:schemeClr val="accent5"/>
                </a:solidFill>
              </a:rPr>
              <a:t>Power</a:t>
            </a:r>
            <a:r>
              <a:rPr lang="en-CA" sz="3600" dirty="0">
                <a:solidFill>
                  <a:srgbClr val="FFFFFF"/>
                </a:solidFill>
              </a:rPr>
              <a:t> flows from the </a:t>
            </a:r>
            <a:r>
              <a:rPr lang="en-CA" sz="3600" dirty="0">
                <a:solidFill>
                  <a:srgbClr val="CCFFCC"/>
                </a:solidFill>
              </a:rPr>
              <a:t>shareholders</a:t>
            </a:r>
            <a:r>
              <a:rPr lang="en-CA" sz="3600" dirty="0">
                <a:solidFill>
                  <a:srgbClr val="FFFFFF"/>
                </a:solidFill>
              </a:rPr>
              <a:t>, who </a:t>
            </a:r>
            <a:r>
              <a:rPr lang="en-CA" sz="3600" dirty="0">
                <a:solidFill>
                  <a:srgbClr val="FFFF00"/>
                </a:solidFill>
              </a:rPr>
              <a:t>decide</a:t>
            </a:r>
            <a:r>
              <a:rPr lang="en-CA" sz="3600" dirty="0">
                <a:solidFill>
                  <a:srgbClr val="FFFFFF"/>
                </a:solidFill>
              </a:rPr>
              <a:t> who will be </a:t>
            </a:r>
            <a:r>
              <a:rPr lang="en-CA" sz="3600" dirty="0">
                <a:solidFill>
                  <a:srgbClr val="CCFFCC"/>
                </a:solidFill>
              </a:rPr>
              <a:t>directors</a:t>
            </a:r>
            <a:r>
              <a:rPr lang="en-CA" sz="3600" dirty="0">
                <a:solidFill>
                  <a:srgbClr val="FFFFFF"/>
                </a:solidFill>
              </a:rPr>
              <a:t>, to </a:t>
            </a:r>
            <a:r>
              <a:rPr lang="en-CA" sz="3600" dirty="0">
                <a:solidFill>
                  <a:srgbClr val="CCFFCC"/>
                </a:solidFill>
              </a:rPr>
              <a:t>directors</a:t>
            </a:r>
            <a:r>
              <a:rPr lang="en-CA" sz="3600" dirty="0">
                <a:solidFill>
                  <a:srgbClr val="FFFFFF"/>
                </a:solidFill>
              </a:rPr>
              <a:t>, who </a:t>
            </a:r>
            <a:r>
              <a:rPr lang="en-CA" sz="3600" dirty="0">
                <a:solidFill>
                  <a:srgbClr val="FFFF00"/>
                </a:solidFill>
              </a:rPr>
              <a:t>choose</a:t>
            </a:r>
            <a:r>
              <a:rPr lang="en-CA" sz="3600" dirty="0">
                <a:solidFill>
                  <a:srgbClr val="FFFFFF"/>
                </a:solidFill>
              </a:rPr>
              <a:t> </a:t>
            </a:r>
            <a:r>
              <a:rPr lang="en-CA" sz="3600" dirty="0">
                <a:solidFill>
                  <a:srgbClr val="CCFFCC"/>
                </a:solidFill>
              </a:rPr>
              <a:t>officers</a:t>
            </a:r>
            <a:r>
              <a:rPr lang="en-CA" sz="3600" dirty="0">
                <a:solidFill>
                  <a:srgbClr val="FFFFFF"/>
                </a:solidFill>
              </a:rPr>
              <a:t> and</a:t>
            </a:r>
            <a:r>
              <a:rPr lang="en-CA" sz="3600" dirty="0">
                <a:solidFill>
                  <a:srgbClr val="FFFF00"/>
                </a:solidFill>
              </a:rPr>
              <a:t> set </a:t>
            </a:r>
            <a:r>
              <a:rPr lang="en-CA" sz="3600" dirty="0">
                <a:solidFill>
                  <a:srgbClr val="CCFFCC"/>
                </a:solidFill>
              </a:rPr>
              <a:t>policies</a:t>
            </a:r>
            <a:r>
              <a:rPr lang="en-CA" sz="3600" dirty="0">
                <a:solidFill>
                  <a:srgbClr val="FFFFFF"/>
                </a:solidFill>
              </a:rPr>
              <a:t>, to the </a:t>
            </a:r>
            <a:r>
              <a:rPr lang="en-CA" sz="3600" dirty="0">
                <a:solidFill>
                  <a:srgbClr val="CCFFCC"/>
                </a:solidFill>
              </a:rPr>
              <a:t>officers</a:t>
            </a:r>
            <a:r>
              <a:rPr lang="en-CA" sz="3600" dirty="0">
                <a:solidFill>
                  <a:srgbClr val="FFFFFF"/>
                </a:solidFill>
              </a:rPr>
              <a:t> who </a:t>
            </a:r>
            <a:r>
              <a:rPr lang="en-CA" sz="3600" dirty="0">
                <a:solidFill>
                  <a:srgbClr val="FFFF00"/>
                </a:solidFill>
              </a:rPr>
              <a:t>implement</a:t>
            </a:r>
            <a:r>
              <a:rPr lang="en-CA" sz="3600" dirty="0">
                <a:solidFill>
                  <a:srgbClr val="FFFFFF"/>
                </a:solidFill>
              </a:rPr>
              <a:t> the </a:t>
            </a:r>
            <a:r>
              <a:rPr lang="en-CA" sz="3600" dirty="0">
                <a:solidFill>
                  <a:srgbClr val="CCFFCC"/>
                </a:solidFill>
              </a:rPr>
              <a:t>policies</a:t>
            </a:r>
            <a:r>
              <a:rPr lang="en-CA" sz="3600" dirty="0">
                <a:solidFill>
                  <a:srgbClr val="FFFFFF"/>
                </a:solidFill>
              </a:rPr>
              <a:t>.</a:t>
            </a:r>
          </a:p>
          <a:p>
            <a:r>
              <a:rPr lang="en-CA" sz="3600" b="1" dirty="0">
                <a:solidFill>
                  <a:srgbClr val="FFFF00"/>
                </a:solidFill>
              </a:rPr>
              <a:t>The reality:</a:t>
            </a:r>
            <a:r>
              <a:rPr lang="en-CA" sz="3600" b="1" i="1" dirty="0">
                <a:solidFill>
                  <a:srgbClr val="FFFFFF"/>
                </a:solidFill>
              </a:rPr>
              <a:t> </a:t>
            </a:r>
            <a:r>
              <a:rPr lang="en-CA" sz="3600" dirty="0">
                <a:solidFill>
                  <a:srgbClr val="FFFFFF"/>
                </a:solidFill>
              </a:rPr>
              <a:t>In practice, the </a:t>
            </a:r>
            <a:r>
              <a:rPr lang="en-CA" sz="3600" dirty="0">
                <a:solidFill>
                  <a:srgbClr val="CCFFCC"/>
                </a:solidFill>
              </a:rPr>
              <a:t>officers</a:t>
            </a:r>
            <a:r>
              <a:rPr lang="en-CA" sz="3600" dirty="0">
                <a:solidFill>
                  <a:srgbClr val="FFFFFF"/>
                </a:solidFill>
              </a:rPr>
              <a:t>, </a:t>
            </a:r>
            <a:r>
              <a:rPr lang="en-CA" sz="3600" dirty="0">
                <a:solidFill>
                  <a:srgbClr val="CCFFCC"/>
                </a:solidFill>
              </a:rPr>
              <a:t>particularly</a:t>
            </a:r>
            <a:r>
              <a:rPr lang="en-CA" sz="3600" dirty="0">
                <a:solidFill>
                  <a:srgbClr val="FFFFFF"/>
                </a:solidFill>
              </a:rPr>
              <a:t> the chief executive officer </a:t>
            </a:r>
            <a:r>
              <a:rPr lang="en-CA" sz="3600" dirty="0">
                <a:solidFill>
                  <a:srgbClr val="CCFFCC"/>
                </a:solidFill>
              </a:rPr>
              <a:t>(CEO)</a:t>
            </a:r>
            <a:r>
              <a:rPr lang="en-CA" sz="3600" dirty="0">
                <a:solidFill>
                  <a:srgbClr val="FFFFFF"/>
                </a:solidFill>
              </a:rPr>
              <a:t>, commonly </a:t>
            </a:r>
            <a:r>
              <a:rPr lang="en-CA" sz="3600" dirty="0">
                <a:solidFill>
                  <a:srgbClr val="FFFF00"/>
                </a:solidFill>
              </a:rPr>
              <a:t>decide</a:t>
            </a:r>
            <a:r>
              <a:rPr lang="en-CA" sz="3600" dirty="0">
                <a:solidFill>
                  <a:srgbClr val="FFFFFF"/>
                </a:solidFill>
              </a:rPr>
              <a:t> who will be the directors and what policies the corporation will pursue.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397053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"/>
            <a:ext cx="8812569" cy="1501090"/>
          </a:xfrm>
        </p:spPr>
        <p:txBody>
          <a:bodyPr>
            <a:normAutofit fontScale="90000"/>
          </a:bodyPr>
          <a:lstStyle/>
          <a:p>
            <a:r>
              <a:rPr lang="en-CA" b="1" i="1" dirty="0" smtClean="0"/>
              <a:t/>
            </a:r>
            <a:br>
              <a:rPr lang="en-CA" b="1" i="1" dirty="0" smtClean="0"/>
            </a:br>
            <a:r>
              <a:rPr lang="en-CA" b="1" dirty="0" smtClean="0">
                <a:solidFill>
                  <a:srgbClr val="FFFF00"/>
                </a:solidFill>
              </a:rPr>
              <a:t>Why do </a:t>
            </a:r>
            <a:r>
              <a:rPr lang="en-CA" b="1" dirty="0">
                <a:solidFill>
                  <a:srgbClr val="FFFF00"/>
                </a:solidFill>
              </a:rPr>
              <a:t>the theoretical model and the reality diverge</a:t>
            </a:r>
            <a:r>
              <a:rPr lang="en-CA" b="1" dirty="0" smtClean="0">
                <a:solidFill>
                  <a:srgbClr val="FFFF00"/>
                </a:solidFill>
              </a:rPr>
              <a:t>?</a:t>
            </a:r>
            <a:r>
              <a:rPr lang="en-CA" dirty="0">
                <a:solidFill>
                  <a:srgbClr val="FFFF00"/>
                </a:solidFill>
              </a:rPr>
              <a:t> </a:t>
            </a:r>
            <a:r>
              <a:rPr lang="en-CA" dirty="0" smtClean="0">
                <a:solidFill>
                  <a:schemeClr val="bg1"/>
                </a:solidFill>
              </a:rPr>
              <a:t>Four </a:t>
            </a:r>
            <a:r>
              <a:rPr lang="en-CA" dirty="0">
                <a:solidFill>
                  <a:schemeClr val="bg1"/>
                </a:solidFill>
              </a:rPr>
              <a:t>possible reasons:</a:t>
            </a:r>
            <a:r>
              <a:rPr lang="en-CA" dirty="0"/>
              <a:t/>
            </a:r>
            <a:br>
              <a:rPr lang="en-CA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131954" y="1501092"/>
            <a:ext cx="8873907" cy="4371302"/>
          </a:xfrm>
        </p:spPr>
        <p:txBody>
          <a:bodyPr>
            <a:no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CA" sz="2800" dirty="0" smtClean="0">
                <a:solidFill>
                  <a:srgbClr val="FFFF00"/>
                </a:solidFill>
              </a:rPr>
              <a:t>Shareholders</a:t>
            </a:r>
            <a:r>
              <a:rPr lang="en-CA" sz="2800" dirty="0" smtClean="0">
                <a:solidFill>
                  <a:schemeClr val="bg1"/>
                </a:solidFill>
              </a:rPr>
              <a:t> </a:t>
            </a:r>
            <a:r>
              <a:rPr lang="en-CA" sz="2800" dirty="0">
                <a:solidFill>
                  <a:schemeClr val="bg1"/>
                </a:solidFill>
              </a:rPr>
              <a:t>in publicly held corporations are typically “</a:t>
            </a:r>
            <a:r>
              <a:rPr lang="en-CA" sz="2800" dirty="0">
                <a:solidFill>
                  <a:srgbClr val="FFFF00"/>
                </a:solidFill>
              </a:rPr>
              <a:t>rationally apathetic</a:t>
            </a:r>
            <a:r>
              <a:rPr lang="en-CA" sz="2800" dirty="0" smtClean="0">
                <a:solidFill>
                  <a:schemeClr val="bg1"/>
                </a:solidFill>
              </a:rPr>
              <a:t>”.</a:t>
            </a:r>
            <a:endParaRPr lang="en-CA" sz="2800" dirty="0">
              <a:solidFill>
                <a:schemeClr val="bg1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CA" sz="2800" dirty="0">
                <a:solidFill>
                  <a:srgbClr val="FFFF00"/>
                </a:solidFill>
              </a:rPr>
              <a:t>L</a:t>
            </a:r>
            <a:r>
              <a:rPr lang="en-CA" sz="2800" dirty="0" smtClean="0">
                <a:solidFill>
                  <a:srgbClr val="FFFF00"/>
                </a:solidFill>
              </a:rPr>
              <a:t>ogistical and other costs </a:t>
            </a:r>
            <a:r>
              <a:rPr lang="en-CA" sz="2800" dirty="0">
                <a:solidFill>
                  <a:srgbClr val="FFFF00"/>
                </a:solidFill>
              </a:rPr>
              <a:t>of changing management </a:t>
            </a:r>
            <a:r>
              <a:rPr lang="en-CA" sz="2800" dirty="0" smtClean="0">
                <a:solidFill>
                  <a:srgbClr val="FFFF00"/>
                </a:solidFill>
              </a:rPr>
              <a:t>is high</a:t>
            </a:r>
            <a:r>
              <a:rPr lang="en-CA" sz="2800" dirty="0" smtClean="0">
                <a:solidFill>
                  <a:schemeClr val="bg1"/>
                </a:solidFill>
              </a:rPr>
              <a:t>.</a:t>
            </a:r>
            <a:r>
              <a:rPr lang="en-CA" sz="2800" dirty="0">
                <a:solidFill>
                  <a:schemeClr val="bg1"/>
                </a:solidFill>
              </a:rPr>
              <a:t> R</a:t>
            </a:r>
            <a:r>
              <a:rPr lang="en-CA" sz="2800" dirty="0" smtClean="0">
                <a:solidFill>
                  <a:schemeClr val="bg1"/>
                </a:solidFill>
              </a:rPr>
              <a:t>ewards </a:t>
            </a:r>
            <a:r>
              <a:rPr lang="en-CA" sz="2800" dirty="0">
                <a:solidFill>
                  <a:schemeClr val="bg1"/>
                </a:solidFill>
              </a:rPr>
              <a:t>to changing management </a:t>
            </a:r>
            <a:r>
              <a:rPr lang="en-CA" sz="2800" dirty="0" smtClean="0">
                <a:solidFill>
                  <a:schemeClr val="bg1"/>
                </a:solidFill>
              </a:rPr>
              <a:t>often are low</a:t>
            </a:r>
            <a:r>
              <a:rPr lang="en-CA" sz="2800" dirty="0">
                <a:solidFill>
                  <a:schemeClr val="bg1"/>
                </a:solidFill>
              </a:rPr>
              <a:t>.</a:t>
            </a:r>
            <a:r>
              <a:rPr lang="en-CA" sz="2800" dirty="0" smtClean="0">
                <a:solidFill>
                  <a:schemeClr val="bg1"/>
                </a:solidFill>
              </a:rPr>
              <a:t> </a:t>
            </a:r>
            <a:r>
              <a:rPr lang="en-CA" sz="2800" dirty="0">
                <a:solidFill>
                  <a:schemeClr val="bg1"/>
                </a:solidFill>
              </a:rPr>
              <a:t>U</a:t>
            </a:r>
            <a:r>
              <a:rPr lang="en-CA" sz="2800" dirty="0" smtClean="0">
                <a:solidFill>
                  <a:schemeClr val="bg1"/>
                </a:solidFill>
              </a:rPr>
              <a:t>sually </a:t>
            </a:r>
            <a:r>
              <a:rPr lang="en-CA" sz="2800" dirty="0">
                <a:solidFill>
                  <a:schemeClr val="bg1"/>
                </a:solidFill>
              </a:rPr>
              <a:t>just cheaper and easier to </a:t>
            </a:r>
            <a:r>
              <a:rPr lang="en-CA" sz="2800" dirty="0" smtClean="0">
                <a:solidFill>
                  <a:srgbClr val="FFFF00"/>
                </a:solidFill>
              </a:rPr>
              <a:t>just sell your </a:t>
            </a:r>
            <a:r>
              <a:rPr lang="en-CA" sz="2800" dirty="0">
                <a:solidFill>
                  <a:srgbClr val="FFFF00"/>
                </a:solidFill>
              </a:rPr>
              <a:t>shares</a:t>
            </a:r>
            <a:r>
              <a:rPr lang="en-CA" sz="2800" dirty="0">
                <a:solidFill>
                  <a:schemeClr val="bg1"/>
                </a:solidFill>
              </a:rPr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en-CA" sz="2800" dirty="0" smtClean="0">
                <a:solidFill>
                  <a:srgbClr val="FFFF00"/>
                </a:solidFill>
              </a:rPr>
              <a:t>Incumbent </a:t>
            </a:r>
            <a:r>
              <a:rPr lang="en-CA" sz="2800" dirty="0">
                <a:solidFill>
                  <a:srgbClr val="FFFF00"/>
                </a:solidFill>
              </a:rPr>
              <a:t>shareholders, directors and officers effectively control</a:t>
            </a:r>
            <a:r>
              <a:rPr lang="en-CA" sz="2800" dirty="0">
                <a:solidFill>
                  <a:schemeClr val="bg1"/>
                </a:solidFill>
              </a:rPr>
              <a:t> the “voting machinery”. </a:t>
            </a:r>
            <a:endParaRPr lang="en-CA" sz="2800" dirty="0" smtClean="0">
              <a:solidFill>
                <a:schemeClr val="bg1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CA" sz="2800" dirty="0">
                <a:solidFill>
                  <a:srgbClr val="FFFF00"/>
                </a:solidFill>
              </a:rPr>
              <a:t>S</a:t>
            </a:r>
            <a:r>
              <a:rPr lang="en-CA" sz="2800" dirty="0" smtClean="0">
                <a:solidFill>
                  <a:srgbClr val="FFFF00"/>
                </a:solidFill>
              </a:rPr>
              <a:t>uperstar CEO’s are a </a:t>
            </a:r>
            <a:r>
              <a:rPr lang="en-CA" sz="2800" dirty="0">
                <a:solidFill>
                  <a:srgbClr val="FFFF00"/>
                </a:solidFill>
              </a:rPr>
              <a:t>counterweight </a:t>
            </a:r>
            <a:r>
              <a:rPr lang="en-CA" sz="2800" dirty="0">
                <a:solidFill>
                  <a:srgbClr val="CCFFCC"/>
                </a:solidFill>
              </a:rPr>
              <a:t>to the theoretical model</a:t>
            </a:r>
            <a:r>
              <a:rPr lang="en-CA" sz="2800" dirty="0">
                <a:solidFill>
                  <a:schemeClr val="bg1"/>
                </a:solidFill>
              </a:rPr>
              <a:t> where the locus of the </a:t>
            </a:r>
            <a:r>
              <a:rPr lang="en-CA" sz="2800" dirty="0">
                <a:solidFill>
                  <a:srgbClr val="CCFFCC"/>
                </a:solidFill>
              </a:rPr>
              <a:t>power</a:t>
            </a:r>
            <a:r>
              <a:rPr lang="en-CA" sz="2800" dirty="0">
                <a:solidFill>
                  <a:schemeClr val="bg1"/>
                </a:solidFill>
              </a:rPr>
              <a:t> of appointment is </a:t>
            </a:r>
            <a:r>
              <a:rPr lang="en-CA" sz="2800" dirty="0">
                <a:solidFill>
                  <a:srgbClr val="CCFFCC"/>
                </a:solidFill>
              </a:rPr>
              <a:t>intended</a:t>
            </a:r>
            <a:r>
              <a:rPr lang="en-CA" sz="2800" dirty="0">
                <a:solidFill>
                  <a:schemeClr val="bg1"/>
                </a:solidFill>
              </a:rPr>
              <a:t> to be in </a:t>
            </a:r>
            <a:r>
              <a:rPr lang="en-CA" sz="2800" dirty="0">
                <a:solidFill>
                  <a:srgbClr val="CCFFCC"/>
                </a:solidFill>
              </a:rPr>
              <a:t>the shareholders</a:t>
            </a:r>
            <a:r>
              <a:rPr lang="en-CA" sz="2800" dirty="0">
                <a:solidFill>
                  <a:schemeClr val="bg1"/>
                </a:solidFill>
              </a:rPr>
              <a:t>. 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921860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15469"/>
            <a:ext cx="8229600" cy="1016000"/>
          </a:xfrm>
        </p:spPr>
        <p:txBody>
          <a:bodyPr>
            <a:normAutofit/>
          </a:bodyPr>
          <a:lstStyle/>
          <a:p>
            <a:r>
              <a:rPr lang="en-CA" b="1" dirty="0" smtClean="0">
                <a:solidFill>
                  <a:srgbClr val="FFFF00"/>
                </a:solidFill>
              </a:rPr>
              <a:t>Re-read </a:t>
            </a:r>
            <a:r>
              <a:rPr lang="en-CA" b="1" dirty="0">
                <a:solidFill>
                  <a:srgbClr val="FFFF00"/>
                </a:solidFill>
              </a:rPr>
              <a:t>BCBCA </a:t>
            </a:r>
            <a:r>
              <a:rPr lang="en-CA" dirty="0">
                <a:solidFill>
                  <a:schemeClr val="bg1"/>
                </a:solidFill>
              </a:rPr>
              <a:t>S</a:t>
            </a:r>
            <a:r>
              <a:rPr lang="en-CA" dirty="0" smtClean="0">
                <a:solidFill>
                  <a:schemeClr val="bg1"/>
                </a:solidFill>
              </a:rPr>
              <a:t>ection </a:t>
            </a:r>
            <a:r>
              <a:rPr lang="en-CA" dirty="0">
                <a:solidFill>
                  <a:schemeClr val="bg1"/>
                </a:solidFill>
              </a:rPr>
              <a:t>137 (1</a:t>
            </a:r>
            <a:r>
              <a:rPr lang="en-CA" dirty="0" smtClean="0">
                <a:solidFill>
                  <a:schemeClr val="bg1"/>
                </a:solidFill>
              </a:rPr>
              <a:t>)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199" y="1303144"/>
            <a:ext cx="8565155" cy="463523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sz="4000" b="1" dirty="0">
                <a:solidFill>
                  <a:srgbClr val="FFFF00"/>
                </a:solidFill>
              </a:rPr>
              <a:t>Powers of directors may be transferred</a:t>
            </a:r>
          </a:p>
          <a:p>
            <a:pPr marL="0" indent="0">
              <a:buNone/>
            </a:pPr>
            <a:r>
              <a:rPr lang="en-CA" sz="4000" b="1" dirty="0">
                <a:solidFill>
                  <a:srgbClr val="FFFF00"/>
                </a:solidFill>
              </a:rPr>
              <a:t>137</a:t>
            </a:r>
            <a:r>
              <a:rPr lang="en-CA" sz="4000" dirty="0">
                <a:solidFill>
                  <a:srgbClr val="FFFF00"/>
                </a:solidFill>
              </a:rPr>
              <a:t> </a:t>
            </a:r>
            <a:r>
              <a:rPr lang="en-CA" sz="4000" dirty="0" smtClean="0">
                <a:solidFill>
                  <a:srgbClr val="FFFF00"/>
                </a:solidFill>
              </a:rPr>
              <a:t>(</a:t>
            </a:r>
            <a:r>
              <a:rPr lang="en-CA" sz="4000" dirty="0">
                <a:solidFill>
                  <a:srgbClr val="FFFF00"/>
                </a:solidFill>
              </a:rPr>
              <a:t>1) </a:t>
            </a:r>
            <a:r>
              <a:rPr lang="mr-IN" sz="4000" dirty="0" smtClean="0">
                <a:solidFill>
                  <a:srgbClr val="FFFF00"/>
                </a:solidFill>
              </a:rPr>
              <a:t>…</a:t>
            </a:r>
            <a:r>
              <a:rPr lang="en-CA" sz="4000" dirty="0" smtClean="0">
                <a:solidFill>
                  <a:schemeClr val="bg1"/>
                </a:solidFill>
              </a:rPr>
              <a:t>the </a:t>
            </a:r>
            <a:r>
              <a:rPr lang="en-CA" sz="4000" dirty="0">
                <a:solidFill>
                  <a:srgbClr val="FFFF00"/>
                </a:solidFill>
              </a:rPr>
              <a:t>articles of a company may transfer</a:t>
            </a:r>
            <a:r>
              <a:rPr lang="en-CA" sz="4000" dirty="0">
                <a:solidFill>
                  <a:schemeClr val="bg1"/>
                </a:solidFill>
              </a:rPr>
              <a:t>, in whole or in part, </a:t>
            </a:r>
            <a:r>
              <a:rPr lang="en-CA" sz="4000" dirty="0">
                <a:solidFill>
                  <a:srgbClr val="FFFF00"/>
                </a:solidFill>
              </a:rPr>
              <a:t>the powers of the directors</a:t>
            </a:r>
            <a:r>
              <a:rPr lang="en-CA" sz="4000" dirty="0">
                <a:solidFill>
                  <a:schemeClr val="bg1"/>
                </a:solidFill>
              </a:rPr>
              <a:t> </a:t>
            </a:r>
            <a:r>
              <a:rPr lang="en-CA" sz="4000" dirty="0">
                <a:solidFill>
                  <a:srgbClr val="CCFFCC"/>
                </a:solidFill>
              </a:rPr>
              <a:t>to manage or supervise the management </a:t>
            </a:r>
            <a:r>
              <a:rPr lang="en-CA" sz="4000" dirty="0">
                <a:solidFill>
                  <a:schemeClr val="bg1"/>
                </a:solidFill>
              </a:rPr>
              <a:t>of the business and affairs of the company to one or more other persons.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813107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6170"/>
            <a:ext cx="8229600" cy="1016000"/>
          </a:xfrm>
        </p:spPr>
        <p:txBody>
          <a:bodyPr/>
          <a:lstStyle/>
          <a:p>
            <a:r>
              <a:rPr lang="en-US" b="1" dirty="0" smtClean="0">
                <a:solidFill>
                  <a:srgbClr val="FFFF00"/>
                </a:solidFill>
              </a:rPr>
              <a:t>Effect</a:t>
            </a:r>
            <a:r>
              <a:rPr lang="mr-IN" b="1" dirty="0" smtClean="0">
                <a:solidFill>
                  <a:srgbClr val="FFFF00"/>
                </a:solidFill>
              </a:rPr>
              <a:t>…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230920" y="1062169"/>
            <a:ext cx="8791435" cy="48597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sz="3000" i="1" dirty="0">
                <a:solidFill>
                  <a:srgbClr val="FFFFFF"/>
                </a:solidFill>
              </a:rPr>
              <a:t>“(2) If the whole or any part of the powers of the directors is transferred in the manner contemplated by subsection (1),</a:t>
            </a:r>
            <a:endParaRPr lang="en-CA" sz="3000" dirty="0">
              <a:solidFill>
                <a:srgbClr val="FFFFFF"/>
              </a:solidFill>
            </a:endParaRPr>
          </a:p>
          <a:p>
            <a:pPr marL="400050" lvl="1" indent="0">
              <a:buNone/>
            </a:pPr>
            <a:r>
              <a:rPr lang="en-CA" sz="3000" i="1" dirty="0">
                <a:solidFill>
                  <a:srgbClr val="FFFFFF"/>
                </a:solidFill>
              </a:rPr>
              <a:t>(a) </a:t>
            </a:r>
            <a:r>
              <a:rPr lang="en-CA" sz="3000" i="1" dirty="0">
                <a:solidFill>
                  <a:srgbClr val="FFFF00"/>
                </a:solidFill>
              </a:rPr>
              <a:t>the persons to whom those powers are transferred have all the rights, powers, duties and liabilities of the directors of the company</a:t>
            </a:r>
            <a:r>
              <a:rPr lang="en-CA" sz="3000" i="1" dirty="0">
                <a:solidFill>
                  <a:schemeClr val="bg1"/>
                </a:solidFill>
              </a:rPr>
              <a:t>, whether arising under this Act or otherwise, in relation to and to the extent of the transfer, including any defences available to the directors, and</a:t>
            </a:r>
            <a:endParaRPr lang="en-CA" sz="3000" dirty="0">
              <a:solidFill>
                <a:schemeClr val="bg1"/>
              </a:solidFill>
            </a:endParaRPr>
          </a:p>
          <a:p>
            <a:pPr marL="400050" lvl="1" indent="0">
              <a:buNone/>
            </a:pPr>
            <a:r>
              <a:rPr lang="en-CA" sz="3000" i="1" dirty="0">
                <a:solidFill>
                  <a:schemeClr val="bg1"/>
                </a:solidFill>
              </a:rPr>
              <a:t>(b)</a:t>
            </a:r>
            <a:r>
              <a:rPr lang="en-CA" sz="3000" i="1" dirty="0">
                <a:solidFill>
                  <a:srgbClr val="FFFF00"/>
                </a:solidFill>
              </a:rPr>
              <a:t> the directors are relieved of their rights, powers, duties and liabilities to the same extent.</a:t>
            </a:r>
            <a:r>
              <a:rPr lang="en-CA" sz="3000" i="1" dirty="0">
                <a:solidFill>
                  <a:srgbClr val="FFFFFF"/>
                </a:solidFill>
              </a:rPr>
              <a:t>”</a:t>
            </a:r>
            <a:endParaRPr lang="en-CA" sz="3000" dirty="0">
              <a:solidFill>
                <a:srgbClr val="FFFFFF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75259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8620" y="29674"/>
            <a:ext cx="8055380" cy="1092019"/>
          </a:xfrm>
        </p:spPr>
        <p:txBody>
          <a:bodyPr>
            <a:normAutofit/>
          </a:bodyPr>
          <a:lstStyle/>
          <a:p>
            <a:r>
              <a:rPr lang="en-US" sz="4900" b="1" dirty="0" smtClean="0">
                <a:solidFill>
                  <a:srgbClr val="FFFFFF"/>
                </a:solidFill>
              </a:rPr>
              <a:t>Next: </a:t>
            </a:r>
            <a:r>
              <a:rPr lang="en-US" sz="4900" b="1" dirty="0" smtClean="0">
                <a:solidFill>
                  <a:srgbClr val="FFFF00"/>
                </a:solidFill>
              </a:rPr>
              <a:t>Directors </a:t>
            </a:r>
            <a:r>
              <a:rPr lang="en-US" sz="4900" b="1" dirty="0">
                <a:solidFill>
                  <a:srgbClr val="FFFF00"/>
                </a:solidFill>
              </a:rPr>
              <a:t>in </a:t>
            </a:r>
            <a:r>
              <a:rPr lang="en-US" sz="4900" b="1" dirty="0" smtClean="0">
                <a:solidFill>
                  <a:srgbClr val="FFFF00"/>
                </a:solidFill>
              </a:rPr>
              <a:t>depth </a:t>
            </a:r>
            <a:endParaRPr lang="en-US" sz="4400" b="1" dirty="0">
              <a:solidFill>
                <a:srgbClr val="FFFF00"/>
              </a:solidFill>
            </a:endParaRPr>
          </a:p>
        </p:txBody>
      </p:sp>
      <p:pic>
        <p:nvPicPr>
          <p:cNvPr id="5" name="Content Placeholder 4" descr="4313-400x236.jpg"/>
          <p:cNvPicPr>
            <a:picLocks noGrp="1" noChangeAspect="1"/>
          </p:cNvPicPr>
          <p:nvPr>
            <p:ph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39" r="260"/>
          <a:stretch/>
        </p:blipFill>
        <p:spPr>
          <a:xfrm>
            <a:off x="1088620" y="1286648"/>
            <a:ext cx="6795631" cy="4486000"/>
          </a:xfrm>
        </p:spPr>
      </p:pic>
    </p:spTree>
    <p:extLst>
      <p:ext uri="{BB962C8B-B14F-4D97-AF65-F5344CB8AC3E}">
        <p14:creationId xmlns:p14="http://schemas.microsoft.com/office/powerpoint/2010/main" val="161144941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132"/>
            <a:ext cx="9144000" cy="1250982"/>
          </a:xfrm>
        </p:spPr>
        <p:txBody>
          <a:bodyPr>
            <a:noAutofit/>
          </a:bodyPr>
          <a:lstStyle/>
          <a:p>
            <a:pPr algn="ctr"/>
            <a:r>
              <a:rPr lang="en-US" sz="4800" b="1" dirty="0" smtClean="0">
                <a:solidFill>
                  <a:srgbClr val="FFFF00"/>
                </a:solidFill>
                <a:latin typeface="+mn-lt"/>
                <a:cs typeface="Times New Roman"/>
              </a:rPr>
              <a:t> </a:t>
            </a:r>
            <a:r>
              <a:rPr lang="en-US" b="1" dirty="0" smtClean="0">
                <a:solidFill>
                  <a:srgbClr val="FFFF00"/>
                </a:solidFill>
                <a:latin typeface="+mn-lt"/>
                <a:cs typeface="Times New Roman"/>
              </a:rPr>
              <a:t>Am I an VLC</a:t>
            </a:r>
            <a:r>
              <a:rPr lang="en-US" dirty="0" smtClean="0">
                <a:solidFill>
                  <a:srgbClr val="FFFF00"/>
                </a:solidFill>
                <a:latin typeface="+mn-lt"/>
                <a:cs typeface="Times New Roman"/>
              </a:rPr>
              <a:t> </a:t>
            </a:r>
            <a:r>
              <a:rPr lang="en-US" dirty="0" smtClean="0">
                <a:solidFill>
                  <a:srgbClr val="FFFFFF"/>
                </a:solidFill>
                <a:latin typeface="+mn-lt"/>
                <a:cs typeface="Times New Roman"/>
              </a:rPr>
              <a:t>(Vicariously Liable </a:t>
            </a:r>
            <a:r>
              <a:rPr lang="en-US" dirty="0">
                <a:solidFill>
                  <a:srgbClr val="FFFFFF"/>
                </a:solidFill>
                <a:latin typeface="+mn-lt"/>
                <a:cs typeface="Times New Roman"/>
              </a:rPr>
              <a:t>C</a:t>
            </a:r>
            <a:r>
              <a:rPr lang="en-US" dirty="0" smtClean="0">
                <a:solidFill>
                  <a:srgbClr val="FFFFFF"/>
                </a:solidFill>
                <a:latin typeface="+mn-lt"/>
                <a:cs typeface="Times New Roman"/>
              </a:rPr>
              <a:t>at)</a:t>
            </a:r>
            <a:r>
              <a:rPr lang="en-US" b="1" dirty="0" smtClean="0">
                <a:solidFill>
                  <a:srgbClr val="FFFF00"/>
                </a:solidFill>
                <a:latin typeface="+mn-lt"/>
                <a:cs typeface="Times New Roman"/>
              </a:rPr>
              <a:t>?</a:t>
            </a:r>
            <a:endParaRPr lang="en-US" b="1" dirty="0">
              <a:solidFill>
                <a:srgbClr val="FFFF00"/>
              </a:solidFill>
              <a:latin typeface="+mn-lt"/>
              <a:cs typeface="Times New Roma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1257114"/>
            <a:ext cx="8229600" cy="4469020"/>
          </a:xfrm>
        </p:spPr>
        <p:txBody>
          <a:bodyPr/>
          <a:lstStyle/>
          <a:p>
            <a:pPr marL="0" indent="0">
              <a:buNone/>
            </a:pPr>
            <a:r>
              <a:rPr lang="en-US" sz="3200" b="1" dirty="0" smtClean="0">
                <a:solidFill>
                  <a:schemeClr val="bg1"/>
                </a:solidFill>
                <a:latin typeface="+mn-lt"/>
                <a:cs typeface="Times New Roman"/>
              </a:rPr>
              <a:t>          </a:t>
            </a:r>
            <a:endParaRPr lang="en-US" sz="3200" dirty="0" smtClean="0">
              <a:solidFill>
                <a:schemeClr val="bg1"/>
              </a:solidFill>
              <a:latin typeface="+mn-lt"/>
              <a:cs typeface="Times New Roman"/>
            </a:endParaRPr>
          </a:p>
          <a:p>
            <a:pPr marL="0" indent="0">
              <a:buNone/>
            </a:pP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6" name="Content Placeholder 3" descr="cat-1382015906Wuw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9" r="-270"/>
          <a:stretch/>
        </p:blipFill>
        <p:spPr>
          <a:xfrm>
            <a:off x="1303130" y="1408134"/>
            <a:ext cx="6548783" cy="431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86295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0391" y="2771403"/>
            <a:ext cx="6570518" cy="980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7388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7069" y="145143"/>
            <a:ext cx="7449731" cy="1016000"/>
          </a:xfrm>
        </p:spPr>
        <p:txBody>
          <a:bodyPr>
            <a:normAutofit/>
          </a:bodyPr>
          <a:lstStyle/>
          <a:p>
            <a:r>
              <a:rPr lang="en-US" sz="4400" dirty="0" smtClean="0">
                <a:solidFill>
                  <a:schemeClr val="bg1"/>
                </a:solidFill>
                <a:latin typeface="American Typewriter"/>
                <a:cs typeface="American Typewriter"/>
              </a:rPr>
              <a:t>3</a:t>
            </a:r>
            <a:r>
              <a:rPr lang="en-US" sz="4400" baseline="30000" dirty="0" smtClean="0">
                <a:solidFill>
                  <a:schemeClr val="bg1"/>
                </a:solidFill>
                <a:latin typeface="American Typewriter"/>
                <a:cs typeface="American Typewriter"/>
              </a:rPr>
              <a:t>rd</a:t>
            </a:r>
            <a:r>
              <a:rPr lang="en-US" sz="4400" dirty="0" smtClean="0">
                <a:solidFill>
                  <a:schemeClr val="bg1"/>
                </a:solidFill>
                <a:latin typeface="American Typewriter"/>
                <a:cs typeface="American Typewriter"/>
              </a:rPr>
              <a:t>: </a:t>
            </a:r>
            <a:r>
              <a:rPr lang="en-US" sz="4400" dirty="0" smtClean="0">
                <a:solidFill>
                  <a:srgbClr val="FFFF00"/>
                </a:solidFill>
                <a:latin typeface="American Typewriter"/>
                <a:cs typeface="American Typewriter"/>
              </a:rPr>
              <a:t>News of the Week</a:t>
            </a:r>
            <a:endParaRPr lang="en-US" sz="4400" dirty="0">
              <a:solidFill>
                <a:srgbClr val="FFFF00"/>
              </a:solidFill>
              <a:latin typeface="American Typewriter"/>
              <a:cs typeface="American Typewriter"/>
            </a:endParaRPr>
          </a:p>
        </p:txBody>
      </p:sp>
      <p:pic>
        <p:nvPicPr>
          <p:cNvPr id="4" name="Content Placeholder 3" descr="Screen Shot 2016-11-13 at 9.13.09 PM.png"/>
          <p:cNvPicPr>
            <a:picLocks noGrp="1" noChangeAspect="1"/>
          </p:cNvPicPr>
          <p:nvPr>
            <p:ph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" r="-468"/>
          <a:stretch/>
        </p:blipFill>
        <p:spPr>
          <a:xfrm>
            <a:off x="1237069" y="1408134"/>
            <a:ext cx="6729654" cy="4318000"/>
          </a:xfrm>
        </p:spPr>
      </p:pic>
    </p:spTree>
    <p:extLst>
      <p:ext uri="{BB962C8B-B14F-4D97-AF65-F5344CB8AC3E}">
        <p14:creationId xmlns:p14="http://schemas.microsoft.com/office/powerpoint/2010/main" val="4532585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46264" y="298401"/>
            <a:ext cx="1764885" cy="1170440"/>
          </a:xfrm>
        </p:spPr>
        <p:txBody>
          <a:bodyPr>
            <a:noAutofit/>
          </a:bodyPr>
          <a:lstStyle/>
          <a:p>
            <a:r>
              <a:rPr lang="en-US" sz="7200" b="1" smtClean="0">
                <a:solidFill>
                  <a:srgbClr val="FFFF00"/>
                </a:solidFill>
              </a:rPr>
              <a:t/>
            </a:r>
            <a:br>
              <a:rPr lang="en-US" sz="7200" b="1" smtClean="0">
                <a:solidFill>
                  <a:srgbClr val="FFFF00"/>
                </a:solidFill>
              </a:rPr>
            </a:br>
            <a:r>
              <a:rPr lang="en-US" sz="7200" b="1" smtClean="0">
                <a:solidFill>
                  <a:srgbClr val="FFFF00"/>
                </a:solidFill>
              </a:rPr>
              <a:t>4</a:t>
            </a:r>
            <a:r>
              <a:rPr lang="en-US" sz="7200" b="1" baseline="30000" smtClean="0">
                <a:solidFill>
                  <a:srgbClr val="FFFF00"/>
                </a:solidFill>
              </a:rPr>
              <a:t>th</a:t>
            </a:r>
            <a:r>
              <a:rPr lang="en-US" sz="7200" b="1" dirty="0" smtClean="0">
                <a:solidFill>
                  <a:srgbClr val="FFFF00"/>
                </a:solidFill>
              </a:rPr>
              <a:t/>
            </a:r>
            <a:br>
              <a:rPr lang="en-US" sz="7200" b="1" dirty="0" smtClean="0">
                <a:solidFill>
                  <a:srgbClr val="FFFF00"/>
                </a:solidFill>
              </a:rPr>
            </a:br>
            <a:endParaRPr lang="en-US" sz="7200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1682414" y="2342359"/>
            <a:ext cx="7290458" cy="351353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8000" dirty="0" smtClean="0">
                <a:solidFill>
                  <a:schemeClr val="bg1"/>
                </a:solidFill>
                <a:latin typeface="American Typewriter"/>
                <a:cs typeface="American Typewriter"/>
              </a:rPr>
              <a:t>Continuing with</a:t>
            </a:r>
            <a:r>
              <a:rPr lang="mr-IN" sz="8000" dirty="0" smtClean="0">
                <a:solidFill>
                  <a:srgbClr val="FFFF00"/>
                </a:solidFill>
                <a:latin typeface="American Typewriter"/>
                <a:cs typeface="American Typewriter"/>
              </a:rPr>
              <a:t>…</a:t>
            </a:r>
            <a:r>
              <a:rPr lang="en-CA" sz="8000" dirty="0" smtClean="0">
                <a:solidFill>
                  <a:srgbClr val="FFFF00"/>
                </a:solidFill>
                <a:latin typeface="American Typewriter"/>
                <a:cs typeface="American Typewriter"/>
              </a:rPr>
              <a:t>.</a:t>
            </a:r>
            <a:endParaRPr lang="en-US" sz="8000" dirty="0" smtClean="0">
              <a:solidFill>
                <a:srgbClr val="FFFF00"/>
              </a:solidFill>
              <a:latin typeface="American Typewriter"/>
              <a:cs typeface="American Typewriter"/>
            </a:endParaRPr>
          </a:p>
        </p:txBody>
      </p:sp>
    </p:spTree>
    <p:extLst>
      <p:ext uri="{BB962C8B-B14F-4D97-AF65-F5344CB8AC3E}">
        <p14:creationId xmlns:p14="http://schemas.microsoft.com/office/powerpoint/2010/main" val="34733410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1450"/>
            <a:ext cx="8686800" cy="2705259"/>
          </a:xfrm>
        </p:spPr>
        <p:txBody>
          <a:bodyPr>
            <a:noAutofit/>
          </a:bodyPr>
          <a:lstStyle/>
          <a:p>
            <a:r>
              <a:rPr lang="en-CA" sz="4800" b="1" dirty="0" smtClean="0">
                <a:solidFill>
                  <a:srgbClr val="FFFFFF"/>
                </a:solidFill>
              </a:rPr>
              <a:t/>
            </a:r>
            <a:br>
              <a:rPr lang="en-CA" sz="4800" b="1" dirty="0" smtClean="0">
                <a:solidFill>
                  <a:srgbClr val="FFFFFF"/>
                </a:solidFill>
              </a:rPr>
            </a:br>
            <a:r>
              <a:rPr lang="en-CA" sz="4800" b="1" dirty="0" smtClean="0">
                <a:solidFill>
                  <a:srgbClr val="FFFFFF"/>
                </a:solidFill>
              </a:rPr>
              <a:t>Unit 6: </a:t>
            </a:r>
            <a:r>
              <a:rPr lang="en-CA" sz="4800" b="1" dirty="0" smtClean="0">
                <a:solidFill>
                  <a:srgbClr val="FFFF00"/>
                </a:solidFill>
              </a:rPr>
              <a:t>The Legal Architecture of Business Governance</a:t>
            </a:r>
            <a:r>
              <a:rPr lang="en-CA" sz="4800" b="1" dirty="0" smtClean="0">
                <a:solidFill>
                  <a:srgbClr val="FFFFFF"/>
                </a:solidFill>
              </a:rPr>
              <a:t/>
            </a:r>
            <a:br>
              <a:rPr lang="en-CA" sz="4800" b="1" dirty="0" smtClean="0">
                <a:solidFill>
                  <a:srgbClr val="FFFFFF"/>
                </a:solidFill>
              </a:rPr>
            </a:br>
            <a:endParaRPr lang="en-US" sz="4800" b="1" dirty="0">
              <a:solidFill>
                <a:srgbClr val="FFFFFF"/>
              </a:solidFill>
            </a:endParaRPr>
          </a:p>
        </p:txBody>
      </p:sp>
      <p:pic>
        <p:nvPicPr>
          <p:cNvPr id="4" name="Content Placeholder 3" descr="Unit-6-768x566.jpg"/>
          <p:cNvPicPr>
            <a:picLocks noGrp="1" noChangeAspect="1"/>
          </p:cNvPicPr>
          <p:nvPr>
            <p:ph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14" t="5830" r="857" b="9950"/>
          <a:stretch/>
        </p:blipFill>
        <p:spPr>
          <a:xfrm>
            <a:off x="2606092" y="3200125"/>
            <a:ext cx="3859654" cy="2391846"/>
          </a:xfrm>
        </p:spPr>
      </p:pic>
    </p:spTree>
    <p:extLst>
      <p:ext uri="{BB962C8B-B14F-4D97-AF65-F5344CB8AC3E}">
        <p14:creationId xmlns:p14="http://schemas.microsoft.com/office/powerpoint/2010/main" val="26845934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6666" y="0"/>
            <a:ext cx="7730133" cy="1534081"/>
          </a:xfrm>
        </p:spPr>
        <p:txBody>
          <a:bodyPr>
            <a:normAutofit/>
          </a:bodyPr>
          <a:lstStyle/>
          <a:p>
            <a:r>
              <a:rPr lang="en-US" sz="4400" b="1" dirty="0" smtClean="0">
                <a:solidFill>
                  <a:srgbClr val="FFFF00"/>
                </a:solidFill>
              </a:rPr>
              <a:t>Constraining </a:t>
            </a:r>
            <a:r>
              <a:rPr lang="en-US" sz="4400" b="1" dirty="0" smtClean="0">
                <a:solidFill>
                  <a:schemeClr val="bg1"/>
                </a:solidFill>
              </a:rPr>
              <a:t>the</a:t>
            </a:r>
            <a:r>
              <a:rPr lang="en-US" sz="4400" b="1" dirty="0" smtClean="0">
                <a:solidFill>
                  <a:srgbClr val="FFFF00"/>
                </a:solidFill>
              </a:rPr>
              <a:t> use of </a:t>
            </a:r>
            <a:br>
              <a:rPr lang="en-US" sz="4400" b="1" dirty="0" smtClean="0">
                <a:solidFill>
                  <a:srgbClr val="FFFF00"/>
                </a:solidFill>
              </a:rPr>
            </a:br>
            <a:r>
              <a:rPr lang="en-US" sz="4400" b="1" dirty="0" smtClean="0">
                <a:solidFill>
                  <a:srgbClr val="FFFF00"/>
                </a:solidFill>
              </a:rPr>
              <a:t>the </a:t>
            </a:r>
            <a:r>
              <a:rPr lang="en-US" sz="4400" b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Corporate Vehicle</a:t>
            </a:r>
            <a:endParaRPr lang="en-US" sz="4400" b="1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Content Placeholder 3" descr="imgres.jpg"/>
          <p:cNvPicPr>
            <a:picLocks noGrp="1" noChangeAspect="1"/>
          </p:cNvPicPr>
          <p:nvPr>
            <p:ph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" r="108"/>
          <a:stretch/>
        </p:blipFill>
        <p:spPr>
          <a:xfrm>
            <a:off x="956667" y="1698480"/>
            <a:ext cx="7257470" cy="4192588"/>
          </a:xfrm>
        </p:spPr>
      </p:pic>
    </p:spTree>
    <p:extLst>
      <p:ext uri="{BB962C8B-B14F-4D97-AF65-F5344CB8AC3E}">
        <p14:creationId xmlns:p14="http://schemas.microsoft.com/office/powerpoint/2010/main" val="4266953879"/>
      </p:ext>
    </p:extLst>
  </p:cSld>
  <p:clrMapOvr>
    <a:masterClrMapping/>
  </p:clrMapOvr>
</p:sld>
</file>

<file path=ppt/theme/theme1.xml><?xml version="1.0" encoding="utf-8"?>
<a:theme xmlns:a="http://schemas.openxmlformats.org/drawingml/2006/main" name="CDM_PPT_Template 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CDM_PPT_Template .thmx</Template>
  <TotalTime>9902</TotalTime>
  <Words>1696</Words>
  <Application>Microsoft Macintosh PowerPoint</Application>
  <PresentationFormat>On-screen Show (4:3)</PresentationFormat>
  <Paragraphs>169</Paragraphs>
  <Slides>59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60" baseType="lpstr">
      <vt:lpstr>CDM_PPT_Template </vt:lpstr>
      <vt:lpstr> The Legal Architecture of Business Governance #3 </vt:lpstr>
      <vt:lpstr>PowerPoint Presentation</vt:lpstr>
      <vt:lpstr>   Lecture Capture Monday</vt:lpstr>
      <vt:lpstr>1st: Assignment #1</vt:lpstr>
      <vt:lpstr>       2nd: Useful Resource</vt:lpstr>
      <vt:lpstr>3rd: News of the Week</vt:lpstr>
      <vt:lpstr> 4th </vt:lpstr>
      <vt:lpstr> Unit 6: The Legal Architecture of Business Governance </vt:lpstr>
      <vt:lpstr>Constraining the use of  the Corporate Vehicle</vt:lpstr>
      <vt:lpstr>Topics #1</vt:lpstr>
      <vt:lpstr>Topics #2</vt:lpstr>
      <vt:lpstr>Academic Origins</vt:lpstr>
      <vt:lpstr>PowerPoint Presentation</vt:lpstr>
      <vt:lpstr>PowerPoint Presentation</vt:lpstr>
      <vt:lpstr>Corporate Governance is synonymizing with…Shareholders rights!</vt:lpstr>
      <vt:lpstr>LOOK CLOSELY…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Pause</vt:lpstr>
      <vt:lpstr>Applicability of the duty of good faith in commercial contracts</vt:lpstr>
      <vt:lpstr>Introduction to Governance </vt:lpstr>
      <vt:lpstr>PowerPoint Presentation</vt:lpstr>
      <vt:lpstr>Keep in mind #1…</vt:lpstr>
      <vt:lpstr>Keep in mind #2…Which hat?</vt:lpstr>
      <vt:lpstr>PowerPoint Presentation</vt:lpstr>
      <vt:lpstr>Shareholders</vt:lpstr>
      <vt:lpstr>The Role of Shareholders #1…</vt:lpstr>
      <vt:lpstr>The Role of Shareholders #2…</vt:lpstr>
      <vt:lpstr>BCBCA Section 259</vt:lpstr>
      <vt:lpstr>CBCA Section 173 </vt:lpstr>
      <vt:lpstr>CBCA Section 173 (continued) </vt:lpstr>
      <vt:lpstr>What/who is a shareholder? </vt:lpstr>
      <vt:lpstr>DIVISION OF POWERS BETWEEN DIRECTORS AND SHAREHOLDERS </vt:lpstr>
      <vt:lpstr> Standard form BC Articles provide… </vt:lpstr>
      <vt:lpstr>Canadian Jorex Ltd. v. 477749 Alberta Ltd. (1991) 85 Alta. L.R. (2d) 313 </vt:lpstr>
      <vt:lpstr>PowerPoint Presentation</vt:lpstr>
      <vt:lpstr>PowerPoint Presentation</vt:lpstr>
      <vt:lpstr>Statutory v. Contractual models</vt:lpstr>
      <vt:lpstr>Northern Minerals Investment Corp. v. Mundoro Capital Inc. 2012 BCSC 1090 </vt:lpstr>
      <vt:lpstr>Facts:</vt:lpstr>
      <vt:lpstr>PowerPoint Presentation</vt:lpstr>
      <vt:lpstr>PowerPoint Presentation</vt:lpstr>
      <vt:lpstr>PowerPoint Presentation</vt:lpstr>
      <vt:lpstr>Next Topic: LIMITATIONS OF BOARD-CENTRIC MODEL AND RE-DESIGNING THE ARCHITECTURE   </vt:lpstr>
      <vt:lpstr>Close Corporations (not public)</vt:lpstr>
      <vt:lpstr>Examples of close corps.:</vt:lpstr>
      <vt:lpstr>PowerPoint Presentation</vt:lpstr>
      <vt:lpstr>&amp; of recent note in the U.S.A.</vt:lpstr>
      <vt:lpstr>Very different counsel experience</vt:lpstr>
      <vt:lpstr> Publicly Held Corporations </vt:lpstr>
      <vt:lpstr> Why do the theoretical model and the reality diverge? Four possible reasons: </vt:lpstr>
      <vt:lpstr>Re-read BCBCA Section 137 (1)</vt:lpstr>
      <vt:lpstr>Effect…</vt:lpstr>
      <vt:lpstr>Next: Directors in depth </vt:lpstr>
      <vt:lpstr> Am I an VLC (Vicariously Liable Cat)?</vt:lpstr>
      <vt:lpstr>PowerPoint Presentation</vt:lpstr>
    </vt:vector>
  </TitlesOfParts>
  <Company>Festinger Bahniwal Law &amp; Strategy LLP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       Controlling the Controllers</dc:title>
  <dc:creator>Jon Festinger</dc:creator>
  <cp:lastModifiedBy>Jon Festinger</cp:lastModifiedBy>
  <cp:revision>853</cp:revision>
  <cp:lastPrinted>2013-11-20T04:46:48Z</cp:lastPrinted>
  <dcterms:created xsi:type="dcterms:W3CDTF">2013-03-18T21:23:38Z</dcterms:created>
  <dcterms:modified xsi:type="dcterms:W3CDTF">2016-11-14T23:50:39Z</dcterms:modified>
</cp:coreProperties>
</file>