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00" r:id="rId2"/>
    <p:sldId id="965" r:id="rId3"/>
    <p:sldId id="1268" r:id="rId4"/>
    <p:sldId id="1269" r:id="rId5"/>
    <p:sldId id="1270" r:id="rId6"/>
    <p:sldId id="966" r:id="rId7"/>
    <p:sldId id="1218" r:id="rId8"/>
    <p:sldId id="1271" r:id="rId9"/>
    <p:sldId id="1272" r:id="rId10"/>
    <p:sldId id="1265" r:id="rId11"/>
    <p:sldId id="1252" r:id="rId12"/>
    <p:sldId id="1188" r:id="rId13"/>
    <p:sldId id="968" r:id="rId14"/>
    <p:sldId id="1131" r:id="rId15"/>
    <p:sldId id="1161" r:id="rId16"/>
    <p:sldId id="1282" r:id="rId17"/>
    <p:sldId id="1133" r:id="rId18"/>
    <p:sldId id="1176" r:id="rId19"/>
    <p:sldId id="1186" r:id="rId20"/>
    <p:sldId id="1283" r:id="rId21"/>
    <p:sldId id="1211" r:id="rId22"/>
    <p:sldId id="1143" r:id="rId23"/>
    <p:sldId id="1183" r:id="rId24"/>
    <p:sldId id="1180" r:id="rId25"/>
    <p:sldId id="1181" r:id="rId26"/>
    <p:sldId id="1196" r:id="rId27"/>
    <p:sldId id="1214" r:id="rId28"/>
    <p:sldId id="1200" r:id="rId29"/>
    <p:sldId id="1220" r:id="rId30"/>
    <p:sldId id="1221" r:id="rId31"/>
    <p:sldId id="1223" r:id="rId32"/>
    <p:sldId id="1226" r:id="rId33"/>
    <p:sldId id="1227" r:id="rId34"/>
    <p:sldId id="1228" r:id="rId35"/>
    <p:sldId id="1229" r:id="rId36"/>
    <p:sldId id="1230" r:id="rId37"/>
    <p:sldId id="1247" r:id="rId38"/>
    <p:sldId id="1240" r:id="rId39"/>
    <p:sldId id="1231" r:id="rId40"/>
    <p:sldId id="1232" r:id="rId41"/>
    <p:sldId id="1233" r:id="rId42"/>
    <p:sldId id="1246" r:id="rId43"/>
    <p:sldId id="1264" r:id="rId44"/>
    <p:sldId id="1234" r:id="rId45"/>
    <p:sldId id="1235" r:id="rId46"/>
    <p:sldId id="1248" r:id="rId47"/>
    <p:sldId id="1237" r:id="rId48"/>
    <p:sldId id="1253" r:id="rId49"/>
    <p:sldId id="1254" r:id="rId50"/>
    <p:sldId id="1255" r:id="rId51"/>
    <p:sldId id="1256" r:id="rId52"/>
    <p:sldId id="1298" r:id="rId53"/>
    <p:sldId id="1257" r:id="rId54"/>
    <p:sldId id="1258" r:id="rId55"/>
    <p:sldId id="1300" r:id="rId56"/>
    <p:sldId id="1263" r:id="rId57"/>
    <p:sldId id="1251"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18E"/>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7" d="100"/>
          <a:sy n="77" d="100"/>
        </p:scale>
        <p:origin x="-760" y="-2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16-11-16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hyperlink" Target="http://bizorg.allard.ubc.ca" TargetMode="External"/><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s://www.lawsociety.bc.ca/docs/becoming/material/Company.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od.com/"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s://www.iod.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0286"/>
            <a:ext cx="8646080" cy="1574891"/>
          </a:xfrm>
        </p:spPr>
        <p:txBody>
          <a:bodyPr>
            <a:noAutofit/>
          </a:bodyPr>
          <a:lstStyle/>
          <a:p>
            <a:r>
              <a:rPr lang="en-CA" sz="4800" b="1" dirty="0" smtClean="0">
                <a:solidFill>
                  <a:srgbClr val="FFFF00"/>
                </a:solidFill>
              </a:rPr>
              <a:t/>
            </a:r>
            <a:br>
              <a:rPr lang="en-CA" sz="4800" b="1" dirty="0" smtClean="0">
                <a:solidFill>
                  <a:srgbClr val="FFFF00"/>
                </a:solidFill>
              </a:rPr>
            </a:br>
            <a:r>
              <a:rPr lang="en-CA" sz="4800" b="1" dirty="0" smtClean="0">
                <a:solidFill>
                  <a:srgbClr val="000000"/>
                </a:solidFill>
              </a:rPr>
              <a:t>The </a:t>
            </a:r>
            <a:r>
              <a:rPr lang="en-CA" sz="4800" b="1" dirty="0">
                <a:solidFill>
                  <a:srgbClr val="000090"/>
                </a:solidFill>
              </a:rPr>
              <a:t>Legal Architecture </a:t>
            </a:r>
            <a:r>
              <a:rPr lang="en-CA" sz="4800" b="1" dirty="0">
                <a:solidFill>
                  <a:schemeClr val="tx1"/>
                </a:solidFill>
              </a:rPr>
              <a:t>of </a:t>
            </a:r>
            <a:r>
              <a:rPr lang="en-CA" sz="4800" b="1" dirty="0">
                <a:solidFill>
                  <a:srgbClr val="000090"/>
                </a:solidFill>
              </a:rPr>
              <a:t>Business </a:t>
            </a:r>
            <a:r>
              <a:rPr lang="en-CA" sz="4800" b="1" dirty="0" smtClean="0">
                <a:solidFill>
                  <a:srgbClr val="000090"/>
                </a:solidFill>
              </a:rPr>
              <a:t>Governance </a:t>
            </a:r>
            <a:r>
              <a:rPr lang="en-CA" sz="4800" b="1" dirty="0" smtClean="0">
                <a:solidFill>
                  <a:schemeClr val="tx1"/>
                </a:solidFill>
              </a:rPr>
              <a:t>#4</a:t>
            </a:r>
            <a:r>
              <a:rPr lang="en-CA" sz="4800" b="1" dirty="0">
                <a:solidFill>
                  <a:schemeClr val="tx1"/>
                </a:solidFill>
              </a:rPr>
              <a:t/>
            </a:r>
            <a:br>
              <a:rPr lang="en-CA" sz="4800" b="1" dirty="0">
                <a:solidFill>
                  <a:schemeClr val="tx1"/>
                </a:solidFill>
              </a:rPr>
            </a:br>
            <a:endParaRPr lang="en-US" sz="4800" dirty="0">
              <a:solidFill>
                <a:schemeClr val="tx1"/>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92500" lnSpcReduction="20000"/>
          </a:bodyPr>
          <a:lstStyle/>
          <a:p>
            <a:pPr marL="0" indent="0">
              <a:buNone/>
            </a:pPr>
            <a:r>
              <a:rPr lang="en-US" b="1" dirty="0" smtClean="0">
                <a:solidFill>
                  <a:srgbClr val="000000"/>
                </a:solidFill>
                <a:latin typeface="+mn-lt"/>
                <a:cs typeface="Lucida Console"/>
              </a:rPr>
              <a:t>Talk 19</a:t>
            </a:r>
          </a:p>
          <a:p>
            <a:pPr marL="0" indent="0">
              <a:buNone/>
            </a:pPr>
            <a:r>
              <a:rPr lang="en-US" b="1" dirty="0" smtClean="0">
                <a:solidFill>
                  <a:srgbClr val="000000"/>
                </a:solidFill>
                <a:latin typeface="+mn-lt"/>
                <a:cs typeface="Lucida Console"/>
              </a:rPr>
              <a:t>LAW 459 003</a:t>
            </a:r>
          </a:p>
          <a:p>
            <a:pPr marL="0" indent="0">
              <a:buNone/>
            </a:pPr>
            <a:r>
              <a:rPr lang="en-US" b="1" dirty="0" smtClean="0">
                <a:solidFill>
                  <a:srgbClr val="000000"/>
                </a:solidFill>
                <a:latin typeface="+mn-lt"/>
                <a:cs typeface="Lucida Console"/>
              </a:rPr>
              <a:t>BUSINESS ORGANIZATIONS</a:t>
            </a:r>
            <a:endParaRPr lang="en-US" b="1" dirty="0">
              <a:solidFill>
                <a:srgbClr val="000000"/>
              </a:solidFill>
              <a:latin typeface="+mn-lt"/>
              <a:cs typeface="Lucida Console"/>
            </a:endParaRPr>
          </a:p>
          <a:p>
            <a:pPr marL="0" indent="0">
              <a:buNone/>
            </a:pPr>
            <a:r>
              <a:rPr lang="en-US" b="1" dirty="0" smtClean="0">
                <a:solidFill>
                  <a:srgbClr val="000000"/>
                </a:solidFill>
                <a:latin typeface="+mn-lt"/>
                <a:cs typeface="Lucida Console"/>
              </a:rPr>
              <a:t>Allard School of Law, UBC</a:t>
            </a:r>
          </a:p>
          <a:p>
            <a:pPr marL="0" indent="0">
              <a:buNone/>
            </a:pPr>
            <a:r>
              <a:rPr lang="en-US" b="1" dirty="0" smtClean="0">
                <a:solidFill>
                  <a:srgbClr val="000000"/>
                </a:solidFill>
                <a:latin typeface="+mn-lt"/>
                <a:cs typeface="Lucida Console"/>
              </a:rPr>
              <a:t>Fall, 2016</a:t>
            </a:r>
            <a:endParaRPr lang="en-US" b="1" dirty="0">
              <a:solidFill>
                <a:srgbClr val="000000"/>
              </a:solidFill>
              <a:latin typeface="+mn-lt"/>
              <a:cs typeface="Lucida Console"/>
            </a:endParaRPr>
          </a:p>
          <a:p>
            <a:endParaRPr lang="en-US" dirty="0">
              <a:latin typeface="+mn-lt"/>
              <a:cs typeface="Lucida Console"/>
            </a:endParaRPr>
          </a:p>
          <a:p>
            <a:endParaRPr lang="en-US" dirty="0">
              <a:latin typeface="+mn-lt"/>
              <a:cs typeface="Lucida Console"/>
            </a:endParaRPr>
          </a:p>
          <a:p>
            <a:pPr marL="0" indent="0">
              <a:buNone/>
            </a:pPr>
            <a:endParaRPr lang="en-US" sz="1600" dirty="0" smtClean="0">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endParaRPr lang="en-US" sz="1600" b="1" dirty="0" smtClean="0">
              <a:solidFill>
                <a:srgbClr val="000000"/>
              </a:solidFill>
              <a:latin typeface="+mn-lt"/>
              <a:cs typeface="Lucida Console"/>
            </a:endParaRPr>
          </a:p>
          <a:p>
            <a:pPr marL="0" indent="0">
              <a:buNone/>
            </a:pPr>
            <a:r>
              <a:rPr lang="en-US" sz="1900" b="1" dirty="0" smtClean="0">
                <a:solidFill>
                  <a:srgbClr val="000000"/>
                </a:solidFill>
                <a:latin typeface="+mn-lt"/>
                <a:cs typeface="Lucida Console"/>
              </a:rPr>
              <a:t>Jon </a:t>
            </a:r>
            <a:r>
              <a:rPr lang="en-US" sz="1900" b="1" dirty="0">
                <a:solidFill>
                  <a:srgbClr val="000000"/>
                </a:solidFill>
                <a:latin typeface="+mn-lt"/>
                <a:cs typeface="Lucida Console"/>
              </a:rPr>
              <a:t>Festinger Q.C</a:t>
            </a:r>
            <a:r>
              <a:rPr lang="en-US" sz="1900" b="1" dirty="0" smtClean="0">
                <a:solidFill>
                  <a:srgbClr val="000000"/>
                </a:solidFill>
                <a:latin typeface="+mn-lt"/>
                <a:cs typeface="Lucida Console"/>
              </a:rPr>
              <a:t>.</a:t>
            </a:r>
            <a:endParaRPr lang="en-US" sz="1900" b="1" dirty="0">
              <a:solidFill>
                <a:srgbClr val="000000"/>
              </a:solidFill>
              <a:latin typeface="+mn-lt"/>
              <a:cs typeface="Lucida Console"/>
            </a:endParaRPr>
          </a:p>
          <a:p>
            <a:pPr marL="0" indent="0">
              <a:buNone/>
            </a:pPr>
            <a:r>
              <a:rPr lang="en-US" sz="1900" b="1" dirty="0">
                <a:solidFill>
                  <a:srgbClr val="000000"/>
                </a:solidFill>
                <a:latin typeface="+mn-lt"/>
                <a:cs typeface="Lucida Console"/>
              </a:rPr>
              <a:t>Festinger Law &amp; Strategy </a:t>
            </a:r>
          </a:p>
          <a:p>
            <a:pPr marL="0" indent="0">
              <a:buNone/>
            </a:pPr>
            <a:r>
              <a:rPr lang="en-US" sz="1900" b="1" dirty="0" smtClean="0">
                <a:latin typeface="+mn-lt"/>
                <a:cs typeface="Lucida Console"/>
                <a:hlinkClick r:id="rId4"/>
              </a:rPr>
              <a:t>http://bizorg.allard.ubc.ca</a:t>
            </a:r>
            <a:endParaRPr lang="en-US" sz="1900" b="1" dirty="0" smtClean="0">
              <a:latin typeface="+mn-lt"/>
              <a:cs typeface="Lucida Console"/>
            </a:endParaRPr>
          </a:p>
          <a:p>
            <a:pPr marL="0" indent="0">
              <a:buNone/>
            </a:pPr>
            <a:r>
              <a:rPr lang="en-US" sz="1900" b="1" dirty="0" smtClean="0">
                <a:solidFill>
                  <a:srgbClr val="000000"/>
                </a:solidFill>
                <a:latin typeface="+mn-lt"/>
                <a:cs typeface="Lucida Console"/>
              </a:rPr>
              <a:t>@</a:t>
            </a:r>
            <a:r>
              <a:rPr lang="en-US" sz="1900" b="1" dirty="0" err="1" smtClean="0">
                <a:solidFill>
                  <a:srgbClr val="000000"/>
                </a:solidFill>
                <a:latin typeface="+mn-lt"/>
                <a:cs typeface="Lucida Console"/>
              </a:rPr>
              <a:t>jonfestinger</a:t>
            </a:r>
            <a:endParaRPr lang="en-US" sz="1900" b="1" dirty="0">
              <a:solidFill>
                <a:srgbClr val="000000"/>
              </a:solidFill>
              <a:latin typeface="+mn-lt"/>
              <a:cs typeface="Lucida Console"/>
            </a:endParaRPr>
          </a:p>
          <a:p>
            <a:pPr marL="0" indent="0">
              <a:buNone/>
            </a:pPr>
            <a:r>
              <a:rPr lang="en-US" sz="1900" b="1" dirty="0" err="1" smtClean="0">
                <a:solidFill>
                  <a:schemeClr val="tx1"/>
                </a:solidFill>
                <a:latin typeface="+mn-lt"/>
                <a:cs typeface="Lucida Console"/>
              </a:rPr>
              <a:t>jon@fblawstrategy.com</a:t>
            </a:r>
            <a:endParaRPr lang="en-US" sz="1900" b="1" dirty="0">
              <a:solidFill>
                <a:schemeClr val="tx1"/>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0935"/>
            <a:ext cx="8229600" cy="1352631"/>
          </a:xfrm>
        </p:spPr>
        <p:txBody>
          <a:bodyPr>
            <a:normAutofit/>
          </a:bodyPr>
          <a:lstStyle/>
          <a:p>
            <a:r>
              <a:rPr lang="en-US" sz="6000" b="1" dirty="0" smtClean="0">
                <a:solidFill>
                  <a:srgbClr val="CCFFCC"/>
                </a:solidFill>
              </a:rPr>
              <a:t>2</a:t>
            </a:r>
            <a:r>
              <a:rPr lang="en-US" sz="6000" b="1" baseline="30000" dirty="0" smtClean="0">
                <a:solidFill>
                  <a:srgbClr val="CCFFCC"/>
                </a:solidFill>
              </a:rPr>
              <a:t>nd</a:t>
            </a:r>
            <a:r>
              <a:rPr lang="en-US" sz="6000" b="1" dirty="0" smtClean="0">
                <a:solidFill>
                  <a:srgbClr val="CCFFCC"/>
                </a:solidFill>
              </a:rPr>
              <a:t>: </a:t>
            </a:r>
            <a:r>
              <a:rPr lang="en-US" sz="6000" b="1" dirty="0" smtClean="0">
                <a:solidFill>
                  <a:srgbClr val="FFFF00"/>
                </a:solidFill>
              </a:rPr>
              <a:t>Reminder</a:t>
            </a:r>
            <a:endParaRPr lang="en-US" sz="6000" b="1" dirty="0">
              <a:solidFill>
                <a:srgbClr val="FFFF00"/>
              </a:solidFill>
            </a:endParaRPr>
          </a:p>
        </p:txBody>
      </p:sp>
      <p:sp>
        <p:nvSpPr>
          <p:cNvPr id="3" name="Content Placeholder 2"/>
          <p:cNvSpPr>
            <a:spLocks noGrp="1"/>
          </p:cNvSpPr>
          <p:nvPr>
            <p:ph sz="quarter" idx="10"/>
          </p:nvPr>
        </p:nvSpPr>
        <p:spPr>
          <a:xfrm>
            <a:off x="457200" y="1979458"/>
            <a:ext cx="8229600" cy="3975413"/>
          </a:xfrm>
        </p:spPr>
        <p:txBody>
          <a:bodyPr>
            <a:normAutofit/>
          </a:bodyPr>
          <a:lstStyle/>
          <a:p>
            <a:pPr marL="0" indent="0">
              <a:buNone/>
            </a:pPr>
            <a:r>
              <a:rPr lang="en-US" sz="5400" b="1" dirty="0" smtClean="0">
                <a:solidFill>
                  <a:schemeClr val="bg1"/>
                </a:solidFill>
              </a:rPr>
              <a:t>Second assignment </a:t>
            </a:r>
            <a:r>
              <a:rPr lang="en-US" sz="5400" b="1" dirty="0" smtClean="0">
                <a:solidFill>
                  <a:schemeClr val="accent5"/>
                </a:solidFill>
              </a:rPr>
              <a:t>due Monday November 28</a:t>
            </a:r>
            <a:r>
              <a:rPr lang="en-US" sz="5400" b="1" dirty="0" smtClean="0">
                <a:solidFill>
                  <a:schemeClr val="bg1"/>
                </a:solidFill>
              </a:rPr>
              <a:t>, 2016 by 9 AM (or at beginning of class) </a:t>
            </a:r>
            <a:endParaRPr lang="en-US" sz="5400" b="1" dirty="0">
              <a:solidFill>
                <a:schemeClr val="bg1"/>
              </a:solidFill>
            </a:endParaRPr>
          </a:p>
        </p:txBody>
      </p:sp>
    </p:spTree>
    <p:extLst>
      <p:ext uri="{BB962C8B-B14F-4D97-AF65-F5344CB8AC3E}">
        <p14:creationId xmlns:p14="http://schemas.microsoft.com/office/powerpoint/2010/main" val="1103060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4400" b="1" dirty="0">
                <a:solidFill>
                  <a:schemeClr val="bg1"/>
                </a:solidFill>
                <a:latin typeface="+mn-lt"/>
                <a:cs typeface="American Typewriter"/>
              </a:rPr>
              <a:t>3</a:t>
            </a:r>
            <a:r>
              <a:rPr lang="en-US" sz="4400" b="1" baseline="30000" dirty="0" smtClean="0">
                <a:solidFill>
                  <a:schemeClr val="bg1"/>
                </a:solidFill>
                <a:latin typeface="+mn-lt"/>
                <a:cs typeface="American Typewriter"/>
              </a:rPr>
              <a:t>rd</a:t>
            </a:r>
            <a:r>
              <a:rPr lang="en-US" sz="4400" b="1" dirty="0" smtClean="0">
                <a:solidFill>
                  <a:schemeClr val="bg1"/>
                </a:solidFill>
                <a:latin typeface="+mn-lt"/>
                <a:cs typeface="American Typewriter"/>
              </a:rPr>
              <a:t>: </a:t>
            </a:r>
            <a:r>
              <a:rPr lang="en-US" sz="4400" b="1" dirty="0" smtClean="0">
                <a:solidFill>
                  <a:srgbClr val="FFFF00"/>
                </a:solidFill>
                <a:latin typeface="+mn-lt"/>
                <a:cs typeface="American Typewriter"/>
              </a:rPr>
              <a:t>Useful Resource (</a:t>
            </a:r>
            <a:r>
              <a:rPr lang="en-US" sz="4400" b="1" dirty="0" smtClean="0">
                <a:solidFill>
                  <a:srgbClr val="CCFFCC"/>
                </a:solidFill>
                <a:latin typeface="+mn-lt"/>
                <a:cs typeface="American Typewriter"/>
              </a:rPr>
              <a:t>reminder</a:t>
            </a:r>
            <a:r>
              <a:rPr lang="en-US" sz="4400" b="1" dirty="0" smtClean="0">
                <a:solidFill>
                  <a:srgbClr val="FFFF00"/>
                </a:solidFill>
                <a:latin typeface="+mn-lt"/>
                <a:cs typeface="American Typewriter"/>
              </a:rPr>
              <a:t>)</a:t>
            </a:r>
            <a:endParaRPr lang="en-US" sz="4400" b="1" dirty="0">
              <a:latin typeface="+mn-lt"/>
            </a:endParaRPr>
          </a:p>
        </p:txBody>
      </p:sp>
      <p:pic>
        <p:nvPicPr>
          <p:cNvPr id="4" name="Content Placeholder 3" descr="Screen Shot 2016-11-14 at 8.41.46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7" r="-656"/>
          <a:stretch/>
        </p:blipFill>
        <p:spPr>
          <a:xfrm>
            <a:off x="2968964" y="1197450"/>
            <a:ext cx="3243698" cy="3971827"/>
          </a:xfrm>
        </p:spPr>
      </p:pic>
      <p:sp>
        <p:nvSpPr>
          <p:cNvPr id="5" name="TextBox 4"/>
          <p:cNvSpPr txBox="1"/>
          <p:nvPr/>
        </p:nvSpPr>
        <p:spPr>
          <a:xfrm>
            <a:off x="803580" y="5326381"/>
            <a:ext cx="7725192" cy="677108"/>
          </a:xfrm>
          <a:prstGeom prst="rect">
            <a:avLst/>
          </a:prstGeom>
          <a:noFill/>
        </p:spPr>
        <p:txBody>
          <a:bodyPr wrap="none" rtlCol="0">
            <a:spAutoFit/>
          </a:bodyPr>
          <a:lstStyle/>
          <a:p>
            <a:r>
              <a:rPr lang="en-US" sz="2000" dirty="0">
                <a:hlinkClick r:id="rId3"/>
              </a:rPr>
              <a:t>https://www.lawsociety.bc.ca/</a:t>
            </a:r>
            <a:r>
              <a:rPr lang="en-US" sz="2000" dirty="0" smtClean="0">
                <a:hlinkClick r:id="rId3"/>
              </a:rPr>
              <a:t>docsbecoming</a:t>
            </a:r>
            <a:r>
              <a:rPr lang="en-US" sz="2000" dirty="0">
                <a:hlinkClick r:id="rId3"/>
              </a:rPr>
              <a:t>/material/</a:t>
            </a:r>
            <a:r>
              <a:rPr lang="en-US" sz="2000" dirty="0" smtClean="0">
                <a:hlinkClick r:id="rId3"/>
              </a:rPr>
              <a:t>Company.pdf</a:t>
            </a:r>
            <a:endParaRPr lang="en-US" sz="2000" dirty="0" smtClean="0"/>
          </a:p>
          <a:p>
            <a:endParaRPr lang="en-US" dirty="0"/>
          </a:p>
        </p:txBody>
      </p:sp>
    </p:spTree>
    <p:extLst>
      <p:ext uri="{BB962C8B-B14F-4D97-AF65-F5344CB8AC3E}">
        <p14:creationId xmlns:p14="http://schemas.microsoft.com/office/powerpoint/2010/main" val="75292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931" y="145143"/>
            <a:ext cx="7053869" cy="1016000"/>
          </a:xfrm>
        </p:spPr>
        <p:txBody>
          <a:bodyPr>
            <a:normAutofit/>
          </a:bodyPr>
          <a:lstStyle/>
          <a:p>
            <a:r>
              <a:rPr lang="en-US" sz="4400" dirty="0">
                <a:solidFill>
                  <a:schemeClr val="bg1"/>
                </a:solidFill>
                <a:latin typeface="American Typewriter"/>
                <a:cs typeface="American Typewriter"/>
              </a:rPr>
              <a:t>4</a:t>
            </a:r>
            <a:r>
              <a:rPr lang="en-US" sz="4400" baseline="30000" dirty="0" smtClean="0">
                <a:solidFill>
                  <a:schemeClr val="bg1"/>
                </a:solidFill>
                <a:latin typeface="American Typewriter"/>
                <a:cs typeface="American Typewriter"/>
              </a:rPr>
              <a:t>th</a:t>
            </a:r>
            <a:r>
              <a:rPr lang="en-US" sz="4400" dirty="0" smtClean="0">
                <a:solidFill>
                  <a:schemeClr val="bg1"/>
                </a:solidFill>
                <a:latin typeface="American Typewriter"/>
                <a:cs typeface="American Typewriter"/>
              </a:rPr>
              <a:t>: </a:t>
            </a:r>
            <a:r>
              <a:rPr lang="en-US" sz="4400" dirty="0" smtClean="0">
                <a:solidFill>
                  <a:srgbClr val="FFFF00"/>
                </a:solidFill>
                <a:latin typeface="American Typewriter"/>
                <a:cs typeface="American Typewriter"/>
              </a:rPr>
              <a:t>News of the Week</a:t>
            </a:r>
            <a:endParaRPr lang="en-US" sz="4400" dirty="0">
              <a:solidFill>
                <a:srgbClr val="FFFF00"/>
              </a:solidFill>
              <a:latin typeface="American Typewriter"/>
              <a:cs typeface="American Typewriter"/>
            </a:endParaRPr>
          </a:p>
        </p:txBody>
      </p:sp>
      <p:pic>
        <p:nvPicPr>
          <p:cNvPr id="4" name="Content Placeholder 3" descr="Screen Shot 2016-11-14 at 6.49.2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34" r="-619"/>
          <a:stretch/>
        </p:blipFill>
        <p:spPr>
          <a:xfrm>
            <a:off x="1781378" y="1408134"/>
            <a:ext cx="5591551" cy="4318000"/>
          </a:xfrm>
        </p:spPr>
      </p:pic>
    </p:spTree>
    <p:extLst>
      <p:ext uri="{BB962C8B-B14F-4D97-AF65-F5344CB8AC3E}">
        <p14:creationId xmlns:p14="http://schemas.microsoft.com/office/powerpoint/2010/main" val="45325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6264" y="298401"/>
            <a:ext cx="1764885" cy="1170440"/>
          </a:xfrm>
        </p:spPr>
        <p:txBody>
          <a:bodyPr>
            <a:noAutofit/>
          </a:bodyPr>
          <a:lstStyle/>
          <a:p>
            <a:r>
              <a:rPr lang="en-US" sz="7200" b="1" dirty="0" smtClean="0">
                <a:solidFill>
                  <a:srgbClr val="FFFF00"/>
                </a:solidFill>
              </a:rPr>
              <a:t/>
            </a:r>
            <a:br>
              <a:rPr lang="en-US" sz="7200" b="1" dirty="0" smtClean="0">
                <a:solidFill>
                  <a:srgbClr val="FFFF00"/>
                </a:solidFill>
              </a:rPr>
            </a:br>
            <a:r>
              <a:rPr lang="en-US" sz="7200" b="1" dirty="0" smtClean="0">
                <a:solidFill>
                  <a:srgbClr val="FFFF00"/>
                </a:solidFill>
              </a:rPr>
              <a:t>5</a:t>
            </a:r>
            <a:r>
              <a:rPr lang="en-US" sz="7200" b="1" baseline="30000" dirty="0" smtClean="0">
                <a:solidFill>
                  <a:srgbClr val="FFFF00"/>
                </a:solidFill>
              </a:rPr>
              <a:t>th</a:t>
            </a:r>
            <a:r>
              <a:rPr lang="en-US" sz="7200" b="1" dirty="0" smtClean="0">
                <a:solidFill>
                  <a:srgbClr val="FFFF00"/>
                </a:solidFill>
              </a:rPr>
              <a:t/>
            </a:r>
            <a:br>
              <a:rPr lang="en-US" sz="7200" b="1" dirty="0" smtClean="0">
                <a:solidFill>
                  <a:srgbClr val="FFFF00"/>
                </a:solidFill>
              </a:rPr>
            </a:br>
            <a:endParaRPr lang="en-US" sz="7200" b="1" dirty="0">
              <a:solidFill>
                <a:schemeClr val="bg1"/>
              </a:solidFill>
            </a:endParaRPr>
          </a:p>
        </p:txBody>
      </p:sp>
      <p:sp>
        <p:nvSpPr>
          <p:cNvPr id="3" name="Content Placeholder 2"/>
          <p:cNvSpPr>
            <a:spLocks noGrp="1"/>
          </p:cNvSpPr>
          <p:nvPr>
            <p:ph sz="quarter" idx="10"/>
          </p:nvPr>
        </p:nvSpPr>
        <p:spPr>
          <a:xfrm>
            <a:off x="1682414" y="2342359"/>
            <a:ext cx="7290458" cy="3513539"/>
          </a:xfrm>
        </p:spPr>
        <p:txBody>
          <a:bodyPr>
            <a:normAutofit/>
          </a:bodyPr>
          <a:lstStyle/>
          <a:p>
            <a:pPr marL="0" indent="0">
              <a:buNone/>
            </a:pPr>
            <a:r>
              <a:rPr lang="en-US" sz="8000" dirty="0" smtClean="0">
                <a:solidFill>
                  <a:schemeClr val="bg1"/>
                </a:solidFill>
                <a:latin typeface="American Typewriter"/>
                <a:cs typeface="American Typewriter"/>
              </a:rPr>
              <a:t>Completing</a:t>
            </a:r>
            <a:r>
              <a:rPr lang="mr-IN" sz="8000" dirty="0" smtClean="0">
                <a:solidFill>
                  <a:srgbClr val="FFFF00"/>
                </a:solidFill>
                <a:latin typeface="American Typewriter"/>
                <a:cs typeface="American Typewriter"/>
              </a:rPr>
              <a:t>…</a:t>
            </a:r>
            <a:r>
              <a:rPr lang="en-CA" sz="8000" dirty="0" smtClean="0">
                <a:solidFill>
                  <a:srgbClr val="FFFF00"/>
                </a:solidFill>
                <a:latin typeface="American Typewriter"/>
                <a:cs typeface="American Typewriter"/>
              </a:rPr>
              <a:t>.</a:t>
            </a:r>
            <a:endParaRPr lang="en-US" sz="8000" dirty="0" smtClean="0">
              <a:solidFill>
                <a:srgbClr val="FFFF00"/>
              </a:solidFill>
              <a:latin typeface="American Typewriter"/>
              <a:cs typeface="American Typewriter"/>
            </a:endParaRPr>
          </a:p>
        </p:txBody>
      </p:sp>
    </p:spTree>
    <p:extLst>
      <p:ext uri="{BB962C8B-B14F-4D97-AF65-F5344CB8AC3E}">
        <p14:creationId xmlns:p14="http://schemas.microsoft.com/office/powerpoint/2010/main" val="3473341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450"/>
            <a:ext cx="9144000" cy="2705259"/>
          </a:xfrm>
        </p:spPr>
        <p:txBody>
          <a:bodyPr>
            <a:noAutofit/>
          </a:bodyPr>
          <a:lstStyle/>
          <a:p>
            <a:pPr algn="ctr"/>
            <a:r>
              <a:rPr lang="en-CA" sz="4800" b="1" dirty="0" smtClean="0">
                <a:solidFill>
                  <a:srgbClr val="FFFFFF"/>
                </a:solidFill>
              </a:rPr>
              <a:t/>
            </a:r>
            <a:br>
              <a:rPr lang="en-CA" sz="4800" b="1" dirty="0" smtClean="0">
                <a:solidFill>
                  <a:srgbClr val="FFFFFF"/>
                </a:solidFill>
              </a:rPr>
            </a:br>
            <a:r>
              <a:rPr lang="en-CA" sz="4800" b="1" dirty="0" smtClean="0">
                <a:solidFill>
                  <a:srgbClr val="FFFFFF"/>
                </a:solidFill>
              </a:rPr>
              <a:t>Unit 6: </a:t>
            </a:r>
            <a:br>
              <a:rPr lang="en-CA" sz="4800" b="1" dirty="0" smtClean="0">
                <a:solidFill>
                  <a:srgbClr val="FFFFFF"/>
                </a:solidFill>
              </a:rPr>
            </a:br>
            <a:r>
              <a:rPr lang="en-CA" sz="4800" b="1" dirty="0" smtClean="0">
                <a:solidFill>
                  <a:srgbClr val="FFFF00"/>
                </a:solidFill>
              </a:rPr>
              <a:t>The Legal Architecture of Business Governance </a:t>
            </a:r>
            <a:r>
              <a:rPr lang="en-CA" sz="4800" b="1" dirty="0" smtClean="0">
                <a:solidFill>
                  <a:srgbClr val="FFFFFF"/>
                </a:solidFill>
              </a:rPr>
              <a:t/>
            </a:r>
            <a:br>
              <a:rPr lang="en-CA" sz="4800" b="1" dirty="0" smtClean="0">
                <a:solidFill>
                  <a:srgbClr val="FFFFFF"/>
                </a:solidFill>
              </a:rPr>
            </a:br>
            <a:endParaRPr lang="en-US" sz="4800" b="1" dirty="0">
              <a:solidFill>
                <a:srgbClr val="FFFFFF"/>
              </a:solidFill>
            </a:endParaRPr>
          </a:p>
        </p:txBody>
      </p:sp>
      <p:pic>
        <p:nvPicPr>
          <p:cNvPr id="4" name="Content Placeholder 3" descr="Unit-6-768x566.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014" t="5830" r="857" b="9950"/>
          <a:stretch/>
        </p:blipFill>
        <p:spPr>
          <a:xfrm>
            <a:off x="2606092" y="3200125"/>
            <a:ext cx="3859654" cy="2391846"/>
          </a:xfrm>
        </p:spPr>
      </p:pic>
    </p:spTree>
    <p:extLst>
      <p:ext uri="{BB962C8B-B14F-4D97-AF65-F5344CB8AC3E}">
        <p14:creationId xmlns:p14="http://schemas.microsoft.com/office/powerpoint/2010/main" val="2684593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666" y="0"/>
            <a:ext cx="7730133" cy="1534081"/>
          </a:xfrm>
        </p:spPr>
        <p:txBody>
          <a:bodyPr>
            <a:normAutofit/>
          </a:bodyPr>
          <a:lstStyle/>
          <a:p>
            <a:r>
              <a:rPr lang="en-US" sz="4400" b="1" dirty="0" smtClean="0">
                <a:solidFill>
                  <a:srgbClr val="FFFF00"/>
                </a:solidFill>
              </a:rPr>
              <a:t>Constraining </a:t>
            </a:r>
            <a:r>
              <a:rPr lang="en-US" sz="4400" b="1" dirty="0" smtClean="0">
                <a:solidFill>
                  <a:schemeClr val="bg1"/>
                </a:solidFill>
              </a:rPr>
              <a:t>the</a:t>
            </a:r>
            <a:r>
              <a:rPr lang="en-US" sz="4400" b="1" dirty="0" smtClean="0">
                <a:solidFill>
                  <a:srgbClr val="FFFF00"/>
                </a:solidFill>
              </a:rPr>
              <a:t> use of </a:t>
            </a:r>
            <a:br>
              <a:rPr lang="en-US" sz="4400" b="1" dirty="0" smtClean="0">
                <a:solidFill>
                  <a:srgbClr val="FFFF00"/>
                </a:solidFill>
              </a:rPr>
            </a:br>
            <a:r>
              <a:rPr lang="en-US" sz="4400" b="1" dirty="0" smtClean="0">
                <a:solidFill>
                  <a:srgbClr val="FFFF00"/>
                </a:solidFill>
              </a:rPr>
              <a:t>the </a:t>
            </a:r>
            <a:r>
              <a:rPr lang="en-US" sz="4400" b="1" dirty="0" smtClean="0">
                <a:solidFill>
                  <a:schemeClr val="tx2">
                    <a:lumMod val="40000"/>
                    <a:lumOff val="60000"/>
                  </a:schemeClr>
                </a:solidFill>
              </a:rPr>
              <a:t>Corporate Vehicle </a:t>
            </a:r>
            <a:r>
              <a:rPr lang="en-US" sz="4400" b="1" dirty="0" smtClean="0">
                <a:solidFill>
                  <a:srgbClr val="FFFF00"/>
                </a:solidFill>
              </a:rPr>
              <a:t>?</a:t>
            </a:r>
            <a:endParaRPr lang="en-US" sz="4400" b="1" dirty="0">
              <a:solidFill>
                <a:srgbClr val="FFFF00"/>
              </a:solidFill>
            </a:endParaRP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74" r="108"/>
          <a:stretch/>
        </p:blipFill>
        <p:spPr>
          <a:xfrm>
            <a:off x="956667" y="1698480"/>
            <a:ext cx="7257470" cy="4192588"/>
          </a:xfrm>
        </p:spPr>
      </p:pic>
    </p:spTree>
    <p:extLst>
      <p:ext uri="{BB962C8B-B14F-4D97-AF65-F5344CB8AC3E}">
        <p14:creationId xmlns:p14="http://schemas.microsoft.com/office/powerpoint/2010/main" val="4266953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010" y="13179"/>
            <a:ext cx="7284789" cy="1016000"/>
          </a:xfrm>
        </p:spPr>
        <p:txBody>
          <a:bodyPr/>
          <a:lstStyle/>
          <a:p>
            <a:r>
              <a:rPr lang="en-US" b="1" dirty="0" smtClean="0">
                <a:solidFill>
                  <a:srgbClr val="FFFF00"/>
                </a:solidFill>
              </a:rPr>
              <a:t>A: </a:t>
            </a:r>
            <a:r>
              <a:rPr lang="en-US" b="1" dirty="0" smtClean="0">
                <a:solidFill>
                  <a:schemeClr val="bg1"/>
                </a:solidFill>
              </a:rPr>
              <a:t>Not much</a:t>
            </a:r>
            <a:endParaRPr lang="en-US" b="1" dirty="0">
              <a:solidFill>
                <a:schemeClr val="bg1"/>
              </a:solidFill>
            </a:endParaRPr>
          </a:p>
        </p:txBody>
      </p:sp>
      <p:pic>
        <p:nvPicPr>
          <p:cNvPr id="6" name="Content Placeholder 5" descr="800px-Porsche_917-30_CanAm_Spyder_1973_frontright_2009-03-14_A.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79" r="1422"/>
          <a:stretch/>
        </p:blipFill>
        <p:spPr>
          <a:xfrm>
            <a:off x="1402010" y="1028700"/>
            <a:ext cx="6350287" cy="4910138"/>
          </a:xfrm>
        </p:spPr>
      </p:pic>
    </p:spTree>
    <p:extLst>
      <p:ext uri="{BB962C8B-B14F-4D97-AF65-F5344CB8AC3E}">
        <p14:creationId xmlns:p14="http://schemas.microsoft.com/office/powerpoint/2010/main" val="337059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rPr>
              <a:t>Academic Origins</a:t>
            </a:r>
            <a:endParaRPr lang="en-US" b="1" dirty="0">
              <a:solidFill>
                <a:srgbClr val="FFFF00"/>
              </a:solidFill>
            </a:endParaRP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62" r="752"/>
          <a:stretch/>
        </p:blipFill>
        <p:spPr>
          <a:xfrm>
            <a:off x="457200" y="1016000"/>
            <a:ext cx="3232873" cy="4922838"/>
          </a:xfrm>
        </p:spPr>
      </p:pic>
      <p:sp>
        <p:nvSpPr>
          <p:cNvPr id="5" name="TextBox 4"/>
          <p:cNvSpPr txBox="1"/>
          <p:nvPr/>
        </p:nvSpPr>
        <p:spPr>
          <a:xfrm>
            <a:off x="4288505" y="1233200"/>
            <a:ext cx="4519425" cy="3785652"/>
          </a:xfrm>
          <a:prstGeom prst="rect">
            <a:avLst/>
          </a:prstGeom>
          <a:noFill/>
        </p:spPr>
        <p:txBody>
          <a:bodyPr wrap="square" rtlCol="0">
            <a:spAutoFit/>
          </a:bodyPr>
          <a:lstStyle/>
          <a:p>
            <a:r>
              <a:rPr lang="en-US" sz="4800" dirty="0" smtClean="0">
                <a:solidFill>
                  <a:schemeClr val="bg1"/>
                </a:solidFill>
              </a:rPr>
              <a:t>Consequences of the </a:t>
            </a:r>
            <a:r>
              <a:rPr lang="en-US" sz="4800" dirty="0" smtClean="0">
                <a:solidFill>
                  <a:srgbClr val="CCFFCC"/>
                </a:solidFill>
              </a:rPr>
              <a:t>separation </a:t>
            </a:r>
            <a:r>
              <a:rPr lang="en-US" sz="4800" dirty="0" smtClean="0">
                <a:solidFill>
                  <a:srgbClr val="FFFF00"/>
                </a:solidFill>
              </a:rPr>
              <a:t>of </a:t>
            </a:r>
          </a:p>
          <a:p>
            <a:r>
              <a:rPr lang="en-US" sz="4800" dirty="0" smtClean="0">
                <a:solidFill>
                  <a:srgbClr val="CCFFCC"/>
                </a:solidFill>
              </a:rPr>
              <a:t>ownership </a:t>
            </a:r>
            <a:r>
              <a:rPr lang="en-US" sz="4800" dirty="0" smtClean="0">
                <a:solidFill>
                  <a:srgbClr val="FFFF00"/>
                </a:solidFill>
              </a:rPr>
              <a:t>&amp;</a:t>
            </a:r>
            <a:r>
              <a:rPr lang="en-US" sz="4800" dirty="0" smtClean="0">
                <a:solidFill>
                  <a:srgbClr val="CCFFCC"/>
                </a:solidFill>
              </a:rPr>
              <a:t> </a:t>
            </a:r>
          </a:p>
          <a:p>
            <a:r>
              <a:rPr lang="en-US" sz="4800" dirty="0" smtClean="0">
                <a:solidFill>
                  <a:srgbClr val="CCFFCC"/>
                </a:solidFill>
              </a:rPr>
              <a:t>control</a:t>
            </a:r>
            <a:r>
              <a:rPr lang="en-US" sz="4800" dirty="0" smtClean="0">
                <a:solidFill>
                  <a:schemeClr val="bg1"/>
                </a:solidFill>
              </a:rPr>
              <a:t> (1932)</a:t>
            </a:r>
            <a:endParaRPr lang="en-US" sz="4800" dirty="0">
              <a:solidFill>
                <a:schemeClr val="bg1"/>
              </a:solidFill>
            </a:endParaRPr>
          </a:p>
        </p:txBody>
      </p:sp>
    </p:spTree>
    <p:extLst>
      <p:ext uri="{BB962C8B-B14F-4D97-AF65-F5344CB8AC3E}">
        <p14:creationId xmlns:p14="http://schemas.microsoft.com/office/powerpoint/2010/main" val="3132772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2230208"/>
          </a:xfrm>
        </p:spPr>
        <p:txBody>
          <a:bodyPr>
            <a:normAutofit fontScale="90000"/>
          </a:bodyPr>
          <a:lstStyle/>
          <a:p>
            <a:r>
              <a:rPr lang="en-US" sz="4900" b="1" dirty="0" smtClean="0">
                <a:solidFill>
                  <a:srgbClr val="FFFF00"/>
                </a:solidFill>
              </a:rPr>
              <a:t>Corporate Governance is </a:t>
            </a:r>
            <a:r>
              <a:rPr lang="en-US" sz="4900" b="1" dirty="0" smtClean="0">
                <a:solidFill>
                  <a:schemeClr val="bg1"/>
                </a:solidFill>
              </a:rPr>
              <a:t>synonymizing</a:t>
            </a:r>
            <a:r>
              <a:rPr lang="en-US" sz="4900" b="1" dirty="0" smtClean="0">
                <a:solidFill>
                  <a:srgbClr val="FFFF00"/>
                </a:solidFill>
              </a:rPr>
              <a:t> </a:t>
            </a:r>
            <a:r>
              <a:rPr lang="en-US" sz="4900" b="1" dirty="0" smtClean="0">
                <a:solidFill>
                  <a:srgbClr val="FFFFFF"/>
                </a:solidFill>
              </a:rPr>
              <a:t>with</a:t>
            </a:r>
            <a:r>
              <a:rPr lang="mr-IN" sz="4900" b="1" dirty="0" smtClean="0">
                <a:solidFill>
                  <a:srgbClr val="FFFF00"/>
                </a:solidFill>
              </a:rPr>
              <a:t>…</a:t>
            </a:r>
            <a:r>
              <a:rPr lang="en-US" sz="4900" b="1" dirty="0">
                <a:solidFill>
                  <a:srgbClr val="CCFFCC"/>
                </a:solidFill>
              </a:rPr>
              <a:t>Shareholders </a:t>
            </a:r>
            <a:r>
              <a:rPr lang="en-US" sz="4900" b="1" dirty="0" smtClean="0">
                <a:solidFill>
                  <a:srgbClr val="CCFFCC"/>
                </a:solidFill>
              </a:rPr>
              <a:t>rights</a:t>
            </a:r>
            <a:r>
              <a:rPr lang="en-US" sz="4400" b="1" dirty="0">
                <a:solidFill>
                  <a:schemeClr val="bg1"/>
                </a:solidFill>
              </a:rPr>
              <a:t>!</a:t>
            </a:r>
          </a:p>
        </p:txBody>
      </p:sp>
      <p:pic>
        <p:nvPicPr>
          <p:cNvPr id="8" name="Content Placeholder 7" descr="800px-NYSE127.jpg"/>
          <p:cNvPicPr>
            <a:picLocks noGrp="1" noChangeAspect="1"/>
          </p:cNvPicPr>
          <p:nvPr>
            <p:ph sz="quarter" idx="10"/>
          </p:nvPr>
        </p:nvPicPr>
        <p:blipFill>
          <a:blip r:embed="rId2">
            <a:extLst>
              <a:ext uri="{28A0092B-C50C-407E-A947-70E740481C1C}">
                <a14:useLocalDpi xmlns:a14="http://schemas.microsoft.com/office/drawing/2010/main" val="0"/>
              </a:ext>
            </a:extLst>
          </a:blip>
          <a:srcRect t="22467" b="22467"/>
          <a:stretch>
            <a:fillRect/>
          </a:stretch>
        </p:blipFill>
        <p:spPr>
          <a:xfrm>
            <a:off x="457200" y="2490788"/>
            <a:ext cx="8229600" cy="3398837"/>
          </a:xfrm>
        </p:spPr>
      </p:pic>
    </p:spTree>
    <p:extLst>
      <p:ext uri="{BB962C8B-B14F-4D97-AF65-F5344CB8AC3E}">
        <p14:creationId xmlns:p14="http://schemas.microsoft.com/office/powerpoint/2010/main" val="322887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b="1" dirty="0" smtClean="0">
                <a:solidFill>
                  <a:srgbClr val="FFFF00"/>
                </a:solidFill>
              </a:rPr>
              <a:t>Applicability of the </a:t>
            </a:r>
            <a:r>
              <a:rPr lang="en-US" b="1" dirty="0" smtClean="0">
                <a:solidFill>
                  <a:schemeClr val="bg1"/>
                </a:solidFill>
              </a:rPr>
              <a:t>duty of good faith </a:t>
            </a:r>
            <a:r>
              <a:rPr lang="en-US" b="1" dirty="0" smtClean="0">
                <a:solidFill>
                  <a:srgbClr val="FFFF00"/>
                </a:solidFill>
              </a:rPr>
              <a:t>in commercial contracts</a:t>
            </a:r>
            <a:endParaRPr lang="en-US" b="1" dirty="0">
              <a:solidFill>
                <a:srgbClr val="FFFF00"/>
              </a:solidFill>
            </a:endParaRPr>
          </a:p>
        </p:txBody>
      </p:sp>
      <p:pic>
        <p:nvPicPr>
          <p:cNvPr id="4" name="Content Placeholder 3" descr="Screen Shot 2016-11-07 at 8.46.48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01" r="-871"/>
          <a:stretch/>
        </p:blipFill>
        <p:spPr>
          <a:xfrm>
            <a:off x="2012299" y="1408134"/>
            <a:ext cx="5195688" cy="4318000"/>
          </a:xfrm>
        </p:spPr>
      </p:pic>
    </p:spTree>
    <p:extLst>
      <p:ext uri="{BB962C8B-B14F-4D97-AF65-F5344CB8AC3E}">
        <p14:creationId xmlns:p14="http://schemas.microsoft.com/office/powerpoint/2010/main" val="3849120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94865"/>
            <a:ext cx="8686800" cy="5231269"/>
          </a:xfrm>
        </p:spPr>
        <p:txBody>
          <a:bodyPr>
            <a:normAutofit/>
          </a:bodyPr>
          <a:lstStyle/>
          <a:p>
            <a:pPr marL="0" indent="0">
              <a:buNone/>
            </a:pPr>
            <a:r>
              <a:rPr lang="en-US" sz="4800" dirty="0" smtClean="0">
                <a:solidFill>
                  <a:srgbClr val="FFFF00"/>
                </a:solidFill>
                <a:latin typeface="+mn-lt"/>
              </a:rPr>
              <a:t>Happy </a:t>
            </a:r>
            <a:r>
              <a:rPr lang="en-US" sz="4800" dirty="0" smtClean="0">
                <a:solidFill>
                  <a:schemeClr val="accent5"/>
                </a:solidFill>
                <a:latin typeface="+mn-lt"/>
              </a:rPr>
              <a:t>November 16</a:t>
            </a:r>
          </a:p>
          <a:p>
            <a:pPr marL="0" indent="0">
              <a:buNone/>
            </a:pPr>
            <a:endParaRPr lang="en-US" sz="4800" dirty="0" smtClean="0">
              <a:solidFill>
                <a:schemeClr val="bg1"/>
              </a:solidFill>
              <a:latin typeface="+mn-lt"/>
            </a:endParaRPr>
          </a:p>
          <a:p>
            <a:pPr marL="0" indent="0">
              <a:buNone/>
            </a:pPr>
            <a:r>
              <a:rPr lang="en-US" sz="4800" b="1" dirty="0" smtClean="0">
                <a:solidFill>
                  <a:schemeClr val="bg1"/>
                </a:solidFill>
                <a:cs typeface="Lucida Console"/>
              </a:rPr>
              <a:t>LAW </a:t>
            </a:r>
            <a:r>
              <a:rPr lang="en-US" sz="4800" b="1" dirty="0">
                <a:solidFill>
                  <a:schemeClr val="bg1"/>
                </a:solidFill>
                <a:cs typeface="Lucida Console"/>
              </a:rPr>
              <a:t>459 003</a:t>
            </a:r>
          </a:p>
          <a:p>
            <a:pPr marL="0" indent="0">
              <a:buNone/>
            </a:pPr>
            <a:r>
              <a:rPr lang="en-US" sz="4800" b="1" dirty="0" smtClean="0">
                <a:solidFill>
                  <a:schemeClr val="bg1"/>
                </a:solidFill>
                <a:cs typeface="Lucida Console"/>
              </a:rPr>
              <a:t>BUSINESS ORGANIZATIONS</a:t>
            </a:r>
            <a:endParaRPr lang="en-US" sz="4800" b="1" dirty="0">
              <a:solidFill>
                <a:schemeClr val="bg1"/>
              </a:solidFill>
              <a:cs typeface="Lucida Console"/>
            </a:endParaRPr>
          </a:p>
          <a:p>
            <a:pPr marL="0" indent="0">
              <a:buNone/>
            </a:pPr>
            <a:endParaRPr lang="en-US" sz="4800" dirty="0">
              <a:solidFill>
                <a:srgbClr val="FFFF00"/>
              </a:solidFill>
              <a:latin typeface="+mn-lt"/>
            </a:endParaRPr>
          </a:p>
        </p:txBody>
      </p:sp>
      <p:sp>
        <p:nvSpPr>
          <p:cNvPr id="2" name="Rectangle 1"/>
          <p:cNvSpPr/>
          <p:nvPr/>
        </p:nvSpPr>
        <p:spPr>
          <a:xfrm>
            <a:off x="457200" y="4548120"/>
            <a:ext cx="4572000" cy="1200329"/>
          </a:xfrm>
          <a:prstGeom prst="rect">
            <a:avLst/>
          </a:prstGeom>
        </p:spPr>
        <p:txBody>
          <a:bodyPr>
            <a:spAutoFit/>
          </a:bodyPr>
          <a:lstStyle/>
          <a:p>
            <a:r>
              <a:rPr lang="en-US" dirty="0" smtClean="0">
                <a:solidFill>
                  <a:schemeClr val="bg1"/>
                </a:solidFill>
              </a:rPr>
              <a:t>101 </a:t>
            </a:r>
            <a:r>
              <a:rPr lang="en-US" dirty="0">
                <a:solidFill>
                  <a:schemeClr val="bg1"/>
                </a:solidFill>
              </a:rPr>
              <a:t>years </a:t>
            </a:r>
            <a:r>
              <a:rPr lang="en-US" dirty="0">
                <a:solidFill>
                  <a:srgbClr val="FFFFFF"/>
                </a:solidFill>
              </a:rPr>
              <a:t>ago </a:t>
            </a:r>
            <a:r>
              <a:rPr lang="en-US" dirty="0" smtClean="0">
                <a:solidFill>
                  <a:srgbClr val="FFFFFF"/>
                </a:solidFill>
              </a:rPr>
              <a:t>today </a:t>
            </a:r>
            <a:r>
              <a:rPr lang="en-CA" dirty="0" smtClean="0">
                <a:solidFill>
                  <a:srgbClr val="FFFFFF"/>
                </a:solidFill>
              </a:rPr>
              <a:t>Coca</a:t>
            </a:r>
            <a:r>
              <a:rPr lang="en-CA" dirty="0">
                <a:solidFill>
                  <a:srgbClr val="FFFFFF"/>
                </a:solidFill>
              </a:rPr>
              <a:t>-Cola had its prototype for a </a:t>
            </a:r>
            <a:r>
              <a:rPr lang="en-CA" dirty="0" smtClean="0">
                <a:solidFill>
                  <a:srgbClr val="FFFFFF"/>
                </a:solidFill>
              </a:rPr>
              <a:t>contoured </a:t>
            </a:r>
            <a:r>
              <a:rPr lang="en-CA" dirty="0">
                <a:solidFill>
                  <a:srgbClr val="FFFFFF"/>
                </a:solidFill>
              </a:rPr>
              <a:t>bottle patented. The bottle made its commercial debut the next year. </a:t>
            </a:r>
          </a:p>
        </p:txBody>
      </p:sp>
      <p:pic>
        <p:nvPicPr>
          <p:cNvPr id="4" name="Picture 3" descr="Screen Shot 2016-11-14 at 4.01.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1635" y="3694989"/>
            <a:ext cx="1760292" cy="2471461"/>
          </a:xfrm>
          <a:prstGeom prst="rect">
            <a:avLst/>
          </a:prstGeom>
        </p:spPr>
      </p:pic>
    </p:spTree>
    <p:extLst>
      <p:ext uri="{BB962C8B-B14F-4D97-AF65-F5344CB8AC3E}">
        <p14:creationId xmlns:p14="http://schemas.microsoft.com/office/powerpoint/2010/main" val="16091669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4943" y="280422"/>
            <a:ext cx="8979057" cy="6004359"/>
          </a:xfrm>
        </p:spPr>
        <p:txBody>
          <a:bodyPr>
            <a:normAutofit/>
          </a:bodyPr>
          <a:lstStyle/>
          <a:p>
            <a:pPr marL="457200" indent="-457200">
              <a:buFont typeface="+mj-lt"/>
              <a:buAutoNum type="arabicPeriod"/>
            </a:pPr>
            <a:r>
              <a:rPr lang="en-US" sz="3200" dirty="0" smtClean="0">
                <a:solidFill>
                  <a:srgbClr val="FFFFFF"/>
                </a:solidFill>
              </a:rPr>
              <a:t>Think about </a:t>
            </a:r>
            <a:r>
              <a:rPr lang="en-US" sz="3200" dirty="0" smtClean="0">
                <a:solidFill>
                  <a:srgbClr val="FFFF00"/>
                </a:solidFill>
              </a:rPr>
              <a:t>Buy/Sell clauses </a:t>
            </a:r>
            <a:r>
              <a:rPr lang="en-US" sz="3200" dirty="0" smtClean="0">
                <a:solidFill>
                  <a:srgbClr val="FFFFFF"/>
                </a:solidFill>
              </a:rPr>
              <a:t>and </a:t>
            </a:r>
            <a:r>
              <a:rPr lang="en-US" sz="3200" dirty="0" smtClean="0">
                <a:solidFill>
                  <a:srgbClr val="FFFF00"/>
                </a:solidFill>
              </a:rPr>
              <a:t>tactics </a:t>
            </a:r>
            <a:r>
              <a:rPr lang="en-US" sz="3200" dirty="0" smtClean="0">
                <a:solidFill>
                  <a:srgbClr val="FFFFFF"/>
                </a:solidFill>
              </a:rPr>
              <a:t>around them.</a:t>
            </a:r>
          </a:p>
          <a:p>
            <a:pPr marL="457200" indent="-457200">
              <a:buFont typeface="+mj-lt"/>
              <a:buAutoNum type="arabicPeriod"/>
            </a:pPr>
            <a:r>
              <a:rPr lang="en-US" sz="3200" dirty="0" smtClean="0">
                <a:solidFill>
                  <a:srgbClr val="FFFFFF"/>
                </a:solidFill>
              </a:rPr>
              <a:t>Think about a dusty provision in the By-Laws which requires </a:t>
            </a:r>
            <a:r>
              <a:rPr lang="en-US" sz="3200" dirty="0" smtClean="0">
                <a:solidFill>
                  <a:srgbClr val="FFFF00"/>
                </a:solidFill>
              </a:rPr>
              <a:t>all offers for control must be presented to the Board</a:t>
            </a:r>
            <a:r>
              <a:rPr lang="en-US" sz="3200" dirty="0" smtClean="0">
                <a:solidFill>
                  <a:srgbClr val="FFFFFF"/>
                </a:solidFill>
              </a:rPr>
              <a:t>. Imagine a shareholder with expansive intentions sending a letter with </a:t>
            </a:r>
            <a:r>
              <a:rPr lang="en-US" sz="3200" dirty="0" smtClean="0">
                <a:solidFill>
                  <a:srgbClr val="FFFF00"/>
                </a:solidFill>
              </a:rPr>
              <a:t>a lowball offer to buy all the shares</a:t>
            </a:r>
            <a:r>
              <a:rPr lang="en-US" sz="3200" dirty="0" smtClean="0">
                <a:solidFill>
                  <a:srgbClr val="FFFFFF"/>
                </a:solidFill>
              </a:rPr>
              <a:t> and not specifying the provision in the By-Laws knowing there might be a </a:t>
            </a:r>
            <a:r>
              <a:rPr lang="en-US" sz="3200" dirty="0" smtClean="0">
                <a:solidFill>
                  <a:srgbClr val="FFFF00"/>
                </a:solidFill>
              </a:rPr>
              <a:t>rude reaction from the controlling shareholder </a:t>
            </a:r>
            <a:r>
              <a:rPr lang="en-US" sz="3200" dirty="0" smtClean="0">
                <a:solidFill>
                  <a:srgbClr val="FFFFFF"/>
                </a:solidFill>
              </a:rPr>
              <a:t>and </a:t>
            </a:r>
            <a:r>
              <a:rPr lang="en-US" sz="3200" dirty="0" smtClean="0">
                <a:solidFill>
                  <a:srgbClr val="CCFFCC"/>
                </a:solidFill>
              </a:rPr>
              <a:t>no presentation of the offer to the Board</a:t>
            </a:r>
            <a:r>
              <a:rPr lang="en-US" sz="3200" dirty="0" smtClean="0">
                <a:solidFill>
                  <a:srgbClr val="FFFFFF"/>
                </a:solidFill>
              </a:rPr>
              <a:t>. Could they possibly succeed in any action seeking a remedy, or could </a:t>
            </a:r>
            <a:r>
              <a:rPr lang="en-US" sz="3200" dirty="0" err="1" smtClean="0">
                <a:solidFill>
                  <a:srgbClr val="FFFF00"/>
                </a:solidFill>
              </a:rPr>
              <a:t>Bhasin</a:t>
            </a:r>
            <a:r>
              <a:rPr lang="en-US" sz="3200" dirty="0" smtClean="0">
                <a:solidFill>
                  <a:srgbClr val="FFFF00"/>
                </a:solidFill>
              </a:rPr>
              <a:t> v. </a:t>
            </a:r>
            <a:r>
              <a:rPr lang="en-US" sz="3200" dirty="0" err="1" smtClean="0">
                <a:solidFill>
                  <a:srgbClr val="FFFF00"/>
                </a:solidFill>
              </a:rPr>
              <a:t>Hrynew</a:t>
            </a:r>
            <a:r>
              <a:rPr lang="en-US" sz="3200" dirty="0" smtClean="0">
                <a:solidFill>
                  <a:srgbClr val="FFFF00"/>
                </a:solidFill>
              </a:rPr>
              <a:t> </a:t>
            </a:r>
            <a:r>
              <a:rPr lang="en-US" sz="3200" dirty="0" smtClean="0">
                <a:solidFill>
                  <a:srgbClr val="FFFFFF"/>
                </a:solidFill>
              </a:rPr>
              <a:t>provide a </a:t>
            </a:r>
            <a:r>
              <a:rPr lang="en-US" sz="3200" dirty="0" smtClean="0">
                <a:solidFill>
                  <a:srgbClr val="FFFF00"/>
                </a:solidFill>
              </a:rPr>
              <a:t>complete defense</a:t>
            </a:r>
            <a:r>
              <a:rPr lang="en-US" sz="3200" dirty="0">
                <a:solidFill>
                  <a:srgbClr val="FFFFFF"/>
                </a:solidFill>
              </a:rPr>
              <a:t>?</a:t>
            </a:r>
            <a:endParaRPr lang="en-US" sz="3200" dirty="0" smtClean="0">
              <a:solidFill>
                <a:srgbClr val="FFFFFF"/>
              </a:solidFill>
            </a:endParaRPr>
          </a:p>
          <a:p>
            <a:endParaRPr lang="en-US" dirty="0"/>
          </a:p>
        </p:txBody>
      </p:sp>
    </p:spTree>
    <p:extLst>
      <p:ext uri="{BB962C8B-B14F-4D97-AF65-F5344CB8AC3E}">
        <p14:creationId xmlns:p14="http://schemas.microsoft.com/office/powerpoint/2010/main" val="262493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rmAutofit/>
          </a:bodyPr>
          <a:lstStyle/>
          <a:p>
            <a:pPr marL="0" indent="0">
              <a:buNone/>
            </a:pPr>
            <a:r>
              <a:rPr lang="en-US" sz="9600" b="1" dirty="0" smtClean="0">
                <a:solidFill>
                  <a:srgbClr val="FFFF00"/>
                </a:solidFill>
                <a:latin typeface="+mn-lt"/>
              </a:rPr>
              <a:t>   Legal </a:t>
            </a:r>
          </a:p>
          <a:p>
            <a:pPr marL="0" indent="0">
              <a:buNone/>
            </a:pPr>
            <a:r>
              <a:rPr lang="en-US" sz="9600" b="1" dirty="0" smtClean="0">
                <a:solidFill>
                  <a:srgbClr val="FFFF00"/>
                </a:solidFill>
                <a:latin typeface="+mn-lt"/>
              </a:rPr>
              <a:t>   Framework</a:t>
            </a:r>
            <a:endParaRPr lang="en-US" sz="9600" b="1" dirty="0">
              <a:solidFill>
                <a:srgbClr val="FFFF00"/>
              </a:solidFill>
              <a:latin typeface="+mn-lt"/>
            </a:endParaRP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4329" y="3378259"/>
            <a:ext cx="3801425" cy="2851069"/>
          </a:xfrm>
          <a:prstGeom prst="rect">
            <a:avLst/>
          </a:prstGeom>
        </p:spPr>
      </p:pic>
    </p:spTree>
    <p:extLst>
      <p:ext uri="{BB962C8B-B14F-4D97-AF65-F5344CB8AC3E}">
        <p14:creationId xmlns:p14="http://schemas.microsoft.com/office/powerpoint/2010/main" val="2494530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41739" y="230938"/>
            <a:ext cx="8686801" cy="5971366"/>
          </a:xfrm>
        </p:spPr>
        <p:txBody>
          <a:bodyPr>
            <a:normAutofit/>
          </a:bodyPr>
          <a:lstStyle/>
          <a:p>
            <a:pPr marL="0" indent="0">
              <a:buNone/>
            </a:pPr>
            <a:r>
              <a:rPr lang="en-CA" sz="2900" b="1" dirty="0">
                <a:solidFill>
                  <a:schemeClr val="bg1"/>
                </a:solidFill>
              </a:rPr>
              <a:t>The </a:t>
            </a:r>
            <a:r>
              <a:rPr lang="en-CA" sz="2900" b="1" dirty="0">
                <a:solidFill>
                  <a:srgbClr val="FFFF00"/>
                </a:solidFill>
              </a:rPr>
              <a:t>Board of Directors chooses and supervises executives and </a:t>
            </a:r>
            <a:r>
              <a:rPr lang="en-CA" sz="2900" b="1" dirty="0" smtClean="0">
                <a:solidFill>
                  <a:srgbClr val="FFFF00"/>
                </a:solidFill>
              </a:rPr>
              <a:t>management</a:t>
            </a:r>
            <a:r>
              <a:rPr lang="en-CA" sz="2900" b="1" dirty="0">
                <a:solidFill>
                  <a:srgbClr val="FFFF00"/>
                </a:solidFill>
              </a:rPr>
              <a:t> </a:t>
            </a:r>
            <a:r>
              <a:rPr lang="en-CA" sz="2900" dirty="0" smtClean="0">
                <a:solidFill>
                  <a:schemeClr val="bg1"/>
                </a:solidFill>
              </a:rPr>
              <a:t>(BCBCA s.141(1); CBCA s. 121)</a:t>
            </a:r>
            <a:endParaRPr lang="en-CA" sz="2900" dirty="0">
              <a:solidFill>
                <a:schemeClr val="bg1"/>
              </a:solidFill>
            </a:endParaRPr>
          </a:p>
          <a:p>
            <a:pPr marL="0" indent="0">
              <a:buNone/>
            </a:pPr>
            <a:r>
              <a:rPr lang="en-CA" sz="2900" i="1" dirty="0" smtClean="0">
                <a:solidFill>
                  <a:schemeClr val="bg1"/>
                </a:solidFill>
              </a:rPr>
              <a:t>“BCBCA 141</a:t>
            </a:r>
            <a:r>
              <a:rPr lang="en-CA" sz="2900" i="1" dirty="0">
                <a:solidFill>
                  <a:schemeClr val="bg1"/>
                </a:solidFill>
              </a:rPr>
              <a:t>. (1) </a:t>
            </a:r>
            <a:r>
              <a:rPr lang="en-CA" sz="2900" i="1" dirty="0">
                <a:solidFill>
                  <a:srgbClr val="CCFFCC"/>
                </a:solidFill>
              </a:rPr>
              <a:t>Subject to</a:t>
            </a:r>
            <a:r>
              <a:rPr lang="en-CA" sz="2900" i="1" dirty="0">
                <a:solidFill>
                  <a:schemeClr val="bg1"/>
                </a:solidFill>
              </a:rPr>
              <a:t> subsection (3) and to</a:t>
            </a:r>
            <a:r>
              <a:rPr lang="en-CA" sz="2900" i="1" dirty="0">
                <a:solidFill>
                  <a:srgbClr val="CCFFCC"/>
                </a:solidFill>
              </a:rPr>
              <a:t> the memorandum and articles </a:t>
            </a:r>
            <a:r>
              <a:rPr lang="en-CA" sz="2900" i="1" dirty="0">
                <a:solidFill>
                  <a:schemeClr val="bg1"/>
                </a:solidFill>
              </a:rPr>
              <a:t>of a company, </a:t>
            </a:r>
            <a:r>
              <a:rPr lang="en-CA" sz="2900" i="1" dirty="0">
                <a:solidFill>
                  <a:srgbClr val="FFFF00"/>
                </a:solidFill>
              </a:rPr>
              <a:t>the directors may appoint officers and may specify their duties</a:t>
            </a:r>
            <a:r>
              <a:rPr lang="en-CA" sz="2900" i="1" dirty="0">
                <a:solidFill>
                  <a:schemeClr val="bg1"/>
                </a:solidFill>
              </a:rPr>
              <a:t>.”</a:t>
            </a:r>
            <a:endParaRPr lang="en-CA" sz="2900" dirty="0">
              <a:solidFill>
                <a:schemeClr val="bg1"/>
              </a:solidFill>
            </a:endParaRPr>
          </a:p>
          <a:p>
            <a:pPr marL="0" indent="0">
              <a:buNone/>
            </a:pPr>
            <a:r>
              <a:rPr lang="en-CA" sz="2900" i="1" dirty="0" smtClean="0">
                <a:solidFill>
                  <a:schemeClr val="bg1"/>
                </a:solidFill>
              </a:rPr>
              <a:t>“CBCA 121</a:t>
            </a:r>
            <a:r>
              <a:rPr lang="en-CA" sz="2900" i="1" dirty="0">
                <a:solidFill>
                  <a:schemeClr val="bg1"/>
                </a:solidFill>
              </a:rPr>
              <a:t>. </a:t>
            </a:r>
            <a:r>
              <a:rPr lang="en-CA" sz="2900" i="1" dirty="0">
                <a:solidFill>
                  <a:srgbClr val="FFFF00"/>
                </a:solidFill>
              </a:rPr>
              <a:t>Subject to the articles</a:t>
            </a:r>
            <a:r>
              <a:rPr lang="en-CA" sz="2900" i="1" dirty="0">
                <a:solidFill>
                  <a:schemeClr val="bg1"/>
                </a:solidFill>
              </a:rPr>
              <a:t>, the by-laws</a:t>
            </a:r>
            <a:r>
              <a:rPr lang="en-CA" sz="2900" i="1" dirty="0">
                <a:solidFill>
                  <a:srgbClr val="CCFFCC"/>
                </a:solidFill>
              </a:rPr>
              <a:t> or any unanimous shareholder agreement</a:t>
            </a:r>
            <a:r>
              <a:rPr lang="en-CA" sz="2900" i="1" dirty="0">
                <a:solidFill>
                  <a:schemeClr val="bg1"/>
                </a:solidFill>
              </a:rPr>
              <a:t>,</a:t>
            </a:r>
            <a:endParaRPr lang="en-CA" sz="2900" dirty="0">
              <a:solidFill>
                <a:schemeClr val="bg1"/>
              </a:solidFill>
            </a:endParaRPr>
          </a:p>
          <a:p>
            <a:pPr marL="0" indent="0">
              <a:buNone/>
            </a:pPr>
            <a:r>
              <a:rPr lang="en-CA" sz="2900" i="1" dirty="0">
                <a:solidFill>
                  <a:schemeClr val="bg1"/>
                </a:solidFill>
              </a:rPr>
              <a:t>(a) the </a:t>
            </a:r>
            <a:r>
              <a:rPr lang="en-CA" sz="2900" i="1" dirty="0">
                <a:solidFill>
                  <a:srgbClr val="CCFFCC"/>
                </a:solidFill>
              </a:rPr>
              <a:t>directors may designate the offices of the corporation</a:t>
            </a:r>
            <a:r>
              <a:rPr lang="en-CA" sz="2900" i="1" dirty="0">
                <a:solidFill>
                  <a:schemeClr val="bg1"/>
                </a:solidFill>
              </a:rPr>
              <a:t>, appoint as officers persons of full capacity, specify their duties and</a:t>
            </a:r>
            <a:r>
              <a:rPr lang="en-CA" sz="2900" i="1" dirty="0">
                <a:solidFill>
                  <a:srgbClr val="FFFF00"/>
                </a:solidFill>
              </a:rPr>
              <a:t> delegate to them powers to manage the business</a:t>
            </a:r>
            <a:r>
              <a:rPr lang="en-CA" sz="2900" i="1" dirty="0">
                <a:solidFill>
                  <a:schemeClr val="bg1"/>
                </a:solidFill>
              </a:rPr>
              <a:t> and affairs of the corporation, </a:t>
            </a:r>
            <a:r>
              <a:rPr lang="en-CA" sz="2900" i="1" dirty="0">
                <a:solidFill>
                  <a:srgbClr val="CCFFCC"/>
                </a:solidFill>
              </a:rPr>
              <a:t>except powers </a:t>
            </a:r>
            <a:r>
              <a:rPr lang="en-CA" sz="2900" i="1" dirty="0">
                <a:solidFill>
                  <a:schemeClr val="bg1"/>
                </a:solidFill>
              </a:rPr>
              <a:t>to do anything referred to in subsection 115(3);”</a:t>
            </a:r>
            <a:endParaRPr lang="en-CA" sz="2900" dirty="0">
              <a:solidFill>
                <a:schemeClr val="bg1"/>
              </a:solidFill>
            </a:endParaRPr>
          </a:p>
          <a:p>
            <a:endParaRPr lang="en-US" dirty="0"/>
          </a:p>
        </p:txBody>
      </p:sp>
    </p:spTree>
    <p:extLst>
      <p:ext uri="{BB962C8B-B14F-4D97-AF65-F5344CB8AC3E}">
        <p14:creationId xmlns:p14="http://schemas.microsoft.com/office/powerpoint/2010/main" val="2405033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665"/>
            <a:ext cx="8229600" cy="1016000"/>
          </a:xfrm>
        </p:spPr>
        <p:txBody>
          <a:bodyPr>
            <a:normAutofit/>
          </a:bodyPr>
          <a:lstStyle/>
          <a:p>
            <a:r>
              <a:rPr lang="en-US" sz="4400" b="1" dirty="0" smtClean="0">
                <a:solidFill>
                  <a:srgbClr val="FFFF00"/>
                </a:solidFill>
              </a:rPr>
              <a:t>Shareholders</a:t>
            </a:r>
            <a:endParaRPr lang="en-US" sz="4400" b="1" dirty="0">
              <a:solidFill>
                <a:srgbClr val="FFFF00"/>
              </a:solidFill>
            </a:endParaRPr>
          </a:p>
        </p:txBody>
      </p:sp>
      <p:pic>
        <p:nvPicPr>
          <p:cNvPr id="4" name="Content Placeholder 3" descr="axx20080130-11_072dpi.jpg"/>
          <p:cNvPicPr>
            <a:picLocks noGrp="1" noChangeAspect="1"/>
          </p:cNvPicPr>
          <p:nvPr>
            <p:ph sz="quarter" idx="10"/>
          </p:nvPr>
        </p:nvPicPr>
        <p:blipFill>
          <a:blip r:embed="rId2">
            <a:extLst>
              <a:ext uri="{28A0092B-C50C-407E-A947-70E740481C1C}">
                <a14:useLocalDpi xmlns:a14="http://schemas.microsoft.com/office/drawing/2010/main" val="0"/>
              </a:ext>
            </a:extLst>
          </a:blip>
          <a:srcRect t="13689" b="13689"/>
          <a:stretch>
            <a:fillRect/>
          </a:stretch>
        </p:blipFill>
        <p:spPr>
          <a:xfrm>
            <a:off x="457200" y="1243180"/>
            <a:ext cx="8229600" cy="4318000"/>
          </a:xfrm>
        </p:spPr>
      </p:pic>
      <p:sp>
        <p:nvSpPr>
          <p:cNvPr id="5" name="TextBox 4"/>
          <p:cNvSpPr txBox="1"/>
          <p:nvPr/>
        </p:nvSpPr>
        <p:spPr>
          <a:xfrm>
            <a:off x="4703881" y="5775620"/>
            <a:ext cx="3982919" cy="369332"/>
          </a:xfrm>
          <a:prstGeom prst="rect">
            <a:avLst/>
          </a:prstGeom>
          <a:noFill/>
        </p:spPr>
        <p:txBody>
          <a:bodyPr wrap="none" rtlCol="0">
            <a:spAutoFit/>
          </a:bodyPr>
          <a:lstStyle/>
          <a:p>
            <a:r>
              <a:rPr lang="en-US" dirty="0" smtClean="0">
                <a:solidFill>
                  <a:schemeClr val="bg1"/>
                </a:solidFill>
              </a:rPr>
              <a:t>Siemens 2008 Shareholders Meeting</a:t>
            </a:r>
            <a:endParaRPr lang="en-US" dirty="0">
              <a:solidFill>
                <a:schemeClr val="bg1"/>
              </a:solidFill>
            </a:endParaRPr>
          </a:p>
        </p:txBody>
      </p:sp>
    </p:spTree>
    <p:extLst>
      <p:ext uri="{BB962C8B-B14F-4D97-AF65-F5344CB8AC3E}">
        <p14:creationId xmlns:p14="http://schemas.microsoft.com/office/powerpoint/2010/main" val="1970645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FF00"/>
                </a:solidFill>
              </a:rPr>
              <a:t>The Role of Shareholders </a:t>
            </a:r>
            <a:r>
              <a:rPr lang="en-US" b="1" dirty="0" smtClean="0">
                <a:solidFill>
                  <a:schemeClr val="accent5"/>
                </a:solidFill>
              </a:rPr>
              <a:t>#1</a:t>
            </a:r>
            <a:r>
              <a:rPr lang="mr-IN" b="1" dirty="0" smtClean="0">
                <a:solidFill>
                  <a:schemeClr val="accent5"/>
                </a:solidFill>
              </a:rPr>
              <a:t>…</a:t>
            </a:r>
            <a:endParaRPr lang="en-US" b="1" dirty="0">
              <a:solidFill>
                <a:schemeClr val="accent5"/>
              </a:solidFill>
            </a:endParaRPr>
          </a:p>
        </p:txBody>
      </p:sp>
      <p:sp>
        <p:nvSpPr>
          <p:cNvPr id="3" name="Content Placeholder 2"/>
          <p:cNvSpPr>
            <a:spLocks noGrp="1"/>
          </p:cNvSpPr>
          <p:nvPr>
            <p:ph sz="quarter" idx="10"/>
          </p:nvPr>
        </p:nvSpPr>
        <p:spPr/>
        <p:txBody>
          <a:bodyPr>
            <a:noAutofit/>
          </a:bodyPr>
          <a:lstStyle/>
          <a:p>
            <a:pPr marL="0" indent="0" algn="ctr">
              <a:buNone/>
            </a:pPr>
            <a:r>
              <a:rPr lang="mr-IN" sz="8800" b="1" dirty="0" smtClean="0">
                <a:solidFill>
                  <a:srgbClr val="FFFFFF"/>
                </a:solidFill>
              </a:rPr>
              <a:t>…</a:t>
            </a:r>
            <a:r>
              <a:rPr lang="en-CA" sz="8800" b="1" dirty="0" smtClean="0">
                <a:solidFill>
                  <a:srgbClr val="FFFFFF"/>
                </a:solidFill>
              </a:rPr>
              <a:t>to </a:t>
            </a:r>
            <a:r>
              <a:rPr lang="en-CA" sz="8800" b="1" dirty="0">
                <a:solidFill>
                  <a:srgbClr val="4BACC6"/>
                </a:solidFill>
              </a:rPr>
              <a:t>elect directors </a:t>
            </a:r>
            <a:r>
              <a:rPr lang="en-CA" sz="8800" b="1" dirty="0">
                <a:solidFill>
                  <a:srgbClr val="FFFFFF"/>
                </a:solidFill>
              </a:rPr>
              <a:t>and to remove </a:t>
            </a:r>
            <a:r>
              <a:rPr lang="en-CA" sz="8800" b="1" dirty="0" smtClean="0">
                <a:solidFill>
                  <a:srgbClr val="FFFFFF"/>
                </a:solidFill>
              </a:rPr>
              <a:t>them</a:t>
            </a:r>
            <a:r>
              <a:rPr lang="en-CA" sz="7200" dirty="0">
                <a:solidFill>
                  <a:srgbClr val="FFFFFF"/>
                </a:solidFill>
              </a:rPr>
              <a:t> </a:t>
            </a:r>
            <a:endParaRPr lang="en-US" sz="7200" dirty="0">
              <a:solidFill>
                <a:srgbClr val="FFFFFF"/>
              </a:solidFill>
            </a:endParaRPr>
          </a:p>
        </p:txBody>
      </p:sp>
    </p:spTree>
    <p:extLst>
      <p:ext uri="{BB962C8B-B14F-4D97-AF65-F5344CB8AC3E}">
        <p14:creationId xmlns:p14="http://schemas.microsoft.com/office/powerpoint/2010/main" val="3718922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rPr>
              <a:t>The Role of Shareholders </a:t>
            </a:r>
            <a:r>
              <a:rPr lang="en-US" b="1" dirty="0" smtClean="0">
                <a:solidFill>
                  <a:srgbClr val="FFFFFF"/>
                </a:solidFill>
              </a:rPr>
              <a:t>#2</a:t>
            </a:r>
            <a:r>
              <a:rPr lang="mr-IN" b="1" dirty="0" smtClean="0">
                <a:solidFill>
                  <a:schemeClr val="bg1"/>
                </a:solidFill>
              </a:rPr>
              <a:t>…</a:t>
            </a:r>
            <a:endParaRPr lang="en-US" b="1" dirty="0">
              <a:solidFill>
                <a:schemeClr val="bg1"/>
              </a:solidFill>
            </a:endParaRPr>
          </a:p>
        </p:txBody>
      </p:sp>
      <p:sp>
        <p:nvSpPr>
          <p:cNvPr id="3" name="Content Placeholder 2"/>
          <p:cNvSpPr>
            <a:spLocks noGrp="1"/>
          </p:cNvSpPr>
          <p:nvPr>
            <p:ph sz="quarter" idx="10"/>
          </p:nvPr>
        </p:nvSpPr>
        <p:spPr>
          <a:xfrm>
            <a:off x="457200" y="1154684"/>
            <a:ext cx="8686800" cy="4717710"/>
          </a:xfrm>
        </p:spPr>
        <p:txBody>
          <a:bodyPr>
            <a:noAutofit/>
          </a:bodyPr>
          <a:lstStyle/>
          <a:p>
            <a:pPr marL="0" indent="0">
              <a:buNone/>
            </a:pPr>
            <a:r>
              <a:rPr lang="en-CA" sz="4400" dirty="0">
                <a:solidFill>
                  <a:schemeClr val="bg1"/>
                </a:solidFill>
              </a:rPr>
              <a:t>T</a:t>
            </a:r>
            <a:r>
              <a:rPr lang="en-CA" sz="4400" dirty="0" smtClean="0">
                <a:solidFill>
                  <a:schemeClr val="bg1"/>
                </a:solidFill>
              </a:rPr>
              <a:t>here </a:t>
            </a:r>
            <a:r>
              <a:rPr lang="en-CA" sz="4400" dirty="0">
                <a:solidFill>
                  <a:schemeClr val="bg1"/>
                </a:solidFill>
              </a:rPr>
              <a:t>are </a:t>
            </a:r>
            <a:r>
              <a:rPr lang="en-CA" sz="4400" dirty="0">
                <a:solidFill>
                  <a:srgbClr val="FFFF00"/>
                </a:solidFill>
              </a:rPr>
              <a:t>certain powers expressly reserved to </a:t>
            </a:r>
            <a:r>
              <a:rPr lang="en-CA" sz="4400" dirty="0" smtClean="0">
                <a:solidFill>
                  <a:srgbClr val="FFFF00"/>
                </a:solidFill>
              </a:rPr>
              <a:t>shareholders</a:t>
            </a:r>
            <a:r>
              <a:rPr lang="en-CA" sz="4400" dirty="0" smtClean="0">
                <a:solidFill>
                  <a:schemeClr val="bg1"/>
                </a:solidFill>
              </a:rPr>
              <a:t> </a:t>
            </a:r>
            <a:r>
              <a:rPr lang="en-CA" sz="4400" dirty="0">
                <a:solidFill>
                  <a:schemeClr val="bg1"/>
                </a:solidFill>
              </a:rPr>
              <a:t>by statute, e.g., </a:t>
            </a:r>
            <a:r>
              <a:rPr lang="en-CA" sz="4400" dirty="0">
                <a:solidFill>
                  <a:schemeClr val="accent5"/>
                </a:solidFill>
              </a:rPr>
              <a:t>amendments </a:t>
            </a:r>
            <a:r>
              <a:rPr lang="en-CA" sz="4400" dirty="0" smtClean="0">
                <a:solidFill>
                  <a:schemeClr val="accent5"/>
                </a:solidFill>
              </a:rPr>
              <a:t>to the </a:t>
            </a:r>
            <a:r>
              <a:rPr lang="en-CA" sz="4400" dirty="0">
                <a:solidFill>
                  <a:schemeClr val="accent5"/>
                </a:solidFill>
              </a:rPr>
              <a:t>constitution</a:t>
            </a:r>
            <a:r>
              <a:rPr lang="en-CA" sz="4400" dirty="0">
                <a:solidFill>
                  <a:schemeClr val="bg1"/>
                </a:solidFill>
              </a:rPr>
              <a:t>, other </a:t>
            </a:r>
            <a:r>
              <a:rPr lang="en-CA" sz="4400" dirty="0">
                <a:solidFill>
                  <a:srgbClr val="4BACC6"/>
                </a:solidFill>
              </a:rPr>
              <a:t>“fundamental” changes </a:t>
            </a:r>
            <a:r>
              <a:rPr lang="en-CA" sz="4400" dirty="0">
                <a:solidFill>
                  <a:schemeClr val="bg1"/>
                </a:solidFill>
              </a:rPr>
              <a:t>such as approving sale of undertaking. </a:t>
            </a:r>
            <a:r>
              <a:rPr lang="en-CA" sz="4400" dirty="0" smtClean="0">
                <a:solidFill>
                  <a:schemeClr val="bg1"/>
                </a:solidFill>
              </a:rPr>
              <a:t>BCBCA </a:t>
            </a:r>
            <a:r>
              <a:rPr lang="en-CA" sz="4400" dirty="0">
                <a:solidFill>
                  <a:schemeClr val="bg1"/>
                </a:solidFill>
              </a:rPr>
              <a:t>section 259; CBCA section </a:t>
            </a:r>
            <a:r>
              <a:rPr lang="en-CA" sz="4400" dirty="0" smtClean="0">
                <a:solidFill>
                  <a:schemeClr val="bg1"/>
                </a:solidFill>
              </a:rPr>
              <a:t>173 are some examples</a:t>
            </a:r>
            <a:r>
              <a:rPr lang="mr-IN" sz="4400" dirty="0" smtClean="0">
                <a:solidFill>
                  <a:schemeClr val="bg1"/>
                </a:solidFill>
              </a:rPr>
              <a:t>…</a:t>
            </a:r>
            <a:endParaRPr lang="en-US" sz="4400" dirty="0">
              <a:solidFill>
                <a:schemeClr val="bg1"/>
              </a:solidFill>
            </a:endParaRPr>
          </a:p>
        </p:txBody>
      </p:sp>
    </p:spTree>
    <p:extLst>
      <p:ext uri="{BB962C8B-B14F-4D97-AF65-F5344CB8AC3E}">
        <p14:creationId xmlns:p14="http://schemas.microsoft.com/office/powerpoint/2010/main" val="21953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CA" sz="4400" b="1" dirty="0">
                <a:solidFill>
                  <a:srgbClr val="FFFF00"/>
                </a:solidFill>
              </a:rPr>
              <a:t>What/who is a </a:t>
            </a:r>
            <a:r>
              <a:rPr lang="en-CA" sz="4400" b="1" dirty="0">
                <a:solidFill>
                  <a:schemeClr val="bg1"/>
                </a:solidFill>
              </a:rPr>
              <a:t>shareholder</a:t>
            </a:r>
            <a:r>
              <a:rPr lang="en-CA" sz="4400" b="1" dirty="0">
                <a:solidFill>
                  <a:srgbClr val="FFFF00"/>
                </a:solidFill>
              </a:rPr>
              <a:t>?</a:t>
            </a:r>
            <a:r>
              <a:rPr lang="en-CA" sz="4400" dirty="0">
                <a:solidFill>
                  <a:srgbClr val="FFFF00"/>
                </a:solidFill>
              </a:rPr>
              <a:t> </a:t>
            </a:r>
            <a:endParaRPr lang="en-US" sz="4400" dirty="0">
              <a:solidFill>
                <a:srgbClr val="FFFF00"/>
              </a:solidFill>
            </a:endParaRPr>
          </a:p>
        </p:txBody>
      </p:sp>
      <p:sp>
        <p:nvSpPr>
          <p:cNvPr id="3" name="Content Placeholder 2"/>
          <p:cNvSpPr>
            <a:spLocks noGrp="1"/>
          </p:cNvSpPr>
          <p:nvPr>
            <p:ph sz="quarter" idx="10"/>
          </p:nvPr>
        </p:nvSpPr>
        <p:spPr>
          <a:xfrm>
            <a:off x="457200" y="1016000"/>
            <a:ext cx="8515672" cy="4922376"/>
          </a:xfrm>
        </p:spPr>
        <p:txBody>
          <a:bodyPr/>
          <a:lstStyle/>
          <a:p>
            <a:pPr marL="0" indent="0">
              <a:buNone/>
            </a:pPr>
            <a:r>
              <a:rPr lang="en-CA" sz="3600" dirty="0" smtClean="0">
                <a:solidFill>
                  <a:srgbClr val="FFFFFF"/>
                </a:solidFill>
              </a:rPr>
              <a:t>BCBCA: </a:t>
            </a:r>
            <a:r>
              <a:rPr lang="en-CA" sz="3600" i="1" dirty="0" smtClean="0">
                <a:solidFill>
                  <a:srgbClr val="FFFF00"/>
                </a:solidFill>
              </a:rPr>
              <a:t>“</a:t>
            </a:r>
            <a:r>
              <a:rPr lang="en-CA" sz="3600" i="1" dirty="0">
                <a:solidFill>
                  <a:srgbClr val="FFFF00"/>
                </a:solidFill>
              </a:rPr>
              <a:t>shareholder”</a:t>
            </a:r>
            <a:r>
              <a:rPr lang="en-CA" sz="3600" i="1" dirty="0">
                <a:solidFill>
                  <a:srgbClr val="FFFFFF"/>
                </a:solidFill>
              </a:rPr>
              <a:t>…means a person whose name is entered in a securities register of a company </a:t>
            </a:r>
            <a:r>
              <a:rPr lang="en-CA" sz="3600" i="1" dirty="0">
                <a:solidFill>
                  <a:srgbClr val="FFFF00"/>
                </a:solidFill>
              </a:rPr>
              <a:t>as a registered owner of a share </a:t>
            </a:r>
            <a:r>
              <a:rPr lang="en-CA" sz="3600" i="1" dirty="0">
                <a:solidFill>
                  <a:srgbClr val="FFFFFF"/>
                </a:solidFill>
              </a:rPr>
              <a:t>of the company…” </a:t>
            </a:r>
            <a:endParaRPr lang="en-CA" sz="3600" dirty="0">
              <a:solidFill>
                <a:srgbClr val="FFFFFF"/>
              </a:solidFill>
            </a:endParaRPr>
          </a:p>
          <a:p>
            <a:pPr marL="0" indent="0">
              <a:buNone/>
            </a:pPr>
            <a:r>
              <a:rPr lang="en-CA" sz="3600" dirty="0">
                <a:solidFill>
                  <a:srgbClr val="FFFFFF"/>
                </a:solidFill>
              </a:rPr>
              <a:t>N</a:t>
            </a:r>
            <a:r>
              <a:rPr lang="en-CA" sz="3600" dirty="0" smtClean="0">
                <a:solidFill>
                  <a:srgbClr val="FFFFFF"/>
                </a:solidFill>
              </a:rPr>
              <a:t>o </a:t>
            </a:r>
            <a:r>
              <a:rPr lang="en-CA" sz="3600" dirty="0">
                <a:solidFill>
                  <a:srgbClr val="FFFFFF"/>
                </a:solidFill>
              </a:rPr>
              <a:t>comparable provision in </a:t>
            </a:r>
            <a:r>
              <a:rPr lang="en-CA" sz="3600" dirty="0" smtClean="0">
                <a:solidFill>
                  <a:srgbClr val="FFFFFF"/>
                </a:solidFill>
              </a:rPr>
              <a:t>CBCA.</a:t>
            </a:r>
            <a:endParaRPr lang="en-CA" sz="3600" dirty="0">
              <a:solidFill>
                <a:srgbClr val="FFFFFF"/>
              </a:solidFill>
            </a:endParaRPr>
          </a:p>
          <a:p>
            <a:pPr marL="0" indent="0">
              <a:buNone/>
            </a:pPr>
            <a:endParaRPr lang="en-US" dirty="0"/>
          </a:p>
        </p:txBody>
      </p:sp>
      <p:pic>
        <p:nvPicPr>
          <p:cNvPr id="5" name="Picture 4" descr="220px-B&amp;O_RR_common_sto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332" y="4156864"/>
            <a:ext cx="3064698" cy="2005984"/>
          </a:xfrm>
          <a:prstGeom prst="rect">
            <a:avLst/>
          </a:prstGeom>
        </p:spPr>
      </p:pic>
    </p:spTree>
    <p:extLst>
      <p:ext uri="{BB962C8B-B14F-4D97-AF65-F5344CB8AC3E}">
        <p14:creationId xmlns:p14="http://schemas.microsoft.com/office/powerpoint/2010/main" val="591763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758793"/>
          </a:xfrm>
        </p:spPr>
        <p:txBody>
          <a:bodyPr>
            <a:normAutofit fontScale="90000"/>
          </a:bodyPr>
          <a:lstStyle/>
          <a:p>
            <a:r>
              <a:rPr lang="en-US" b="1" dirty="0" smtClean="0">
                <a:solidFill>
                  <a:srgbClr val="FFFF00"/>
                </a:solidFill>
              </a:rPr>
              <a:t>Statutory </a:t>
            </a:r>
            <a:r>
              <a:rPr lang="en-US" b="1" dirty="0" smtClean="0">
                <a:solidFill>
                  <a:schemeClr val="bg1"/>
                </a:solidFill>
              </a:rPr>
              <a:t>v. </a:t>
            </a:r>
            <a:r>
              <a:rPr lang="en-US" b="1" dirty="0" smtClean="0">
                <a:solidFill>
                  <a:srgbClr val="FFFF00"/>
                </a:solidFill>
              </a:rPr>
              <a:t>Contractual </a:t>
            </a:r>
            <a:r>
              <a:rPr lang="en-US" b="1" dirty="0" smtClean="0">
                <a:solidFill>
                  <a:srgbClr val="FFFFFF"/>
                </a:solidFill>
              </a:rPr>
              <a:t>models</a:t>
            </a:r>
            <a:endParaRPr lang="en-US" b="1" dirty="0">
              <a:solidFill>
                <a:srgbClr val="FFFFFF"/>
              </a:solidFill>
            </a:endParaRPr>
          </a:p>
        </p:txBody>
      </p:sp>
      <p:sp>
        <p:nvSpPr>
          <p:cNvPr id="3" name="Content Placeholder 2"/>
          <p:cNvSpPr>
            <a:spLocks noGrp="1"/>
          </p:cNvSpPr>
          <p:nvPr>
            <p:ph sz="quarter" idx="10"/>
          </p:nvPr>
        </p:nvSpPr>
        <p:spPr>
          <a:xfrm>
            <a:off x="197931" y="758793"/>
            <a:ext cx="8946069" cy="5789917"/>
          </a:xfrm>
        </p:spPr>
        <p:txBody>
          <a:bodyPr>
            <a:normAutofit fontScale="92500" lnSpcReduction="10000"/>
          </a:bodyPr>
          <a:lstStyle/>
          <a:p>
            <a:pPr>
              <a:lnSpc>
                <a:spcPct val="100000"/>
              </a:lnSpc>
            </a:pPr>
            <a:r>
              <a:rPr lang="en-CA" sz="3900" dirty="0" smtClean="0">
                <a:solidFill>
                  <a:srgbClr val="FFFFFF"/>
                </a:solidFill>
              </a:rPr>
              <a:t>CBCA </a:t>
            </a:r>
            <a:r>
              <a:rPr lang="en-CA" sz="3900" dirty="0">
                <a:solidFill>
                  <a:srgbClr val="FFFFFF"/>
                </a:solidFill>
              </a:rPr>
              <a:t>corporate model </a:t>
            </a:r>
            <a:r>
              <a:rPr lang="en-CA" sz="3900" b="1" dirty="0" smtClean="0">
                <a:solidFill>
                  <a:srgbClr val="FFFF00"/>
                </a:solidFill>
              </a:rPr>
              <a:t>=</a:t>
            </a:r>
            <a:r>
              <a:rPr lang="en-CA" sz="3900" dirty="0">
                <a:solidFill>
                  <a:srgbClr val="FFFFFF"/>
                </a:solidFill>
              </a:rPr>
              <a:t> </a:t>
            </a:r>
            <a:r>
              <a:rPr lang="en-CA" sz="3900" i="1" dirty="0">
                <a:solidFill>
                  <a:srgbClr val="CCFFCC"/>
                </a:solidFill>
              </a:rPr>
              <a:t>R</a:t>
            </a:r>
            <a:r>
              <a:rPr lang="en-CA" sz="3900" i="1" dirty="0" smtClean="0">
                <a:solidFill>
                  <a:srgbClr val="CCFFCC"/>
                </a:solidFill>
              </a:rPr>
              <a:t>esidual </a:t>
            </a:r>
            <a:r>
              <a:rPr lang="en-CA" sz="3900" i="1" dirty="0">
                <a:solidFill>
                  <a:srgbClr val="CCFFCC"/>
                </a:solidFill>
              </a:rPr>
              <a:t>power to manage the corporation’s affairs rests with the directors</a:t>
            </a:r>
            <a:r>
              <a:rPr lang="en-CA" sz="3900" dirty="0">
                <a:solidFill>
                  <a:srgbClr val="FFFFFF"/>
                </a:solidFill>
              </a:rPr>
              <a:t>. </a:t>
            </a:r>
            <a:endParaRPr lang="en-CA" sz="3900" dirty="0" smtClean="0">
              <a:solidFill>
                <a:srgbClr val="FFFFFF"/>
              </a:solidFill>
            </a:endParaRPr>
          </a:p>
          <a:p>
            <a:pPr>
              <a:lnSpc>
                <a:spcPct val="100000"/>
              </a:lnSpc>
            </a:pPr>
            <a:r>
              <a:rPr lang="en-CA" sz="3900" dirty="0" smtClean="0">
                <a:solidFill>
                  <a:srgbClr val="FFFFFF"/>
                </a:solidFill>
              </a:rPr>
              <a:t>This </a:t>
            </a:r>
            <a:r>
              <a:rPr lang="en-CA" sz="3900" dirty="0">
                <a:solidFill>
                  <a:srgbClr val="FFFFFF"/>
                </a:solidFill>
              </a:rPr>
              <a:t>power is </a:t>
            </a:r>
            <a:r>
              <a:rPr lang="en-CA" sz="3900" dirty="0">
                <a:solidFill>
                  <a:srgbClr val="CCFFCC"/>
                </a:solidFill>
              </a:rPr>
              <a:t>given by statute </a:t>
            </a:r>
            <a:r>
              <a:rPr lang="en-CA" sz="3900" dirty="0">
                <a:solidFill>
                  <a:srgbClr val="FFFFFF"/>
                </a:solidFill>
              </a:rPr>
              <a:t>and is </a:t>
            </a:r>
            <a:r>
              <a:rPr lang="en-CA" sz="3900" dirty="0">
                <a:solidFill>
                  <a:srgbClr val="FFFF00"/>
                </a:solidFill>
              </a:rPr>
              <a:t>not derived from the delegation </a:t>
            </a:r>
            <a:r>
              <a:rPr lang="en-CA" sz="3900" dirty="0">
                <a:solidFill>
                  <a:srgbClr val="FFFFFF"/>
                </a:solidFill>
              </a:rPr>
              <a:t>of powers by the </a:t>
            </a:r>
            <a:r>
              <a:rPr lang="en-CA" sz="3900" dirty="0" smtClean="0">
                <a:solidFill>
                  <a:srgbClr val="FFFFFF"/>
                </a:solidFill>
              </a:rPr>
              <a:t>shareholders (through by-laws).</a:t>
            </a:r>
            <a:r>
              <a:rPr lang="en-CA" sz="3900" dirty="0">
                <a:solidFill>
                  <a:srgbClr val="FFFFFF"/>
                </a:solidFill>
              </a:rPr>
              <a:t> </a:t>
            </a:r>
            <a:endParaRPr lang="en-CA" sz="3900" dirty="0" smtClean="0">
              <a:solidFill>
                <a:srgbClr val="FFFFFF"/>
              </a:solidFill>
            </a:endParaRPr>
          </a:p>
          <a:p>
            <a:pPr>
              <a:lnSpc>
                <a:spcPct val="100000"/>
              </a:lnSpc>
            </a:pPr>
            <a:r>
              <a:rPr lang="en-CA" sz="3900" i="1" dirty="0" smtClean="0">
                <a:solidFill>
                  <a:srgbClr val="FFFFFF"/>
                </a:solidFill>
              </a:rPr>
              <a:t>To </a:t>
            </a:r>
            <a:r>
              <a:rPr lang="en-CA" sz="3900" i="1" dirty="0">
                <a:solidFill>
                  <a:srgbClr val="FFFFFF"/>
                </a:solidFill>
              </a:rPr>
              <a:t>be </a:t>
            </a:r>
            <a:r>
              <a:rPr lang="en-CA" sz="3900" i="1" dirty="0">
                <a:solidFill>
                  <a:srgbClr val="FFFF00"/>
                </a:solidFill>
              </a:rPr>
              <a:t>contrasted with the British model </a:t>
            </a:r>
            <a:r>
              <a:rPr lang="en-CA" sz="3900" i="1" dirty="0">
                <a:solidFill>
                  <a:srgbClr val="FFFFFF"/>
                </a:solidFill>
              </a:rPr>
              <a:t>of corporate law under which the directors enjoy only those powers delegated to them by the </a:t>
            </a:r>
            <a:r>
              <a:rPr lang="en-CA" sz="3900" i="1" dirty="0" smtClean="0">
                <a:solidFill>
                  <a:srgbClr val="FFFFFF"/>
                </a:solidFill>
              </a:rPr>
              <a:t>shareholders (</a:t>
            </a:r>
            <a:r>
              <a:rPr lang="en-CA" sz="3900" i="1" dirty="0" smtClean="0">
                <a:solidFill>
                  <a:srgbClr val="FFFF00"/>
                </a:solidFill>
              </a:rPr>
              <a:t>contractual</a:t>
            </a:r>
            <a:r>
              <a:rPr lang="en-CA" sz="3900" i="1" dirty="0" smtClean="0">
                <a:solidFill>
                  <a:srgbClr val="FFFFFF"/>
                </a:solidFill>
              </a:rPr>
              <a:t>)</a:t>
            </a:r>
            <a:r>
              <a:rPr lang="en-CA" sz="3900" dirty="0" smtClean="0">
                <a:solidFill>
                  <a:srgbClr val="FFFFFF"/>
                </a:solidFill>
              </a:rPr>
              <a:t>.</a:t>
            </a:r>
            <a:endParaRPr lang="en-CA" sz="3900" dirty="0">
              <a:solidFill>
                <a:srgbClr val="FFFFFF"/>
              </a:solidFill>
            </a:endParaRPr>
          </a:p>
          <a:p>
            <a:pPr marL="0" indent="0">
              <a:buNone/>
            </a:pPr>
            <a:endParaRPr lang="en-US" dirty="0"/>
          </a:p>
        </p:txBody>
      </p:sp>
    </p:spTree>
    <p:extLst>
      <p:ext uri="{BB962C8B-B14F-4D97-AF65-F5344CB8AC3E}">
        <p14:creationId xmlns:p14="http://schemas.microsoft.com/office/powerpoint/2010/main" val="1482626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402" y="1"/>
            <a:ext cx="8863598" cy="1402116"/>
          </a:xfrm>
        </p:spPr>
        <p:txBody>
          <a:bodyPr>
            <a:normAutofit fontScale="90000"/>
          </a:bodyPr>
          <a:lstStyle/>
          <a:p>
            <a:r>
              <a:rPr lang="en-CA" b="1" i="1" dirty="0">
                <a:solidFill>
                  <a:srgbClr val="FFFF00"/>
                </a:solidFill>
              </a:rPr>
              <a:t>Northern Minerals Investment Corp. v. </a:t>
            </a:r>
            <a:r>
              <a:rPr lang="en-CA" b="1" i="1" dirty="0" err="1">
                <a:solidFill>
                  <a:srgbClr val="FFFF00"/>
                </a:solidFill>
              </a:rPr>
              <a:t>Mundoro</a:t>
            </a:r>
            <a:r>
              <a:rPr lang="en-CA" b="1" i="1" dirty="0">
                <a:solidFill>
                  <a:srgbClr val="FFFF00"/>
                </a:solidFill>
              </a:rPr>
              <a:t> Capital Inc. </a:t>
            </a:r>
            <a:r>
              <a:rPr lang="en-CA" dirty="0">
                <a:solidFill>
                  <a:schemeClr val="bg1"/>
                </a:solidFill>
              </a:rPr>
              <a:t>2012 BCSC 1090 </a:t>
            </a:r>
            <a:endParaRPr lang="en-US" dirty="0">
              <a:solidFill>
                <a:schemeClr val="bg1"/>
              </a:solidFill>
            </a:endParaRPr>
          </a:p>
        </p:txBody>
      </p:sp>
      <p:sp>
        <p:nvSpPr>
          <p:cNvPr id="3" name="Content Placeholder 2"/>
          <p:cNvSpPr>
            <a:spLocks noGrp="1"/>
          </p:cNvSpPr>
          <p:nvPr>
            <p:ph sz="quarter" idx="10"/>
          </p:nvPr>
        </p:nvSpPr>
        <p:spPr>
          <a:xfrm>
            <a:off x="280402" y="1402117"/>
            <a:ext cx="8863598" cy="5328043"/>
          </a:xfrm>
        </p:spPr>
        <p:txBody>
          <a:bodyPr>
            <a:normAutofit/>
          </a:bodyPr>
          <a:lstStyle/>
          <a:p>
            <a:pPr marL="0" indent="0">
              <a:lnSpc>
                <a:spcPct val="90000"/>
              </a:lnSpc>
              <a:buNone/>
            </a:pPr>
            <a:r>
              <a:rPr lang="en-CA" sz="3200" dirty="0">
                <a:solidFill>
                  <a:schemeClr val="bg1"/>
                </a:solidFill>
              </a:rPr>
              <a:t>A</a:t>
            </a:r>
            <a:r>
              <a:rPr lang="en-CA" sz="3200" dirty="0" smtClean="0">
                <a:solidFill>
                  <a:schemeClr val="bg1"/>
                </a:solidFill>
              </a:rPr>
              <a:t> key was that there </a:t>
            </a:r>
            <a:r>
              <a:rPr lang="en-CA" sz="3200" dirty="0" smtClean="0">
                <a:solidFill>
                  <a:srgbClr val="CCFFCC"/>
                </a:solidFill>
              </a:rPr>
              <a:t>no </a:t>
            </a:r>
            <a:r>
              <a:rPr lang="en-CA" sz="3200" dirty="0">
                <a:solidFill>
                  <a:srgbClr val="CCFFCC"/>
                </a:solidFill>
              </a:rPr>
              <a:t>evidence that the board was not acting in the best interests of the </a:t>
            </a:r>
            <a:r>
              <a:rPr lang="en-CA" sz="3200" dirty="0" smtClean="0">
                <a:solidFill>
                  <a:srgbClr val="CCFFCC"/>
                </a:solidFill>
              </a:rPr>
              <a:t>shareholder</a:t>
            </a:r>
            <a:r>
              <a:rPr lang="en-CA" sz="3200" dirty="0" smtClean="0">
                <a:solidFill>
                  <a:schemeClr val="bg1"/>
                </a:solidFill>
              </a:rPr>
              <a:t>: </a:t>
            </a:r>
            <a:r>
              <a:rPr lang="en-CA" sz="3200" i="1" dirty="0" smtClean="0">
                <a:solidFill>
                  <a:schemeClr val="bg1"/>
                </a:solidFill>
              </a:rPr>
              <a:t>“The </a:t>
            </a:r>
            <a:r>
              <a:rPr lang="en-CA" sz="3200" i="1" dirty="0">
                <a:solidFill>
                  <a:schemeClr val="bg1"/>
                </a:solidFill>
              </a:rPr>
              <a:t>actions of the board in this instance in creating an advance notice policy </a:t>
            </a:r>
            <a:r>
              <a:rPr lang="en-CA" sz="3200" i="1" dirty="0">
                <a:solidFill>
                  <a:srgbClr val="FFFF00"/>
                </a:solidFill>
              </a:rPr>
              <a:t>have not been shown to having been done to “influence or preclude” a proxy contest but rather to insure that all shareholders are made aware that a proxy contest exists</a:t>
            </a:r>
            <a:r>
              <a:rPr lang="en-CA" sz="3200" i="1" dirty="0">
                <a:solidFill>
                  <a:schemeClr val="bg1"/>
                </a:solidFill>
              </a:rPr>
              <a:t>.  No evidence has been put forward that the directors are not behaving reasonably</a:t>
            </a:r>
            <a:r>
              <a:rPr lang="en-CA" sz="3200" i="1" dirty="0" smtClean="0">
                <a:solidFill>
                  <a:schemeClr val="bg1"/>
                </a:solidFill>
              </a:rPr>
              <a:t>.”</a:t>
            </a:r>
            <a:endParaRPr lang="en-CA" sz="3200" i="1" dirty="0">
              <a:solidFill>
                <a:schemeClr val="bg1"/>
              </a:solidFill>
            </a:endParaRPr>
          </a:p>
          <a:p>
            <a:endParaRPr lang="en-CA" dirty="0"/>
          </a:p>
          <a:p>
            <a:endParaRPr lang="en-US" dirty="0"/>
          </a:p>
        </p:txBody>
      </p:sp>
    </p:spTree>
    <p:extLst>
      <p:ext uri="{BB962C8B-B14F-4D97-AF65-F5344CB8AC3E}">
        <p14:creationId xmlns:p14="http://schemas.microsoft.com/office/powerpoint/2010/main" val="1319417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81437" y="181450"/>
            <a:ext cx="8962563" cy="6218800"/>
          </a:xfrm>
        </p:spPr>
        <p:txBody>
          <a:bodyPr>
            <a:normAutofit fontScale="92500" lnSpcReduction="10000"/>
          </a:bodyPr>
          <a:lstStyle/>
          <a:p>
            <a:pPr marL="0" indent="0">
              <a:lnSpc>
                <a:spcPct val="90000"/>
              </a:lnSpc>
              <a:buNone/>
            </a:pPr>
            <a:r>
              <a:rPr lang="en-CA" sz="3700" dirty="0">
                <a:solidFill>
                  <a:schemeClr val="bg1"/>
                </a:solidFill>
              </a:rPr>
              <a:t>Punnett J. found the</a:t>
            </a:r>
            <a:r>
              <a:rPr lang="en-CA" sz="3700" b="1" dirty="0">
                <a:solidFill>
                  <a:schemeClr val="bg1"/>
                </a:solidFill>
              </a:rPr>
              <a:t> </a:t>
            </a:r>
            <a:r>
              <a:rPr lang="en-CA" sz="3700" dirty="0">
                <a:solidFill>
                  <a:schemeClr val="bg1"/>
                </a:solidFill>
              </a:rPr>
              <a:t>articles and </a:t>
            </a:r>
            <a:r>
              <a:rPr lang="en-CA" sz="3700" i="1" dirty="0">
                <a:solidFill>
                  <a:schemeClr val="bg1"/>
                </a:solidFill>
              </a:rPr>
              <a:t>Act</a:t>
            </a:r>
            <a:r>
              <a:rPr lang="en-CA" sz="3700" dirty="0">
                <a:solidFill>
                  <a:schemeClr val="bg1"/>
                </a:solidFill>
              </a:rPr>
              <a:t>, and the residual “basket clause” in the articles and the </a:t>
            </a:r>
            <a:r>
              <a:rPr lang="en-CA" sz="3700" i="1" dirty="0">
                <a:solidFill>
                  <a:schemeClr val="bg1"/>
                </a:solidFill>
              </a:rPr>
              <a:t>Act</a:t>
            </a:r>
            <a:r>
              <a:rPr lang="en-CA" sz="3700" dirty="0">
                <a:solidFill>
                  <a:schemeClr val="bg1"/>
                </a:solidFill>
              </a:rPr>
              <a:t> are to be read as was done the case in </a:t>
            </a:r>
            <a:r>
              <a:rPr lang="en-CA" sz="3700" i="1" dirty="0">
                <a:solidFill>
                  <a:schemeClr val="bg1"/>
                </a:solidFill>
              </a:rPr>
              <a:t>Canadian </a:t>
            </a:r>
            <a:r>
              <a:rPr lang="en-CA" sz="3700" i="1" dirty="0" err="1">
                <a:solidFill>
                  <a:schemeClr val="bg1"/>
                </a:solidFill>
              </a:rPr>
              <a:t>Jorex</a:t>
            </a:r>
            <a:r>
              <a:rPr lang="en-CA" sz="3700" i="1" dirty="0">
                <a:solidFill>
                  <a:schemeClr val="bg1"/>
                </a:solidFill>
              </a:rPr>
              <a:t> Ltd. v. 477749 Alberta Ltd.</a:t>
            </a:r>
            <a:r>
              <a:rPr lang="en-CA" sz="3700" dirty="0">
                <a:solidFill>
                  <a:schemeClr val="bg1"/>
                </a:solidFill>
              </a:rPr>
              <a:t> and the case of </a:t>
            </a:r>
            <a:r>
              <a:rPr lang="en-CA" sz="3700" i="1" dirty="0">
                <a:solidFill>
                  <a:schemeClr val="bg1"/>
                </a:solidFill>
              </a:rPr>
              <a:t>Oppenheimer &amp; Co. v. United Grain Growers </a:t>
            </a:r>
            <a:r>
              <a:rPr lang="en-CA" sz="3700" i="1" u="sng" dirty="0">
                <a:solidFill>
                  <a:schemeClr val="bg1"/>
                </a:solidFill>
              </a:rPr>
              <a:t>Ltd</a:t>
            </a:r>
            <a:r>
              <a:rPr lang="en-CA" sz="3700" u="sng" dirty="0">
                <a:solidFill>
                  <a:schemeClr val="bg1"/>
                </a:solidFill>
              </a:rPr>
              <a:t>.</a:t>
            </a:r>
            <a:r>
              <a:rPr lang="en-CA" sz="3700" dirty="0">
                <a:solidFill>
                  <a:schemeClr val="bg1"/>
                </a:solidFill>
              </a:rPr>
              <a:t> (1997) 2 W.W.R. 9 (Q.B.). It was </a:t>
            </a:r>
            <a:r>
              <a:rPr lang="en-CA" sz="3700" dirty="0">
                <a:solidFill>
                  <a:srgbClr val="FFFF00"/>
                </a:solidFill>
              </a:rPr>
              <a:t>held that as a matter of contractual interpretation the directors’ powers flow from the </a:t>
            </a:r>
            <a:r>
              <a:rPr lang="en-CA" sz="3700" i="1" dirty="0">
                <a:solidFill>
                  <a:srgbClr val="FFFF00"/>
                </a:solidFill>
              </a:rPr>
              <a:t>Act</a:t>
            </a:r>
            <a:r>
              <a:rPr lang="en-CA" sz="3700" dirty="0">
                <a:solidFill>
                  <a:srgbClr val="FFFF00"/>
                </a:solidFill>
              </a:rPr>
              <a:t> and articles in which the directors are in fact granted residual powers</a:t>
            </a:r>
            <a:r>
              <a:rPr lang="en-CA" sz="3700" dirty="0">
                <a:solidFill>
                  <a:schemeClr val="bg1"/>
                </a:solidFill>
              </a:rPr>
              <a:t>. In this way the court </a:t>
            </a:r>
            <a:r>
              <a:rPr lang="en-CA" sz="3700" dirty="0">
                <a:solidFill>
                  <a:srgbClr val="FFFF00"/>
                </a:solidFill>
              </a:rPr>
              <a:t>treated the BC and CBCA models as substantially similar</a:t>
            </a:r>
            <a:r>
              <a:rPr lang="en-CA" sz="3700" dirty="0">
                <a:solidFill>
                  <a:schemeClr val="bg1"/>
                </a:solidFill>
              </a:rPr>
              <a:t>. </a:t>
            </a:r>
            <a:r>
              <a:rPr lang="en-CA" sz="3700" dirty="0">
                <a:solidFill>
                  <a:schemeClr val="accent5"/>
                </a:solidFill>
              </a:rPr>
              <a:t>Both are accordingly, essentially, board-centric.</a:t>
            </a:r>
          </a:p>
          <a:p>
            <a:pPr marL="0" indent="0">
              <a:buNone/>
            </a:pPr>
            <a:endParaRPr lang="en-US" dirty="0"/>
          </a:p>
        </p:txBody>
      </p:sp>
    </p:spTree>
    <p:extLst>
      <p:ext uri="{BB962C8B-B14F-4D97-AF65-F5344CB8AC3E}">
        <p14:creationId xmlns:p14="http://schemas.microsoft.com/office/powerpoint/2010/main" val="255704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rPr>
              <a:t>Follow-up</a:t>
            </a:r>
            <a:endParaRPr lang="en-US" sz="4400" b="1" dirty="0">
              <a:solidFill>
                <a:srgbClr val="FFFF00"/>
              </a:solidFill>
            </a:endParaRPr>
          </a:p>
        </p:txBody>
      </p:sp>
      <p:pic>
        <p:nvPicPr>
          <p:cNvPr id="4" name="Content Placeholder 3" descr="220px-Gillette_razor_patent.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6" r="-540"/>
          <a:stretch/>
        </p:blipFill>
        <p:spPr>
          <a:xfrm>
            <a:off x="5585881" y="1092521"/>
            <a:ext cx="3100919" cy="4318000"/>
          </a:xfrm>
          <a:prstGeom prst="rect">
            <a:avLst/>
          </a:prstGeom>
        </p:spPr>
      </p:pic>
      <p:sp>
        <p:nvSpPr>
          <p:cNvPr id="5" name="TextBox 4"/>
          <p:cNvSpPr txBox="1"/>
          <p:nvPr/>
        </p:nvSpPr>
        <p:spPr>
          <a:xfrm>
            <a:off x="457200" y="2226893"/>
            <a:ext cx="4450056" cy="1569660"/>
          </a:xfrm>
          <a:prstGeom prst="rect">
            <a:avLst/>
          </a:prstGeom>
          <a:noFill/>
        </p:spPr>
        <p:txBody>
          <a:bodyPr wrap="none" rtlCol="0">
            <a:spAutoFit/>
          </a:bodyPr>
          <a:lstStyle/>
          <a:p>
            <a:r>
              <a:rPr lang="en-US" sz="3200" dirty="0">
                <a:solidFill>
                  <a:schemeClr val="bg1"/>
                </a:solidFill>
              </a:rPr>
              <a:t>112 years </a:t>
            </a:r>
            <a:r>
              <a:rPr lang="en-US" sz="3200" dirty="0">
                <a:solidFill>
                  <a:srgbClr val="FFFFFF"/>
                </a:solidFill>
              </a:rPr>
              <a:t>ago </a:t>
            </a:r>
            <a:r>
              <a:rPr lang="en-US" sz="3200" dirty="0" smtClean="0">
                <a:solidFill>
                  <a:srgbClr val="FFFFFF"/>
                </a:solidFill>
              </a:rPr>
              <a:t>Monday </a:t>
            </a:r>
          </a:p>
          <a:p>
            <a:r>
              <a:rPr lang="en-CA" sz="3200" dirty="0" smtClean="0">
                <a:solidFill>
                  <a:srgbClr val="FFFFFF"/>
                </a:solidFill>
              </a:rPr>
              <a:t>King C</a:t>
            </a:r>
            <a:r>
              <a:rPr lang="en-CA" sz="3200" dirty="0">
                <a:solidFill>
                  <a:srgbClr val="FFFFFF"/>
                </a:solidFill>
              </a:rPr>
              <a:t>. </a:t>
            </a:r>
            <a:r>
              <a:rPr lang="en-CA" sz="3200" dirty="0" smtClean="0">
                <a:solidFill>
                  <a:srgbClr val="FFFFFF"/>
                </a:solidFill>
              </a:rPr>
              <a:t>Gillette patents </a:t>
            </a:r>
          </a:p>
          <a:p>
            <a:r>
              <a:rPr lang="en-CA" sz="3200" dirty="0">
                <a:solidFill>
                  <a:srgbClr val="FFFFFF"/>
                </a:solidFill>
              </a:rPr>
              <a:t>t</a:t>
            </a:r>
            <a:r>
              <a:rPr lang="en-CA" sz="3200" dirty="0" smtClean="0">
                <a:solidFill>
                  <a:srgbClr val="FFFFFF"/>
                </a:solidFill>
              </a:rPr>
              <a:t>he Gillette </a:t>
            </a:r>
            <a:r>
              <a:rPr lang="en-CA" sz="3200" dirty="0">
                <a:solidFill>
                  <a:srgbClr val="FFFFFF"/>
                </a:solidFill>
              </a:rPr>
              <a:t>razor </a:t>
            </a:r>
            <a:r>
              <a:rPr lang="en-CA" sz="3200" dirty="0" smtClean="0">
                <a:solidFill>
                  <a:srgbClr val="FFFFFF"/>
                </a:solidFill>
              </a:rPr>
              <a:t>blade</a:t>
            </a:r>
            <a:r>
              <a:rPr lang="en-CA" sz="3200" dirty="0" smtClean="0">
                <a:solidFill>
                  <a:srgbClr val="FFFF00"/>
                </a:solidFill>
              </a:rPr>
              <a:t>*</a:t>
            </a:r>
            <a:endParaRPr lang="en-CA" sz="3200" dirty="0">
              <a:solidFill>
                <a:srgbClr val="FFFF00"/>
              </a:solidFill>
            </a:endParaRPr>
          </a:p>
        </p:txBody>
      </p:sp>
    </p:spTree>
    <p:extLst>
      <p:ext uri="{BB962C8B-B14F-4D97-AF65-F5344CB8AC3E}">
        <p14:creationId xmlns:p14="http://schemas.microsoft.com/office/powerpoint/2010/main" val="2201127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2094927"/>
          </a:xfrm>
        </p:spPr>
        <p:txBody>
          <a:bodyPr>
            <a:normAutofit/>
          </a:bodyPr>
          <a:lstStyle/>
          <a:p>
            <a:r>
              <a:rPr lang="en-US" dirty="0" smtClean="0">
                <a:solidFill>
                  <a:srgbClr val="FFFF00"/>
                </a:solidFill>
              </a:rPr>
              <a:t>Next Topic: </a:t>
            </a:r>
            <a:r>
              <a:rPr lang="en-CA" b="1" dirty="0">
                <a:solidFill>
                  <a:schemeClr val="bg1"/>
                </a:solidFill>
              </a:rPr>
              <a:t>LIMITATIONS OF BOARD-CENTRIC MODEL AND RE-DESIGNING THE ARCHITECTURE</a:t>
            </a:r>
            <a:r>
              <a:rPr lang="en-CA" b="1" dirty="0"/>
              <a:t>  </a:t>
            </a:r>
            <a:r>
              <a:rPr lang="en-CA" dirty="0"/>
              <a:t> </a:t>
            </a:r>
            <a:endParaRPr lang="en-US" dirty="0"/>
          </a:p>
        </p:txBody>
      </p:sp>
      <p:pic>
        <p:nvPicPr>
          <p:cNvPr id="4" name="Content Placeholder 3" descr="imag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00" r="-294"/>
          <a:stretch/>
        </p:blipFill>
        <p:spPr>
          <a:xfrm>
            <a:off x="1649424" y="2095500"/>
            <a:ext cx="5838965" cy="3810000"/>
          </a:xfrm>
        </p:spPr>
      </p:pic>
    </p:spTree>
    <p:extLst>
      <p:ext uri="{BB962C8B-B14F-4D97-AF65-F5344CB8AC3E}">
        <p14:creationId xmlns:p14="http://schemas.microsoft.com/office/powerpoint/2010/main" val="2728040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114" y="29674"/>
            <a:ext cx="7581685" cy="1016000"/>
          </a:xfrm>
        </p:spPr>
        <p:txBody>
          <a:bodyPr>
            <a:normAutofit/>
          </a:bodyPr>
          <a:lstStyle/>
          <a:p>
            <a:r>
              <a:rPr lang="en-US" sz="4400" b="1" dirty="0" smtClean="0">
                <a:solidFill>
                  <a:srgbClr val="FFFF00"/>
                </a:solidFill>
              </a:rPr>
              <a:t>Example of a </a:t>
            </a:r>
            <a:r>
              <a:rPr lang="en-US" sz="4400" b="1" dirty="0" smtClean="0">
                <a:solidFill>
                  <a:schemeClr val="bg1"/>
                </a:solidFill>
              </a:rPr>
              <a:t>close corp.</a:t>
            </a:r>
            <a:endParaRPr lang="en-US" sz="4400" b="1" dirty="0">
              <a:solidFill>
                <a:srgbClr val="FFFF00"/>
              </a:solidFill>
            </a:endParaRPr>
          </a:p>
        </p:txBody>
      </p:sp>
      <p:pic>
        <p:nvPicPr>
          <p:cNvPr id="4" name="Content Placeholder 3" descr="images.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97" r="1364"/>
          <a:stretch/>
        </p:blipFill>
        <p:spPr>
          <a:xfrm>
            <a:off x="2193735" y="1046163"/>
            <a:ext cx="4733850" cy="4843462"/>
          </a:xfrm>
        </p:spPr>
      </p:pic>
    </p:spTree>
    <p:extLst>
      <p:ext uri="{BB962C8B-B14F-4D97-AF65-F5344CB8AC3E}">
        <p14:creationId xmlns:p14="http://schemas.microsoft.com/office/powerpoint/2010/main" val="279053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06" y="128647"/>
            <a:ext cx="8583194" cy="1015999"/>
          </a:xfrm>
        </p:spPr>
        <p:txBody>
          <a:bodyPr>
            <a:normAutofit fontScale="90000"/>
          </a:bodyPr>
          <a:lstStyle/>
          <a:p>
            <a:r>
              <a:rPr lang="en-CA" b="1" dirty="0" smtClean="0"/>
              <a:t/>
            </a:r>
            <a:br>
              <a:rPr lang="en-CA" b="1" dirty="0" smtClean="0"/>
            </a:br>
            <a:r>
              <a:rPr lang="en-CA" sz="4900" b="1" dirty="0" smtClean="0">
                <a:solidFill>
                  <a:srgbClr val="FFFF00"/>
                </a:solidFill>
              </a:rPr>
              <a:t>Publicly </a:t>
            </a:r>
            <a:r>
              <a:rPr lang="en-CA" sz="4900" b="1" dirty="0">
                <a:solidFill>
                  <a:srgbClr val="FFFF00"/>
                </a:solidFill>
              </a:rPr>
              <a:t>Held Corporations</a:t>
            </a:r>
            <a:r>
              <a:rPr lang="en-CA" sz="4900" dirty="0">
                <a:solidFill>
                  <a:srgbClr val="FFFF00"/>
                </a:solidFill>
              </a:rPr>
              <a:t/>
            </a:r>
            <a:br>
              <a:rPr lang="en-CA" sz="4900" dirty="0">
                <a:solidFill>
                  <a:srgbClr val="FFFF00"/>
                </a:solidFill>
              </a:rPr>
            </a:br>
            <a:endParaRPr lang="en-US" sz="4900" dirty="0">
              <a:solidFill>
                <a:srgbClr val="FFFF00"/>
              </a:solidFill>
            </a:endParaRPr>
          </a:p>
        </p:txBody>
      </p:sp>
      <p:sp>
        <p:nvSpPr>
          <p:cNvPr id="3" name="Content Placeholder 2"/>
          <p:cNvSpPr>
            <a:spLocks noGrp="1"/>
          </p:cNvSpPr>
          <p:nvPr>
            <p:ph sz="quarter" idx="10"/>
          </p:nvPr>
        </p:nvSpPr>
        <p:spPr>
          <a:xfrm>
            <a:off x="181438" y="1144646"/>
            <a:ext cx="8824424" cy="5189621"/>
          </a:xfrm>
        </p:spPr>
        <p:txBody>
          <a:bodyPr>
            <a:normAutofit/>
          </a:bodyPr>
          <a:lstStyle/>
          <a:p>
            <a:r>
              <a:rPr lang="en-CA" sz="3600" b="1" dirty="0">
                <a:solidFill>
                  <a:srgbClr val="FFFF00"/>
                </a:solidFill>
              </a:rPr>
              <a:t>The theoretical model:</a:t>
            </a:r>
            <a:r>
              <a:rPr lang="en-CA" sz="3600" b="1" i="1" dirty="0">
                <a:solidFill>
                  <a:srgbClr val="FFFFFF"/>
                </a:solidFill>
              </a:rPr>
              <a:t> </a:t>
            </a:r>
            <a:r>
              <a:rPr lang="en-CA" sz="3600" dirty="0">
                <a:solidFill>
                  <a:schemeClr val="accent5"/>
                </a:solidFill>
              </a:rPr>
              <a:t>Power</a:t>
            </a:r>
            <a:r>
              <a:rPr lang="en-CA" sz="3600" dirty="0">
                <a:solidFill>
                  <a:srgbClr val="FFFFFF"/>
                </a:solidFill>
              </a:rPr>
              <a:t> flows from the </a:t>
            </a:r>
            <a:r>
              <a:rPr lang="en-CA" sz="3600" dirty="0">
                <a:solidFill>
                  <a:srgbClr val="CCFFCC"/>
                </a:solidFill>
              </a:rPr>
              <a:t>shareholders</a:t>
            </a:r>
            <a:r>
              <a:rPr lang="en-CA" sz="3600" dirty="0">
                <a:solidFill>
                  <a:srgbClr val="FFFFFF"/>
                </a:solidFill>
              </a:rPr>
              <a:t>, who </a:t>
            </a:r>
            <a:r>
              <a:rPr lang="en-CA" sz="3600" dirty="0">
                <a:solidFill>
                  <a:srgbClr val="FFFF00"/>
                </a:solidFill>
              </a:rPr>
              <a:t>decide</a:t>
            </a:r>
            <a:r>
              <a:rPr lang="en-CA" sz="3600" dirty="0">
                <a:solidFill>
                  <a:srgbClr val="FFFFFF"/>
                </a:solidFill>
              </a:rPr>
              <a:t> who will be </a:t>
            </a:r>
            <a:r>
              <a:rPr lang="en-CA" sz="3600" dirty="0">
                <a:solidFill>
                  <a:srgbClr val="CCFFCC"/>
                </a:solidFill>
              </a:rPr>
              <a:t>directors</a:t>
            </a:r>
            <a:r>
              <a:rPr lang="en-CA" sz="3600" dirty="0">
                <a:solidFill>
                  <a:srgbClr val="FFFFFF"/>
                </a:solidFill>
              </a:rPr>
              <a:t>, to </a:t>
            </a:r>
            <a:r>
              <a:rPr lang="en-CA" sz="3600" dirty="0">
                <a:solidFill>
                  <a:srgbClr val="CCFFCC"/>
                </a:solidFill>
              </a:rPr>
              <a:t>directors</a:t>
            </a:r>
            <a:r>
              <a:rPr lang="en-CA" sz="3600" dirty="0">
                <a:solidFill>
                  <a:srgbClr val="FFFFFF"/>
                </a:solidFill>
              </a:rPr>
              <a:t>, who </a:t>
            </a:r>
            <a:r>
              <a:rPr lang="en-CA" sz="3600" dirty="0">
                <a:solidFill>
                  <a:srgbClr val="FFFF00"/>
                </a:solidFill>
              </a:rPr>
              <a:t>choose</a:t>
            </a:r>
            <a:r>
              <a:rPr lang="en-CA" sz="3600" dirty="0">
                <a:solidFill>
                  <a:srgbClr val="FFFFFF"/>
                </a:solidFill>
              </a:rPr>
              <a:t> </a:t>
            </a:r>
            <a:r>
              <a:rPr lang="en-CA" sz="3600" dirty="0">
                <a:solidFill>
                  <a:srgbClr val="CCFFCC"/>
                </a:solidFill>
              </a:rPr>
              <a:t>officers</a:t>
            </a:r>
            <a:r>
              <a:rPr lang="en-CA" sz="3600" dirty="0">
                <a:solidFill>
                  <a:srgbClr val="FFFFFF"/>
                </a:solidFill>
              </a:rPr>
              <a:t> and</a:t>
            </a:r>
            <a:r>
              <a:rPr lang="en-CA" sz="3600" dirty="0">
                <a:solidFill>
                  <a:srgbClr val="FFFF00"/>
                </a:solidFill>
              </a:rPr>
              <a:t> set </a:t>
            </a:r>
            <a:r>
              <a:rPr lang="en-CA" sz="3600" dirty="0">
                <a:solidFill>
                  <a:srgbClr val="CCFFCC"/>
                </a:solidFill>
              </a:rPr>
              <a:t>policies</a:t>
            </a:r>
            <a:r>
              <a:rPr lang="en-CA" sz="3600" dirty="0">
                <a:solidFill>
                  <a:srgbClr val="FFFFFF"/>
                </a:solidFill>
              </a:rPr>
              <a:t>, to the </a:t>
            </a:r>
            <a:r>
              <a:rPr lang="en-CA" sz="3600" dirty="0">
                <a:solidFill>
                  <a:srgbClr val="CCFFCC"/>
                </a:solidFill>
              </a:rPr>
              <a:t>officers</a:t>
            </a:r>
            <a:r>
              <a:rPr lang="en-CA" sz="3600" dirty="0">
                <a:solidFill>
                  <a:srgbClr val="FFFFFF"/>
                </a:solidFill>
              </a:rPr>
              <a:t> who </a:t>
            </a:r>
            <a:r>
              <a:rPr lang="en-CA" sz="3600" dirty="0">
                <a:solidFill>
                  <a:srgbClr val="FFFF00"/>
                </a:solidFill>
              </a:rPr>
              <a:t>implement</a:t>
            </a:r>
            <a:r>
              <a:rPr lang="en-CA" sz="3600" dirty="0">
                <a:solidFill>
                  <a:srgbClr val="FFFFFF"/>
                </a:solidFill>
              </a:rPr>
              <a:t> the </a:t>
            </a:r>
            <a:r>
              <a:rPr lang="en-CA" sz="3600" dirty="0">
                <a:solidFill>
                  <a:srgbClr val="CCFFCC"/>
                </a:solidFill>
              </a:rPr>
              <a:t>policies</a:t>
            </a:r>
            <a:r>
              <a:rPr lang="en-CA" sz="3600" dirty="0">
                <a:solidFill>
                  <a:srgbClr val="FFFFFF"/>
                </a:solidFill>
              </a:rPr>
              <a:t>.</a:t>
            </a:r>
          </a:p>
          <a:p>
            <a:r>
              <a:rPr lang="en-CA" sz="3600" b="1" dirty="0">
                <a:solidFill>
                  <a:srgbClr val="FFFF00"/>
                </a:solidFill>
              </a:rPr>
              <a:t>The reality:</a:t>
            </a:r>
            <a:r>
              <a:rPr lang="en-CA" sz="3600" b="1" i="1" dirty="0">
                <a:solidFill>
                  <a:srgbClr val="FFFFFF"/>
                </a:solidFill>
              </a:rPr>
              <a:t> </a:t>
            </a:r>
            <a:r>
              <a:rPr lang="en-CA" sz="3600" dirty="0">
                <a:solidFill>
                  <a:srgbClr val="FFFFFF"/>
                </a:solidFill>
              </a:rPr>
              <a:t>In practice, the </a:t>
            </a:r>
            <a:r>
              <a:rPr lang="en-CA" sz="3600" dirty="0">
                <a:solidFill>
                  <a:srgbClr val="CCFFCC"/>
                </a:solidFill>
              </a:rPr>
              <a:t>officers</a:t>
            </a:r>
            <a:r>
              <a:rPr lang="en-CA" sz="3600" dirty="0">
                <a:solidFill>
                  <a:srgbClr val="FFFFFF"/>
                </a:solidFill>
              </a:rPr>
              <a:t>, </a:t>
            </a:r>
            <a:r>
              <a:rPr lang="en-CA" sz="3600" dirty="0">
                <a:solidFill>
                  <a:srgbClr val="CCFFCC"/>
                </a:solidFill>
              </a:rPr>
              <a:t>particularly</a:t>
            </a:r>
            <a:r>
              <a:rPr lang="en-CA" sz="3600" dirty="0">
                <a:solidFill>
                  <a:srgbClr val="FFFFFF"/>
                </a:solidFill>
              </a:rPr>
              <a:t> the chief executive officer </a:t>
            </a:r>
            <a:r>
              <a:rPr lang="en-CA" sz="3600" dirty="0">
                <a:solidFill>
                  <a:srgbClr val="CCFFCC"/>
                </a:solidFill>
              </a:rPr>
              <a:t>(CEO)</a:t>
            </a:r>
            <a:r>
              <a:rPr lang="en-CA" sz="3600" dirty="0">
                <a:solidFill>
                  <a:srgbClr val="FFFFFF"/>
                </a:solidFill>
              </a:rPr>
              <a:t>, commonly </a:t>
            </a:r>
            <a:r>
              <a:rPr lang="en-CA" sz="3600" dirty="0">
                <a:solidFill>
                  <a:srgbClr val="FFFF00"/>
                </a:solidFill>
              </a:rPr>
              <a:t>decide</a:t>
            </a:r>
            <a:r>
              <a:rPr lang="en-CA" sz="3600" dirty="0">
                <a:solidFill>
                  <a:srgbClr val="FFFFFF"/>
                </a:solidFill>
              </a:rPr>
              <a:t> who will be the directors and what policies the corporation will pursue.</a:t>
            </a:r>
          </a:p>
          <a:p>
            <a:endParaRPr lang="en-US" dirty="0"/>
          </a:p>
        </p:txBody>
      </p:sp>
    </p:spTree>
    <p:extLst>
      <p:ext uri="{BB962C8B-B14F-4D97-AF65-F5344CB8AC3E}">
        <p14:creationId xmlns:p14="http://schemas.microsoft.com/office/powerpoint/2010/main" val="1553970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
            <a:ext cx="8812569" cy="1501090"/>
          </a:xfrm>
        </p:spPr>
        <p:txBody>
          <a:bodyPr>
            <a:normAutofit fontScale="90000"/>
          </a:bodyPr>
          <a:lstStyle/>
          <a:p>
            <a:r>
              <a:rPr lang="en-CA" b="1" i="1" dirty="0" smtClean="0"/>
              <a:t/>
            </a:r>
            <a:br>
              <a:rPr lang="en-CA" b="1" i="1" dirty="0" smtClean="0"/>
            </a:br>
            <a:r>
              <a:rPr lang="en-CA" b="1" dirty="0" smtClean="0">
                <a:solidFill>
                  <a:srgbClr val="FFFF00"/>
                </a:solidFill>
              </a:rPr>
              <a:t>Why do </a:t>
            </a:r>
            <a:r>
              <a:rPr lang="en-CA" b="1" dirty="0">
                <a:solidFill>
                  <a:srgbClr val="FFFF00"/>
                </a:solidFill>
              </a:rPr>
              <a:t>the theoretical model and the reality diverge</a:t>
            </a:r>
            <a:r>
              <a:rPr lang="en-CA" b="1" dirty="0" smtClean="0">
                <a:solidFill>
                  <a:srgbClr val="FFFF00"/>
                </a:solidFill>
              </a:rPr>
              <a:t>?</a:t>
            </a:r>
            <a:r>
              <a:rPr lang="en-CA" dirty="0">
                <a:solidFill>
                  <a:srgbClr val="FFFF00"/>
                </a:solidFill>
              </a:rPr>
              <a:t> </a:t>
            </a:r>
            <a:r>
              <a:rPr lang="en-CA" dirty="0" smtClean="0">
                <a:solidFill>
                  <a:schemeClr val="bg1"/>
                </a:solidFill>
              </a:rPr>
              <a:t>Four </a:t>
            </a:r>
            <a:r>
              <a:rPr lang="en-CA" dirty="0">
                <a:solidFill>
                  <a:schemeClr val="bg1"/>
                </a:solidFill>
              </a:rPr>
              <a:t>possible reasons:</a:t>
            </a:r>
            <a:r>
              <a:rPr lang="en-CA" dirty="0"/>
              <a:t/>
            </a:r>
            <a:br>
              <a:rPr lang="en-CA" dirty="0"/>
            </a:br>
            <a:endParaRPr lang="en-US" dirty="0"/>
          </a:p>
        </p:txBody>
      </p:sp>
      <p:sp>
        <p:nvSpPr>
          <p:cNvPr id="3" name="Content Placeholder 2"/>
          <p:cNvSpPr>
            <a:spLocks noGrp="1"/>
          </p:cNvSpPr>
          <p:nvPr>
            <p:ph sz="quarter" idx="10"/>
          </p:nvPr>
        </p:nvSpPr>
        <p:spPr>
          <a:xfrm>
            <a:off x="131954" y="1501092"/>
            <a:ext cx="8873907" cy="4371302"/>
          </a:xfrm>
        </p:spPr>
        <p:txBody>
          <a:bodyPr>
            <a:noAutofit/>
          </a:bodyPr>
          <a:lstStyle/>
          <a:p>
            <a:pPr marL="457200" indent="-457200">
              <a:buFont typeface="+mj-lt"/>
              <a:buAutoNum type="arabicPeriod"/>
            </a:pPr>
            <a:r>
              <a:rPr lang="en-CA" sz="2800" dirty="0" smtClean="0">
                <a:solidFill>
                  <a:srgbClr val="FFFF00"/>
                </a:solidFill>
              </a:rPr>
              <a:t>Shareholders</a:t>
            </a:r>
            <a:r>
              <a:rPr lang="en-CA" sz="2800" dirty="0" smtClean="0">
                <a:solidFill>
                  <a:schemeClr val="bg1"/>
                </a:solidFill>
              </a:rPr>
              <a:t> </a:t>
            </a:r>
            <a:r>
              <a:rPr lang="en-CA" sz="2800" dirty="0">
                <a:solidFill>
                  <a:schemeClr val="bg1"/>
                </a:solidFill>
              </a:rPr>
              <a:t>in publicly held corporations are typically “</a:t>
            </a:r>
            <a:r>
              <a:rPr lang="en-CA" sz="2800" dirty="0">
                <a:solidFill>
                  <a:srgbClr val="FFFF00"/>
                </a:solidFill>
              </a:rPr>
              <a:t>rationally apathetic</a:t>
            </a:r>
            <a:r>
              <a:rPr lang="en-CA" sz="2800" dirty="0" smtClean="0">
                <a:solidFill>
                  <a:schemeClr val="bg1"/>
                </a:solidFill>
              </a:rPr>
              <a:t>”.</a:t>
            </a:r>
            <a:endParaRPr lang="en-CA" sz="2800" dirty="0">
              <a:solidFill>
                <a:schemeClr val="bg1"/>
              </a:solidFill>
            </a:endParaRPr>
          </a:p>
          <a:p>
            <a:pPr marL="457200" indent="-457200">
              <a:buFont typeface="+mj-lt"/>
              <a:buAutoNum type="arabicPeriod"/>
            </a:pPr>
            <a:r>
              <a:rPr lang="en-CA" sz="2800" dirty="0">
                <a:solidFill>
                  <a:srgbClr val="FFFF00"/>
                </a:solidFill>
              </a:rPr>
              <a:t>L</a:t>
            </a:r>
            <a:r>
              <a:rPr lang="en-CA" sz="2800" dirty="0" smtClean="0">
                <a:solidFill>
                  <a:srgbClr val="FFFF00"/>
                </a:solidFill>
              </a:rPr>
              <a:t>ogistical and other costs </a:t>
            </a:r>
            <a:r>
              <a:rPr lang="en-CA" sz="2800" dirty="0">
                <a:solidFill>
                  <a:srgbClr val="FFFF00"/>
                </a:solidFill>
              </a:rPr>
              <a:t>of changing management </a:t>
            </a:r>
            <a:r>
              <a:rPr lang="en-CA" sz="2800" dirty="0" smtClean="0">
                <a:solidFill>
                  <a:srgbClr val="FFFF00"/>
                </a:solidFill>
              </a:rPr>
              <a:t>is high</a:t>
            </a:r>
            <a:r>
              <a:rPr lang="en-CA" sz="2800" dirty="0" smtClean="0">
                <a:solidFill>
                  <a:schemeClr val="bg1"/>
                </a:solidFill>
              </a:rPr>
              <a:t>.</a:t>
            </a:r>
            <a:r>
              <a:rPr lang="en-CA" sz="2800" dirty="0">
                <a:solidFill>
                  <a:schemeClr val="bg1"/>
                </a:solidFill>
              </a:rPr>
              <a:t> R</a:t>
            </a:r>
            <a:r>
              <a:rPr lang="en-CA" sz="2800" dirty="0" smtClean="0">
                <a:solidFill>
                  <a:schemeClr val="bg1"/>
                </a:solidFill>
              </a:rPr>
              <a:t>ewards </a:t>
            </a:r>
            <a:r>
              <a:rPr lang="en-CA" sz="2800" dirty="0">
                <a:solidFill>
                  <a:schemeClr val="bg1"/>
                </a:solidFill>
              </a:rPr>
              <a:t>to changing management </a:t>
            </a:r>
            <a:r>
              <a:rPr lang="en-CA" sz="2800" dirty="0" smtClean="0">
                <a:solidFill>
                  <a:schemeClr val="bg1"/>
                </a:solidFill>
              </a:rPr>
              <a:t>often are low</a:t>
            </a:r>
            <a:r>
              <a:rPr lang="en-CA" sz="2800" dirty="0">
                <a:solidFill>
                  <a:schemeClr val="bg1"/>
                </a:solidFill>
              </a:rPr>
              <a:t>.</a:t>
            </a:r>
            <a:r>
              <a:rPr lang="en-CA" sz="2800" dirty="0" smtClean="0">
                <a:solidFill>
                  <a:schemeClr val="bg1"/>
                </a:solidFill>
              </a:rPr>
              <a:t> </a:t>
            </a:r>
            <a:r>
              <a:rPr lang="en-CA" sz="2800" dirty="0">
                <a:solidFill>
                  <a:schemeClr val="bg1"/>
                </a:solidFill>
              </a:rPr>
              <a:t>U</a:t>
            </a:r>
            <a:r>
              <a:rPr lang="en-CA" sz="2800" dirty="0" smtClean="0">
                <a:solidFill>
                  <a:schemeClr val="bg1"/>
                </a:solidFill>
              </a:rPr>
              <a:t>sually </a:t>
            </a:r>
            <a:r>
              <a:rPr lang="en-CA" sz="2800" dirty="0">
                <a:solidFill>
                  <a:schemeClr val="bg1"/>
                </a:solidFill>
              </a:rPr>
              <a:t>just cheaper and easier to </a:t>
            </a:r>
            <a:r>
              <a:rPr lang="en-CA" sz="2800" dirty="0" smtClean="0">
                <a:solidFill>
                  <a:srgbClr val="FFFF00"/>
                </a:solidFill>
              </a:rPr>
              <a:t>just sell your </a:t>
            </a:r>
            <a:r>
              <a:rPr lang="en-CA" sz="2800" dirty="0">
                <a:solidFill>
                  <a:srgbClr val="FFFF00"/>
                </a:solidFill>
              </a:rPr>
              <a:t>shares</a:t>
            </a:r>
            <a:r>
              <a:rPr lang="en-CA" sz="2800" dirty="0">
                <a:solidFill>
                  <a:schemeClr val="bg1"/>
                </a:solidFill>
              </a:rPr>
              <a:t>.</a:t>
            </a:r>
          </a:p>
          <a:p>
            <a:pPr marL="457200" indent="-457200">
              <a:buFont typeface="+mj-lt"/>
              <a:buAutoNum type="arabicPeriod"/>
            </a:pPr>
            <a:r>
              <a:rPr lang="en-CA" sz="2800" dirty="0" smtClean="0">
                <a:solidFill>
                  <a:srgbClr val="FFFF00"/>
                </a:solidFill>
              </a:rPr>
              <a:t>Incumbent </a:t>
            </a:r>
            <a:r>
              <a:rPr lang="en-CA" sz="2800" dirty="0">
                <a:solidFill>
                  <a:srgbClr val="FFFF00"/>
                </a:solidFill>
              </a:rPr>
              <a:t>shareholders, directors and officers effectively control</a:t>
            </a:r>
            <a:r>
              <a:rPr lang="en-CA" sz="2800" dirty="0">
                <a:solidFill>
                  <a:schemeClr val="bg1"/>
                </a:solidFill>
              </a:rPr>
              <a:t> the “voting machinery”. </a:t>
            </a:r>
            <a:endParaRPr lang="en-CA" sz="2800" dirty="0" smtClean="0">
              <a:solidFill>
                <a:schemeClr val="bg1"/>
              </a:solidFill>
            </a:endParaRPr>
          </a:p>
          <a:p>
            <a:pPr marL="457200" indent="-457200">
              <a:buFont typeface="+mj-lt"/>
              <a:buAutoNum type="arabicPeriod"/>
            </a:pPr>
            <a:r>
              <a:rPr lang="en-CA" sz="2800" dirty="0">
                <a:solidFill>
                  <a:srgbClr val="FFFF00"/>
                </a:solidFill>
              </a:rPr>
              <a:t>S</a:t>
            </a:r>
            <a:r>
              <a:rPr lang="en-CA" sz="2800" dirty="0" smtClean="0">
                <a:solidFill>
                  <a:srgbClr val="FFFF00"/>
                </a:solidFill>
              </a:rPr>
              <a:t>uperstar CEO’s are a </a:t>
            </a:r>
            <a:r>
              <a:rPr lang="en-CA" sz="2800" dirty="0">
                <a:solidFill>
                  <a:srgbClr val="FFFF00"/>
                </a:solidFill>
              </a:rPr>
              <a:t>counterweight </a:t>
            </a:r>
            <a:r>
              <a:rPr lang="en-CA" sz="2800" dirty="0">
                <a:solidFill>
                  <a:srgbClr val="CCFFCC"/>
                </a:solidFill>
              </a:rPr>
              <a:t>to the theoretical model</a:t>
            </a:r>
            <a:r>
              <a:rPr lang="en-CA" sz="2800" dirty="0">
                <a:solidFill>
                  <a:schemeClr val="bg1"/>
                </a:solidFill>
              </a:rPr>
              <a:t> where the locus of the </a:t>
            </a:r>
            <a:r>
              <a:rPr lang="en-CA" sz="2800" dirty="0">
                <a:solidFill>
                  <a:srgbClr val="CCFFCC"/>
                </a:solidFill>
              </a:rPr>
              <a:t>power</a:t>
            </a:r>
            <a:r>
              <a:rPr lang="en-CA" sz="2800" dirty="0">
                <a:solidFill>
                  <a:schemeClr val="bg1"/>
                </a:solidFill>
              </a:rPr>
              <a:t> of appointment is </a:t>
            </a:r>
            <a:r>
              <a:rPr lang="en-CA" sz="2800" dirty="0">
                <a:solidFill>
                  <a:srgbClr val="CCFFCC"/>
                </a:solidFill>
              </a:rPr>
              <a:t>intended</a:t>
            </a:r>
            <a:r>
              <a:rPr lang="en-CA" sz="2800" dirty="0">
                <a:solidFill>
                  <a:schemeClr val="bg1"/>
                </a:solidFill>
              </a:rPr>
              <a:t> to be in </a:t>
            </a:r>
            <a:r>
              <a:rPr lang="en-CA" sz="2800" dirty="0">
                <a:solidFill>
                  <a:srgbClr val="CCFFCC"/>
                </a:solidFill>
              </a:rPr>
              <a:t>the shareholders</a:t>
            </a:r>
            <a:r>
              <a:rPr lang="en-CA"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25921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5469"/>
            <a:ext cx="8229600" cy="1016000"/>
          </a:xfrm>
        </p:spPr>
        <p:txBody>
          <a:bodyPr>
            <a:normAutofit/>
          </a:bodyPr>
          <a:lstStyle/>
          <a:p>
            <a:r>
              <a:rPr lang="en-CA" b="1" dirty="0" smtClean="0">
                <a:solidFill>
                  <a:srgbClr val="FFFF00"/>
                </a:solidFill>
              </a:rPr>
              <a:t>Re-read </a:t>
            </a:r>
            <a:r>
              <a:rPr lang="en-CA" b="1" dirty="0">
                <a:solidFill>
                  <a:srgbClr val="FFFF00"/>
                </a:solidFill>
              </a:rPr>
              <a:t>BCBCA </a:t>
            </a:r>
            <a:r>
              <a:rPr lang="en-CA" dirty="0">
                <a:solidFill>
                  <a:schemeClr val="bg1"/>
                </a:solidFill>
              </a:rPr>
              <a:t>S</a:t>
            </a:r>
            <a:r>
              <a:rPr lang="en-CA" dirty="0" smtClean="0">
                <a:solidFill>
                  <a:schemeClr val="bg1"/>
                </a:solidFill>
              </a:rPr>
              <a:t>ection </a:t>
            </a:r>
            <a:r>
              <a:rPr lang="en-CA" dirty="0">
                <a:solidFill>
                  <a:schemeClr val="bg1"/>
                </a:solidFill>
              </a:rPr>
              <a:t>137 (1</a:t>
            </a:r>
            <a:r>
              <a:rPr lang="en-CA" dirty="0" smtClean="0">
                <a:solidFill>
                  <a:schemeClr val="bg1"/>
                </a:solidFill>
              </a:rPr>
              <a:t>)</a:t>
            </a:r>
            <a:endParaRPr lang="en-US" dirty="0">
              <a:solidFill>
                <a:srgbClr val="FFFF00"/>
              </a:solidFill>
            </a:endParaRPr>
          </a:p>
        </p:txBody>
      </p:sp>
      <p:sp>
        <p:nvSpPr>
          <p:cNvPr id="3" name="Content Placeholder 2"/>
          <p:cNvSpPr>
            <a:spLocks noGrp="1"/>
          </p:cNvSpPr>
          <p:nvPr>
            <p:ph sz="quarter" idx="10"/>
          </p:nvPr>
        </p:nvSpPr>
        <p:spPr>
          <a:xfrm>
            <a:off x="457199" y="1303144"/>
            <a:ext cx="8565155" cy="4635232"/>
          </a:xfrm>
        </p:spPr>
        <p:txBody>
          <a:bodyPr>
            <a:normAutofit/>
          </a:bodyPr>
          <a:lstStyle/>
          <a:p>
            <a:pPr marL="0" indent="0">
              <a:buNone/>
            </a:pPr>
            <a:r>
              <a:rPr lang="en-CA" sz="4000" b="1" dirty="0">
                <a:solidFill>
                  <a:srgbClr val="FFFF00"/>
                </a:solidFill>
              </a:rPr>
              <a:t>Powers of directors may be transferred</a:t>
            </a:r>
          </a:p>
          <a:p>
            <a:pPr marL="0" indent="0">
              <a:buNone/>
            </a:pPr>
            <a:r>
              <a:rPr lang="en-CA" sz="4000" b="1" dirty="0">
                <a:solidFill>
                  <a:srgbClr val="FFFF00"/>
                </a:solidFill>
              </a:rPr>
              <a:t>137</a:t>
            </a:r>
            <a:r>
              <a:rPr lang="en-CA" sz="4000" dirty="0">
                <a:solidFill>
                  <a:srgbClr val="FFFF00"/>
                </a:solidFill>
              </a:rPr>
              <a:t> </a:t>
            </a:r>
            <a:r>
              <a:rPr lang="en-CA" sz="4000" dirty="0" smtClean="0">
                <a:solidFill>
                  <a:srgbClr val="FFFF00"/>
                </a:solidFill>
              </a:rPr>
              <a:t>(</a:t>
            </a:r>
            <a:r>
              <a:rPr lang="en-CA" sz="4000" dirty="0">
                <a:solidFill>
                  <a:srgbClr val="FFFF00"/>
                </a:solidFill>
              </a:rPr>
              <a:t>1) </a:t>
            </a:r>
            <a:r>
              <a:rPr lang="mr-IN" sz="4000" dirty="0" smtClean="0">
                <a:solidFill>
                  <a:srgbClr val="FFFF00"/>
                </a:solidFill>
              </a:rPr>
              <a:t>…</a:t>
            </a:r>
            <a:r>
              <a:rPr lang="en-CA" sz="4000" dirty="0" smtClean="0">
                <a:solidFill>
                  <a:schemeClr val="bg1"/>
                </a:solidFill>
              </a:rPr>
              <a:t>the </a:t>
            </a:r>
            <a:r>
              <a:rPr lang="en-CA" sz="4000" dirty="0">
                <a:solidFill>
                  <a:srgbClr val="FFFF00"/>
                </a:solidFill>
              </a:rPr>
              <a:t>articles of a company may transfer</a:t>
            </a:r>
            <a:r>
              <a:rPr lang="en-CA" sz="4000" dirty="0">
                <a:solidFill>
                  <a:schemeClr val="bg1"/>
                </a:solidFill>
              </a:rPr>
              <a:t>, in whole or in part, </a:t>
            </a:r>
            <a:r>
              <a:rPr lang="en-CA" sz="4000" dirty="0">
                <a:solidFill>
                  <a:srgbClr val="FFFF00"/>
                </a:solidFill>
              </a:rPr>
              <a:t>the powers of the directors</a:t>
            </a:r>
            <a:r>
              <a:rPr lang="en-CA" sz="4000" dirty="0">
                <a:solidFill>
                  <a:schemeClr val="bg1"/>
                </a:solidFill>
              </a:rPr>
              <a:t> </a:t>
            </a:r>
            <a:r>
              <a:rPr lang="en-CA" sz="4000" dirty="0">
                <a:solidFill>
                  <a:srgbClr val="CCFFCC"/>
                </a:solidFill>
              </a:rPr>
              <a:t>to manage or supervise the management </a:t>
            </a:r>
            <a:r>
              <a:rPr lang="en-CA" sz="4000" dirty="0">
                <a:solidFill>
                  <a:schemeClr val="bg1"/>
                </a:solidFill>
              </a:rPr>
              <a:t>of the business and affairs of the company to one or more other persons.</a:t>
            </a:r>
          </a:p>
          <a:p>
            <a:pPr marL="0" indent="0">
              <a:buNone/>
            </a:pPr>
            <a:endParaRPr lang="en-US" dirty="0"/>
          </a:p>
        </p:txBody>
      </p:sp>
    </p:spTree>
    <p:extLst>
      <p:ext uri="{BB962C8B-B14F-4D97-AF65-F5344CB8AC3E}">
        <p14:creationId xmlns:p14="http://schemas.microsoft.com/office/powerpoint/2010/main" val="269813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r>
              <a:rPr lang="en-US" b="1" dirty="0" smtClean="0">
                <a:solidFill>
                  <a:srgbClr val="FFFF00"/>
                </a:solidFill>
              </a:rPr>
              <a:t>Effect</a:t>
            </a:r>
            <a:r>
              <a:rPr lang="mr-IN" b="1" dirty="0" smtClean="0">
                <a:solidFill>
                  <a:srgbClr val="FFFF00"/>
                </a:solidFill>
              </a:rPr>
              <a:t>…</a:t>
            </a:r>
            <a:endParaRPr lang="en-US" b="1" dirty="0">
              <a:solidFill>
                <a:srgbClr val="FFFF00"/>
              </a:solidFill>
            </a:endParaRPr>
          </a:p>
        </p:txBody>
      </p:sp>
      <p:sp>
        <p:nvSpPr>
          <p:cNvPr id="3" name="Content Placeholder 2"/>
          <p:cNvSpPr>
            <a:spLocks noGrp="1"/>
          </p:cNvSpPr>
          <p:nvPr>
            <p:ph sz="quarter" idx="10"/>
          </p:nvPr>
        </p:nvSpPr>
        <p:spPr>
          <a:xfrm>
            <a:off x="230920" y="1062169"/>
            <a:ext cx="8791435" cy="4859711"/>
          </a:xfrm>
        </p:spPr>
        <p:txBody>
          <a:bodyPr>
            <a:normAutofit/>
          </a:bodyPr>
          <a:lstStyle/>
          <a:p>
            <a:pPr marL="0" indent="0">
              <a:buNone/>
            </a:pPr>
            <a:r>
              <a:rPr lang="en-CA" sz="3000" i="1" dirty="0">
                <a:solidFill>
                  <a:srgbClr val="FFFFFF"/>
                </a:solidFill>
              </a:rPr>
              <a:t>“(2) If the whole or any part of the powers of the directors is transferred in the manner contemplated by subsection (1),</a:t>
            </a:r>
            <a:endParaRPr lang="en-CA" sz="3000" dirty="0">
              <a:solidFill>
                <a:srgbClr val="FFFFFF"/>
              </a:solidFill>
            </a:endParaRPr>
          </a:p>
          <a:p>
            <a:pPr marL="400050" lvl="1" indent="0">
              <a:buNone/>
            </a:pPr>
            <a:r>
              <a:rPr lang="en-CA" sz="3000" i="1" dirty="0">
                <a:solidFill>
                  <a:srgbClr val="FFFFFF"/>
                </a:solidFill>
              </a:rPr>
              <a:t>(a) </a:t>
            </a:r>
            <a:r>
              <a:rPr lang="en-CA" sz="3000" i="1" dirty="0">
                <a:solidFill>
                  <a:srgbClr val="FFFF00"/>
                </a:solidFill>
              </a:rPr>
              <a:t>the persons to whom those powers are transferred have all the rights, powers, duties and liabilities of the directors of the company</a:t>
            </a:r>
            <a:r>
              <a:rPr lang="en-CA" sz="3000" i="1" dirty="0">
                <a:solidFill>
                  <a:schemeClr val="bg1"/>
                </a:solidFill>
              </a:rPr>
              <a:t>, whether arising under this Act or otherwise, in relation to and to the extent of the transfer, including any defences available to the directors, and</a:t>
            </a:r>
            <a:endParaRPr lang="en-CA" sz="3000" dirty="0">
              <a:solidFill>
                <a:schemeClr val="bg1"/>
              </a:solidFill>
            </a:endParaRPr>
          </a:p>
          <a:p>
            <a:pPr marL="400050" lvl="1" indent="0">
              <a:buNone/>
            </a:pPr>
            <a:r>
              <a:rPr lang="en-CA" sz="3000" i="1" dirty="0">
                <a:solidFill>
                  <a:schemeClr val="bg1"/>
                </a:solidFill>
              </a:rPr>
              <a:t>(b)</a:t>
            </a:r>
            <a:r>
              <a:rPr lang="en-CA" sz="3000" i="1" dirty="0">
                <a:solidFill>
                  <a:srgbClr val="FFFF00"/>
                </a:solidFill>
              </a:rPr>
              <a:t> the directors are relieved of their rights, powers, duties and liabilities to the same extent.</a:t>
            </a:r>
            <a:r>
              <a:rPr lang="en-CA" sz="3000" i="1" dirty="0">
                <a:solidFill>
                  <a:srgbClr val="FFFFFF"/>
                </a:solidFill>
              </a:rPr>
              <a:t>”</a:t>
            </a:r>
            <a:endParaRPr lang="en-CA" sz="3000" dirty="0">
              <a:solidFill>
                <a:srgbClr val="FFFFFF"/>
              </a:solidFill>
            </a:endParaRPr>
          </a:p>
          <a:p>
            <a:pPr marL="0" indent="0">
              <a:buNone/>
            </a:pPr>
            <a:endParaRPr lang="en-US" dirty="0"/>
          </a:p>
        </p:txBody>
      </p:sp>
    </p:spTree>
    <p:extLst>
      <p:ext uri="{BB962C8B-B14F-4D97-AF65-F5344CB8AC3E}">
        <p14:creationId xmlns:p14="http://schemas.microsoft.com/office/powerpoint/2010/main" val="251752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90756"/>
          </a:xfrm>
        </p:spPr>
        <p:txBody>
          <a:bodyPr>
            <a:normAutofit/>
          </a:bodyPr>
          <a:lstStyle/>
          <a:p>
            <a:r>
              <a:rPr lang="en-US" sz="4400" b="1" dirty="0" smtClean="0">
                <a:solidFill>
                  <a:srgbClr val="FFFF00"/>
                </a:solidFill>
              </a:rPr>
              <a:t>CBCA: </a:t>
            </a:r>
            <a:r>
              <a:rPr lang="en-US" sz="4400" dirty="0" smtClean="0">
                <a:solidFill>
                  <a:schemeClr val="bg1"/>
                </a:solidFill>
              </a:rPr>
              <a:t>Restricting Directors</a:t>
            </a:r>
            <a:endParaRPr lang="en-US" sz="4400" dirty="0">
              <a:solidFill>
                <a:schemeClr val="bg1"/>
              </a:solidFill>
            </a:endParaRPr>
          </a:p>
        </p:txBody>
      </p:sp>
      <p:sp>
        <p:nvSpPr>
          <p:cNvPr id="3" name="Content Placeholder 2"/>
          <p:cNvSpPr>
            <a:spLocks noGrp="1"/>
          </p:cNvSpPr>
          <p:nvPr>
            <p:ph sz="quarter" idx="10"/>
          </p:nvPr>
        </p:nvSpPr>
        <p:spPr>
          <a:xfrm>
            <a:off x="457200" y="890758"/>
            <a:ext cx="8686800" cy="5967242"/>
          </a:xfrm>
        </p:spPr>
        <p:txBody>
          <a:bodyPr>
            <a:normAutofit/>
          </a:bodyPr>
          <a:lstStyle/>
          <a:p>
            <a:pPr marL="0" indent="0">
              <a:buNone/>
            </a:pPr>
            <a:r>
              <a:rPr lang="en-CA" dirty="0">
                <a:solidFill>
                  <a:schemeClr val="bg1"/>
                </a:solidFill>
              </a:rPr>
              <a:t>U</a:t>
            </a:r>
            <a:r>
              <a:rPr lang="en-CA" dirty="0" smtClean="0">
                <a:solidFill>
                  <a:schemeClr val="bg1"/>
                </a:solidFill>
              </a:rPr>
              <a:t>nder </a:t>
            </a:r>
            <a:r>
              <a:rPr lang="en-CA" dirty="0">
                <a:solidFill>
                  <a:schemeClr val="bg1"/>
                </a:solidFill>
              </a:rPr>
              <a:t>the CBCA there is no requirement that </a:t>
            </a:r>
            <a:r>
              <a:rPr lang="en-CA" i="1" dirty="0">
                <a:solidFill>
                  <a:schemeClr val="bg1"/>
                </a:solidFill>
              </a:rPr>
              <a:t>“the articles of a company may </a:t>
            </a:r>
            <a:r>
              <a:rPr lang="en-CA" i="1" dirty="0" smtClean="0">
                <a:solidFill>
                  <a:schemeClr val="bg1"/>
                </a:solidFill>
              </a:rPr>
              <a:t>transfer</a:t>
            </a:r>
            <a:r>
              <a:rPr lang="mr-IN" i="1" dirty="0" smtClean="0">
                <a:solidFill>
                  <a:schemeClr val="bg1"/>
                </a:solidFill>
              </a:rPr>
              <a:t>…</a:t>
            </a:r>
            <a:r>
              <a:rPr lang="en-CA" i="1" dirty="0" smtClean="0">
                <a:solidFill>
                  <a:schemeClr val="bg1"/>
                </a:solidFill>
              </a:rPr>
              <a:t>”</a:t>
            </a:r>
            <a:r>
              <a:rPr lang="en-CA" dirty="0">
                <a:solidFill>
                  <a:schemeClr val="bg1"/>
                </a:solidFill>
              </a:rPr>
              <a:t> as under section 137 (1) of the BCBCA. Rather, the </a:t>
            </a:r>
            <a:r>
              <a:rPr lang="en-CA" dirty="0">
                <a:solidFill>
                  <a:srgbClr val="FFFF00"/>
                </a:solidFill>
              </a:rPr>
              <a:t>CBCA allows for a </a:t>
            </a:r>
            <a:r>
              <a:rPr lang="en-CA" i="1" dirty="0">
                <a:solidFill>
                  <a:srgbClr val="FFFF00"/>
                </a:solidFill>
              </a:rPr>
              <a:t>“lawful written agreement among all the shareholders</a:t>
            </a:r>
            <a:r>
              <a:rPr lang="en-CA" i="1" dirty="0">
                <a:solidFill>
                  <a:schemeClr val="bg1"/>
                </a:solidFill>
              </a:rPr>
              <a:t>”</a:t>
            </a:r>
            <a:r>
              <a:rPr lang="en-CA" dirty="0" smtClean="0">
                <a:solidFill>
                  <a:schemeClr val="bg1"/>
                </a:solidFill>
              </a:rPr>
              <a:t>.</a:t>
            </a:r>
            <a:endParaRPr lang="en-CA" b="1" i="1" dirty="0" smtClean="0">
              <a:solidFill>
                <a:schemeClr val="bg1"/>
              </a:solidFill>
            </a:endParaRPr>
          </a:p>
          <a:p>
            <a:pPr marL="0" lvl="0" indent="0">
              <a:buNone/>
            </a:pPr>
            <a:r>
              <a:rPr lang="en-CA" b="1" i="1" dirty="0" smtClean="0">
                <a:solidFill>
                  <a:schemeClr val="bg1"/>
                </a:solidFill>
              </a:rPr>
              <a:t>“</a:t>
            </a:r>
            <a:r>
              <a:rPr lang="en-CA" b="1" i="1" dirty="0">
                <a:solidFill>
                  <a:schemeClr val="bg1"/>
                </a:solidFill>
              </a:rPr>
              <a:t>146.</a:t>
            </a:r>
            <a:r>
              <a:rPr lang="en-CA" i="1" dirty="0">
                <a:solidFill>
                  <a:schemeClr val="bg1"/>
                </a:solidFill>
              </a:rPr>
              <a:t>(1) An </a:t>
            </a:r>
            <a:r>
              <a:rPr lang="en-CA" i="1" dirty="0">
                <a:solidFill>
                  <a:srgbClr val="FFFF00"/>
                </a:solidFill>
              </a:rPr>
              <a:t>otherwise lawful written agreement among</a:t>
            </a:r>
            <a:r>
              <a:rPr lang="en-CA" i="1" dirty="0">
                <a:solidFill>
                  <a:srgbClr val="CCFFCC"/>
                </a:solidFill>
              </a:rPr>
              <a:t> all </a:t>
            </a:r>
            <a:r>
              <a:rPr lang="en-CA" i="1" dirty="0">
                <a:solidFill>
                  <a:srgbClr val="FFFF00"/>
                </a:solidFill>
              </a:rPr>
              <a:t>the shareholders </a:t>
            </a:r>
            <a:r>
              <a:rPr lang="en-CA" i="1" dirty="0">
                <a:solidFill>
                  <a:schemeClr val="bg1"/>
                </a:solidFill>
              </a:rPr>
              <a:t>of a corporation, or among all the shareholders and one or more persons who are not shareholders, </a:t>
            </a:r>
            <a:r>
              <a:rPr lang="en-CA" i="1" dirty="0">
                <a:solidFill>
                  <a:srgbClr val="FFFF00"/>
                </a:solidFill>
              </a:rPr>
              <a:t>that restricts, in whole or in part, the powers of the directors </a:t>
            </a:r>
            <a:r>
              <a:rPr lang="en-CA" i="1" dirty="0">
                <a:solidFill>
                  <a:schemeClr val="bg1"/>
                </a:solidFill>
              </a:rPr>
              <a:t>to manage, or supervise the management of, the business and affairs of the corporation </a:t>
            </a:r>
            <a:r>
              <a:rPr lang="en-CA" i="1" dirty="0">
                <a:solidFill>
                  <a:srgbClr val="FFFF00"/>
                </a:solidFill>
              </a:rPr>
              <a:t>is valid</a:t>
            </a:r>
            <a:r>
              <a:rPr lang="en-CA" i="1" dirty="0">
                <a:solidFill>
                  <a:schemeClr val="bg1"/>
                </a:solidFill>
              </a:rPr>
              <a:t>.</a:t>
            </a:r>
            <a:endParaRPr lang="en-CA" dirty="0">
              <a:solidFill>
                <a:schemeClr val="bg1"/>
              </a:solidFill>
            </a:endParaRPr>
          </a:p>
          <a:p>
            <a:pPr marL="0" indent="0">
              <a:buNone/>
            </a:pPr>
            <a:r>
              <a:rPr lang="en-CA" i="1" dirty="0">
                <a:solidFill>
                  <a:schemeClr val="bg1"/>
                </a:solidFill>
              </a:rPr>
              <a:t>(2) If a person who is the beneficial owner of all the issued shares of a corporation makes a written declaration that </a:t>
            </a:r>
            <a:r>
              <a:rPr lang="en-CA" i="1" dirty="0">
                <a:solidFill>
                  <a:srgbClr val="FFFF00"/>
                </a:solidFill>
              </a:rPr>
              <a:t>restricts in whole or in part the powers of the directors to manage, or supervise the management </a:t>
            </a:r>
            <a:r>
              <a:rPr lang="en-CA" i="1" dirty="0">
                <a:solidFill>
                  <a:schemeClr val="bg1"/>
                </a:solidFill>
              </a:rPr>
              <a:t>of, the business and affairs of the corporation</a:t>
            </a:r>
            <a:r>
              <a:rPr lang="en-CA" i="1" dirty="0">
                <a:solidFill>
                  <a:srgbClr val="FFFF00"/>
                </a:solidFill>
              </a:rPr>
              <a:t>, the declaration is deemed to be a unanimous shareholder agreement</a:t>
            </a:r>
            <a:r>
              <a:rPr lang="en-CA" i="1" dirty="0">
                <a:solidFill>
                  <a:schemeClr val="bg1"/>
                </a:solidFill>
              </a:rPr>
              <a:t>…</a:t>
            </a:r>
            <a:endParaRPr lang="en-CA"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198828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47432"/>
            <a:ext cx="8686800" cy="5789917"/>
          </a:xfrm>
        </p:spPr>
        <p:txBody>
          <a:bodyPr>
            <a:normAutofit/>
          </a:bodyPr>
          <a:lstStyle/>
          <a:p>
            <a:pPr marL="0" indent="0">
              <a:buNone/>
            </a:pPr>
            <a:r>
              <a:rPr lang="mr-IN" sz="2800" i="1" dirty="0" smtClean="0">
                <a:solidFill>
                  <a:schemeClr val="bg1"/>
                </a:solidFill>
              </a:rPr>
              <a:t>…</a:t>
            </a:r>
            <a:r>
              <a:rPr lang="en-CA" sz="2800" i="1" dirty="0" smtClean="0">
                <a:solidFill>
                  <a:schemeClr val="bg1"/>
                </a:solidFill>
              </a:rPr>
              <a:t>(</a:t>
            </a:r>
            <a:r>
              <a:rPr lang="en-CA" sz="2800" i="1" dirty="0">
                <a:solidFill>
                  <a:schemeClr val="bg1"/>
                </a:solidFill>
              </a:rPr>
              <a:t>5) To the extent that a unanimous shareholder agreement restricts the powers of the directors to manage, or supervise the management of, the business and affairs of the corporation, </a:t>
            </a:r>
            <a:r>
              <a:rPr lang="en-CA" sz="2800" i="1" dirty="0">
                <a:solidFill>
                  <a:srgbClr val="FFFF00"/>
                </a:solidFill>
              </a:rPr>
              <a:t>parties to the unanimous shareholder agreement who are given that power to manage or supervise the management of the business and affairs of the </a:t>
            </a:r>
            <a:r>
              <a:rPr lang="en-CA" sz="2800" i="1" dirty="0">
                <a:solidFill>
                  <a:srgbClr val="CCFFCC"/>
                </a:solidFill>
              </a:rPr>
              <a:t>corporation have all the rights, powers, duties and liabilities of a director of the corporation</a:t>
            </a:r>
            <a:r>
              <a:rPr lang="en-CA" sz="2800" i="1" dirty="0">
                <a:solidFill>
                  <a:srgbClr val="FFFF00"/>
                </a:solidFill>
              </a:rPr>
              <a:t>, whether they arise under this Act or otherwise, including any defences available to the directors, and the directors are relieved of their rights, powers, duties and liabilities, including their liabilities under section 119, to the same extent.</a:t>
            </a:r>
            <a:endParaRPr lang="en-CA" sz="2800" dirty="0">
              <a:solidFill>
                <a:srgbClr val="FFFF00"/>
              </a:solidFill>
            </a:endParaRPr>
          </a:p>
          <a:p>
            <a:pPr marL="0" indent="0">
              <a:buNone/>
            </a:pPr>
            <a:r>
              <a:rPr lang="en-CA" sz="2800" i="1" dirty="0">
                <a:solidFill>
                  <a:schemeClr val="bg1"/>
                </a:solidFill>
              </a:rPr>
              <a:t>(6) Nothing in this section prevents shareholders from fettering their discretion when exercising the powers </a:t>
            </a:r>
            <a:r>
              <a:rPr lang="en-CA" i="1" dirty="0">
                <a:solidFill>
                  <a:schemeClr val="bg1"/>
                </a:solidFill>
              </a:rPr>
              <a:t>of </a:t>
            </a:r>
            <a:r>
              <a:rPr lang="en-CA" sz="2800" i="1" dirty="0">
                <a:solidFill>
                  <a:schemeClr val="bg1"/>
                </a:solidFill>
              </a:rPr>
              <a:t>directors under a unanimous shareholder agreement.” </a:t>
            </a:r>
            <a:endParaRPr lang="en-CA" sz="2800" dirty="0">
              <a:solidFill>
                <a:schemeClr val="bg1"/>
              </a:solidFill>
            </a:endParaRPr>
          </a:p>
          <a:p>
            <a:pPr marL="0" indent="0">
              <a:buNone/>
            </a:pPr>
            <a:endParaRPr lang="en-US" dirty="0"/>
          </a:p>
        </p:txBody>
      </p:sp>
    </p:spTree>
    <p:extLst>
      <p:ext uri="{BB962C8B-B14F-4D97-AF65-F5344CB8AC3E}">
        <p14:creationId xmlns:p14="http://schemas.microsoft.com/office/powerpoint/2010/main" val="384581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60" y="29674"/>
            <a:ext cx="8170839" cy="1092019"/>
          </a:xfrm>
        </p:spPr>
        <p:txBody>
          <a:bodyPr>
            <a:normAutofit/>
          </a:bodyPr>
          <a:lstStyle/>
          <a:p>
            <a:r>
              <a:rPr lang="en-US" sz="4900" b="1" dirty="0" smtClean="0">
                <a:solidFill>
                  <a:srgbClr val="FFFFFF"/>
                </a:solidFill>
              </a:rPr>
              <a:t>Now: </a:t>
            </a:r>
            <a:r>
              <a:rPr lang="en-US" sz="4900" b="1" dirty="0" smtClean="0">
                <a:solidFill>
                  <a:srgbClr val="FFFF00"/>
                </a:solidFill>
              </a:rPr>
              <a:t>Directors </a:t>
            </a:r>
            <a:r>
              <a:rPr lang="en-US" sz="4900" b="1" dirty="0">
                <a:solidFill>
                  <a:srgbClr val="FFFF00"/>
                </a:solidFill>
              </a:rPr>
              <a:t>in </a:t>
            </a:r>
            <a:r>
              <a:rPr lang="en-US" sz="4900" b="1" dirty="0" smtClean="0">
                <a:solidFill>
                  <a:srgbClr val="FFFF00"/>
                </a:solidFill>
              </a:rPr>
              <a:t>depth </a:t>
            </a:r>
            <a:endParaRPr lang="en-US" sz="4400" b="1" dirty="0">
              <a:solidFill>
                <a:srgbClr val="FFFF00"/>
              </a:solidFill>
            </a:endParaRPr>
          </a:p>
        </p:txBody>
      </p:sp>
      <p:pic>
        <p:nvPicPr>
          <p:cNvPr id="4" name="Content Placeholder 3" descr="imag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93" r="-404"/>
          <a:stretch/>
        </p:blipFill>
        <p:spPr>
          <a:xfrm>
            <a:off x="1484483" y="1408134"/>
            <a:ext cx="6218332" cy="4318000"/>
          </a:xfrm>
        </p:spPr>
      </p:pic>
      <p:sp>
        <p:nvSpPr>
          <p:cNvPr id="3" name="TextBox 2"/>
          <p:cNvSpPr txBox="1"/>
          <p:nvPr/>
        </p:nvSpPr>
        <p:spPr>
          <a:xfrm>
            <a:off x="4717356" y="5852683"/>
            <a:ext cx="1878038" cy="369332"/>
          </a:xfrm>
          <a:prstGeom prst="rect">
            <a:avLst/>
          </a:prstGeom>
          <a:noFill/>
        </p:spPr>
        <p:txBody>
          <a:bodyPr wrap="none" rtlCol="0">
            <a:spAutoFit/>
          </a:bodyPr>
          <a:lstStyle/>
          <a:p>
            <a:r>
              <a:rPr lang="en-US" dirty="0" smtClean="0">
                <a:solidFill>
                  <a:schemeClr val="bg1"/>
                </a:solidFill>
              </a:rPr>
              <a:t>James Cameron</a:t>
            </a:r>
            <a:endParaRPr lang="en-US" dirty="0">
              <a:solidFill>
                <a:schemeClr val="bg1"/>
              </a:solidFill>
            </a:endParaRPr>
          </a:p>
        </p:txBody>
      </p:sp>
    </p:spTree>
    <p:extLst>
      <p:ext uri="{BB962C8B-B14F-4D97-AF65-F5344CB8AC3E}">
        <p14:creationId xmlns:p14="http://schemas.microsoft.com/office/powerpoint/2010/main" val="1611449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686800" cy="1016000"/>
          </a:xfrm>
        </p:spPr>
        <p:txBody>
          <a:bodyPr>
            <a:normAutofit fontScale="90000"/>
          </a:bodyPr>
          <a:lstStyle/>
          <a:p>
            <a:r>
              <a:rPr lang="en-CA" b="1" dirty="0" smtClean="0">
                <a:solidFill>
                  <a:schemeClr val="bg1"/>
                </a:solidFill>
              </a:rPr>
              <a:t>Yes</a:t>
            </a:r>
            <a:r>
              <a:rPr lang="en-CA" b="1" dirty="0" smtClean="0">
                <a:solidFill>
                  <a:srgbClr val="FFFF00"/>
                </a:solidFill>
              </a:rPr>
              <a:t> </a:t>
            </a:r>
            <a:r>
              <a:rPr lang="en-CA" b="1" dirty="0">
                <a:solidFill>
                  <a:srgbClr val="FFFF00"/>
                </a:solidFill>
              </a:rPr>
              <a:t>a </a:t>
            </a:r>
            <a:r>
              <a:rPr lang="en-CA" b="1" dirty="0" smtClean="0">
                <a:solidFill>
                  <a:srgbClr val="FFFF00"/>
                </a:solidFill>
              </a:rPr>
              <a:t>Company must </a:t>
            </a:r>
            <a:r>
              <a:rPr lang="en-CA" b="1" dirty="0">
                <a:solidFill>
                  <a:srgbClr val="FFFF00"/>
                </a:solidFill>
              </a:rPr>
              <a:t>h</a:t>
            </a:r>
            <a:r>
              <a:rPr lang="en-CA" b="1" dirty="0" smtClean="0">
                <a:solidFill>
                  <a:srgbClr val="FFFF00"/>
                </a:solidFill>
              </a:rPr>
              <a:t>ave Directors </a:t>
            </a:r>
            <a:endParaRPr lang="en-US" b="1" dirty="0">
              <a:solidFill>
                <a:srgbClr val="FFFF00"/>
              </a:solidFill>
            </a:endParaRPr>
          </a:p>
        </p:txBody>
      </p:sp>
      <p:sp>
        <p:nvSpPr>
          <p:cNvPr id="3" name="Content Placeholder 2"/>
          <p:cNvSpPr>
            <a:spLocks noGrp="1"/>
          </p:cNvSpPr>
          <p:nvPr>
            <p:ph sz="quarter" idx="10"/>
          </p:nvPr>
        </p:nvSpPr>
        <p:spPr>
          <a:xfrm>
            <a:off x="457200" y="1237162"/>
            <a:ext cx="8532166" cy="4488972"/>
          </a:xfrm>
        </p:spPr>
        <p:txBody>
          <a:bodyPr/>
          <a:lstStyle/>
          <a:p>
            <a:pPr marL="0" indent="0">
              <a:buNone/>
            </a:pPr>
            <a:r>
              <a:rPr lang="en-CA" sz="3600" dirty="0" smtClean="0">
                <a:solidFill>
                  <a:srgbClr val="FFFFFF"/>
                </a:solidFill>
              </a:rPr>
              <a:t>BCBCA </a:t>
            </a:r>
            <a:r>
              <a:rPr lang="en-CA" sz="3600" dirty="0">
                <a:solidFill>
                  <a:srgbClr val="FFFFFF"/>
                </a:solidFill>
              </a:rPr>
              <a:t>s. 120; CBCA 102 (2</a:t>
            </a:r>
            <a:r>
              <a:rPr lang="en-CA" sz="3600" dirty="0" smtClean="0">
                <a:solidFill>
                  <a:srgbClr val="FFFFFF"/>
                </a:solidFill>
              </a:rPr>
              <a:t>) </a:t>
            </a:r>
            <a:endParaRPr lang="en-CA" sz="3600" dirty="0">
              <a:solidFill>
                <a:srgbClr val="FFFFFF"/>
              </a:solidFill>
            </a:endParaRPr>
          </a:p>
          <a:p>
            <a:pPr marL="0" indent="0">
              <a:buNone/>
            </a:pPr>
            <a:r>
              <a:rPr lang="en-CA" sz="3600" dirty="0" smtClean="0">
                <a:solidFill>
                  <a:srgbClr val="FFFFFF"/>
                </a:solidFill>
              </a:rPr>
              <a:t>Public companies </a:t>
            </a:r>
            <a:r>
              <a:rPr lang="en-CA" sz="3600" dirty="0">
                <a:solidFill>
                  <a:srgbClr val="FFFFFF"/>
                </a:solidFill>
              </a:rPr>
              <a:t>(publicly distributed or traded) </a:t>
            </a:r>
            <a:r>
              <a:rPr lang="en-CA" sz="3600" dirty="0">
                <a:solidFill>
                  <a:srgbClr val="FFFF00"/>
                </a:solidFill>
              </a:rPr>
              <a:t>have to have</a:t>
            </a:r>
            <a:r>
              <a:rPr lang="en-CA" sz="3600" dirty="0">
                <a:solidFill>
                  <a:srgbClr val="FFFFFF"/>
                </a:solidFill>
              </a:rPr>
              <a:t> at least 3 directors; others only1.</a:t>
            </a:r>
          </a:p>
          <a:p>
            <a:endParaRPr lang="en-US" dirty="0"/>
          </a:p>
        </p:txBody>
      </p:sp>
      <p:pic>
        <p:nvPicPr>
          <p:cNvPr id="5" name="Content Placeholder 3" descr="Jacob_Schiff_in_a_boardroom.jpg"/>
          <p:cNvPicPr>
            <a:picLocks noChangeAspect="1"/>
          </p:cNvPicPr>
          <p:nvPr/>
        </p:nvPicPr>
        <p:blipFill>
          <a:blip r:embed="rId2">
            <a:extLst>
              <a:ext uri="{28A0092B-C50C-407E-A947-70E740481C1C}">
                <a14:useLocalDpi xmlns:a14="http://schemas.microsoft.com/office/drawing/2010/main" val="0"/>
              </a:ext>
            </a:extLst>
          </a:blip>
          <a:srcRect t="13877" b="13877"/>
          <a:stretch>
            <a:fillRect/>
          </a:stretch>
        </p:blipFill>
        <p:spPr>
          <a:xfrm>
            <a:off x="4469942" y="3981845"/>
            <a:ext cx="4216858" cy="2212549"/>
          </a:xfrm>
          <a:prstGeom prst="rect">
            <a:avLst/>
          </a:prstGeom>
        </p:spPr>
      </p:pic>
    </p:spTree>
    <p:extLst>
      <p:ext uri="{BB962C8B-B14F-4D97-AF65-F5344CB8AC3E}">
        <p14:creationId xmlns:p14="http://schemas.microsoft.com/office/powerpoint/2010/main" val="1193405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4 at 4.06.4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6" r="533"/>
          <a:stretch/>
        </p:blipFill>
        <p:spPr>
          <a:xfrm>
            <a:off x="2160747" y="346075"/>
            <a:ext cx="4931781" cy="4804410"/>
          </a:xfrm>
        </p:spPr>
      </p:pic>
      <p:sp>
        <p:nvSpPr>
          <p:cNvPr id="2" name="TextBox 1"/>
          <p:cNvSpPr txBox="1"/>
          <p:nvPr/>
        </p:nvSpPr>
        <p:spPr>
          <a:xfrm>
            <a:off x="1500977" y="5150485"/>
            <a:ext cx="6068638" cy="830997"/>
          </a:xfrm>
          <a:prstGeom prst="rect">
            <a:avLst/>
          </a:prstGeom>
          <a:noFill/>
        </p:spPr>
        <p:txBody>
          <a:bodyPr wrap="none" rtlCol="0">
            <a:spAutoFit/>
          </a:bodyPr>
          <a:lstStyle/>
          <a:p>
            <a:pPr algn="ctr"/>
            <a:r>
              <a:rPr lang="en-US" sz="2400" dirty="0" smtClean="0">
                <a:solidFill>
                  <a:srgbClr val="FFFF00"/>
                </a:solidFill>
              </a:rPr>
              <a:t>* </a:t>
            </a:r>
            <a:r>
              <a:rPr lang="en-US" sz="2400" dirty="0" smtClean="0">
                <a:solidFill>
                  <a:schemeClr val="bg1"/>
                </a:solidFill>
              </a:rPr>
              <a:t>My </a:t>
            </a:r>
            <a:r>
              <a:rPr lang="en-US" sz="2400" dirty="0">
                <a:solidFill>
                  <a:schemeClr val="bg1"/>
                </a:solidFill>
              </a:rPr>
              <a:t>comments of last class mostly hold up </a:t>
            </a:r>
          </a:p>
          <a:p>
            <a:pPr algn="ctr"/>
            <a:r>
              <a:rPr lang="en-US" sz="2400" dirty="0" smtClean="0">
                <a:solidFill>
                  <a:schemeClr val="bg1"/>
                </a:solidFill>
              </a:rPr>
              <a:t>except </a:t>
            </a:r>
            <a:r>
              <a:rPr lang="en-US" sz="2400" dirty="0">
                <a:solidFill>
                  <a:schemeClr val="bg1"/>
                </a:solidFill>
              </a:rPr>
              <a:t>the pivot was not in the 1980’</a:t>
            </a:r>
            <a:r>
              <a:rPr lang="en-US" sz="2400" dirty="0" smtClean="0">
                <a:solidFill>
                  <a:schemeClr val="bg1"/>
                </a:solidFill>
              </a:rPr>
              <a:t>s.</a:t>
            </a:r>
            <a:endParaRPr lang="en-US" sz="2400" dirty="0">
              <a:solidFill>
                <a:schemeClr val="bg1"/>
              </a:solidFill>
            </a:endParaRPr>
          </a:p>
        </p:txBody>
      </p:sp>
    </p:spTree>
    <p:extLst>
      <p:ext uri="{BB962C8B-B14F-4D97-AF65-F5344CB8AC3E}">
        <p14:creationId xmlns:p14="http://schemas.microsoft.com/office/powerpoint/2010/main" val="363425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90" y="0"/>
            <a:ext cx="7796110" cy="1016000"/>
          </a:xfrm>
        </p:spPr>
        <p:txBody>
          <a:bodyPr>
            <a:noAutofit/>
          </a:bodyPr>
          <a:lstStyle/>
          <a:p>
            <a:r>
              <a:rPr lang="en-CA" sz="4400" b="1" dirty="0">
                <a:solidFill>
                  <a:srgbClr val="FFFF00"/>
                </a:solidFill>
              </a:rPr>
              <a:t/>
            </a:r>
            <a:br>
              <a:rPr lang="en-CA" sz="4400" b="1" dirty="0">
                <a:solidFill>
                  <a:srgbClr val="FFFF00"/>
                </a:solidFill>
              </a:rPr>
            </a:br>
            <a:r>
              <a:rPr lang="en-CA" sz="4400" b="1" dirty="0" smtClean="0">
                <a:solidFill>
                  <a:srgbClr val="FFFF00"/>
                </a:solidFill>
              </a:rPr>
              <a:t>What </a:t>
            </a:r>
            <a:r>
              <a:rPr lang="en-CA" sz="4400" b="1" dirty="0">
                <a:solidFill>
                  <a:srgbClr val="FFFF00"/>
                </a:solidFill>
              </a:rPr>
              <a:t>is a Director?</a:t>
            </a:r>
            <a:r>
              <a:rPr lang="en-CA" sz="4400" dirty="0">
                <a:solidFill>
                  <a:srgbClr val="FFFF00"/>
                </a:solidFill>
              </a:rPr>
              <a:t/>
            </a:r>
            <a:br>
              <a:rPr lang="en-CA" sz="4400" dirty="0">
                <a:solidFill>
                  <a:srgbClr val="FFFF00"/>
                </a:solidFill>
              </a:rPr>
            </a:br>
            <a:endParaRPr lang="en-US" sz="4400" dirty="0">
              <a:solidFill>
                <a:srgbClr val="FFFF00"/>
              </a:solidFill>
            </a:endParaRPr>
          </a:p>
        </p:txBody>
      </p:sp>
      <p:sp>
        <p:nvSpPr>
          <p:cNvPr id="3" name="Content Placeholder 2"/>
          <p:cNvSpPr>
            <a:spLocks noGrp="1"/>
          </p:cNvSpPr>
          <p:nvPr>
            <p:ph sz="quarter" idx="10"/>
          </p:nvPr>
        </p:nvSpPr>
        <p:spPr>
          <a:xfrm>
            <a:off x="457200" y="1270153"/>
            <a:ext cx="8229600" cy="4587945"/>
          </a:xfrm>
        </p:spPr>
        <p:txBody>
          <a:bodyPr>
            <a:normAutofit fontScale="92500" lnSpcReduction="10000"/>
          </a:bodyPr>
          <a:lstStyle/>
          <a:p>
            <a:r>
              <a:rPr lang="en-CA" sz="4300" dirty="0">
                <a:solidFill>
                  <a:srgbClr val="FFFF00"/>
                </a:solidFill>
              </a:rPr>
              <a:t>CBCA section 2 (1): </a:t>
            </a:r>
            <a:r>
              <a:rPr lang="en-CA" sz="4300" b="1" dirty="0">
                <a:solidFill>
                  <a:schemeClr val="bg1"/>
                </a:solidFill>
              </a:rPr>
              <a:t> </a:t>
            </a:r>
            <a:r>
              <a:rPr lang="en-CA" sz="4300" i="1" dirty="0">
                <a:solidFill>
                  <a:schemeClr val="bg1"/>
                </a:solidFill>
              </a:rPr>
              <a:t>“a person occupying the position of director by whatever name called”. </a:t>
            </a:r>
            <a:endParaRPr lang="en-CA" sz="4300" dirty="0">
              <a:solidFill>
                <a:schemeClr val="bg1"/>
              </a:solidFill>
            </a:endParaRPr>
          </a:p>
          <a:p>
            <a:r>
              <a:rPr lang="en-CA" sz="4300" dirty="0">
                <a:solidFill>
                  <a:srgbClr val="FFFF00"/>
                </a:solidFill>
              </a:rPr>
              <a:t>BCBCA Section 1 (1)</a:t>
            </a:r>
            <a:r>
              <a:rPr lang="en-CA" sz="4300" b="1" dirty="0">
                <a:solidFill>
                  <a:schemeClr val="bg1"/>
                </a:solidFill>
              </a:rPr>
              <a:t>:  </a:t>
            </a:r>
            <a:r>
              <a:rPr lang="en-CA" sz="4300" i="1" dirty="0">
                <a:solidFill>
                  <a:schemeClr val="bg1"/>
                </a:solidFill>
              </a:rPr>
              <a:t>“an individual who is a member of the board of directors of the company</a:t>
            </a:r>
            <a:r>
              <a:rPr lang="en-CA" sz="4300" i="1" dirty="0"/>
              <a:t> </a:t>
            </a:r>
            <a:r>
              <a:rPr lang="en-CA" sz="4300" i="1" dirty="0">
                <a:solidFill>
                  <a:srgbClr val="FFFF00"/>
                </a:solidFill>
              </a:rPr>
              <a:t>as a result of having been elected or appointed to that position”. </a:t>
            </a:r>
            <a:endParaRPr lang="en-CA" sz="4300" dirty="0">
              <a:solidFill>
                <a:srgbClr val="FFFF00"/>
              </a:solidFill>
            </a:endParaRPr>
          </a:p>
          <a:p>
            <a:endParaRPr lang="en-US" dirty="0"/>
          </a:p>
        </p:txBody>
      </p:sp>
    </p:spTree>
    <p:extLst>
      <p:ext uri="{BB962C8B-B14F-4D97-AF65-F5344CB8AC3E}">
        <p14:creationId xmlns:p14="http://schemas.microsoft.com/office/powerpoint/2010/main" val="2708470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74"/>
            <a:ext cx="8686800" cy="1016000"/>
          </a:xfrm>
        </p:spPr>
        <p:txBody>
          <a:bodyPr/>
          <a:lstStyle/>
          <a:p>
            <a:r>
              <a:rPr lang="en-CA" b="1" dirty="0">
                <a:solidFill>
                  <a:srgbClr val="FFFF00"/>
                </a:solidFill>
              </a:rPr>
              <a:t>Categories or Kinds of Directors</a:t>
            </a:r>
            <a:r>
              <a:rPr lang="en-CA" dirty="0">
                <a:solidFill>
                  <a:srgbClr val="FFFF00"/>
                </a:solidFill>
              </a:rPr>
              <a:t> </a:t>
            </a:r>
            <a:endParaRPr lang="en-US" dirty="0">
              <a:solidFill>
                <a:srgbClr val="FFFF00"/>
              </a:solidFill>
            </a:endParaRPr>
          </a:p>
        </p:txBody>
      </p:sp>
      <p:sp>
        <p:nvSpPr>
          <p:cNvPr id="3" name="Content Placeholder 2"/>
          <p:cNvSpPr>
            <a:spLocks noGrp="1"/>
          </p:cNvSpPr>
          <p:nvPr>
            <p:ph sz="quarter" idx="10"/>
          </p:nvPr>
        </p:nvSpPr>
        <p:spPr>
          <a:xfrm>
            <a:off x="457199" y="1171180"/>
            <a:ext cx="8449695" cy="4750700"/>
          </a:xfrm>
        </p:spPr>
        <p:txBody>
          <a:bodyPr>
            <a:normAutofit/>
          </a:bodyPr>
          <a:lstStyle/>
          <a:p>
            <a:pPr marL="0" indent="0">
              <a:buNone/>
            </a:pPr>
            <a:r>
              <a:rPr lang="en-CA" sz="3000" b="1" dirty="0">
                <a:solidFill>
                  <a:srgbClr val="FFFF00"/>
                </a:solidFill>
              </a:rPr>
              <a:t>(a) De jure director</a:t>
            </a:r>
            <a:endParaRPr lang="en-CA" sz="3000" dirty="0">
              <a:solidFill>
                <a:srgbClr val="FFFF00"/>
              </a:solidFill>
            </a:endParaRPr>
          </a:p>
          <a:p>
            <a:pPr marL="0" indent="0">
              <a:buNone/>
            </a:pPr>
            <a:r>
              <a:rPr lang="en-CA" sz="3000" dirty="0">
                <a:solidFill>
                  <a:schemeClr val="bg1"/>
                </a:solidFill>
              </a:rPr>
              <a:t>A “de jure” director is one who has been </a:t>
            </a:r>
            <a:r>
              <a:rPr lang="en-CA" sz="3000" dirty="0">
                <a:solidFill>
                  <a:srgbClr val="FFFF00"/>
                </a:solidFill>
              </a:rPr>
              <a:t>elected or appointed by a proper procedure</a:t>
            </a:r>
            <a:r>
              <a:rPr lang="en-CA" sz="3000" dirty="0">
                <a:solidFill>
                  <a:schemeClr val="bg1"/>
                </a:solidFill>
              </a:rPr>
              <a:t>. In comparison consider those performing the functions of directors per </a:t>
            </a:r>
            <a:r>
              <a:rPr lang="en-CA" sz="3000" dirty="0">
                <a:solidFill>
                  <a:srgbClr val="FFFF00"/>
                </a:solidFill>
              </a:rPr>
              <a:t>BCBCA s. 138(1)</a:t>
            </a:r>
            <a:r>
              <a:rPr lang="en-CA" sz="3000" b="1" dirty="0">
                <a:solidFill>
                  <a:schemeClr val="bg1"/>
                </a:solidFill>
              </a:rPr>
              <a:t>.</a:t>
            </a:r>
            <a:endParaRPr lang="en-CA" sz="3000" dirty="0">
              <a:solidFill>
                <a:schemeClr val="bg1"/>
              </a:solidFill>
            </a:endParaRPr>
          </a:p>
          <a:p>
            <a:pPr marL="0" indent="0">
              <a:buNone/>
            </a:pPr>
            <a:r>
              <a:rPr lang="en-CA" sz="3000" i="1" dirty="0">
                <a:solidFill>
                  <a:schemeClr val="bg1"/>
                </a:solidFill>
              </a:rPr>
              <a:t>In</a:t>
            </a:r>
            <a:r>
              <a:rPr lang="en-CA" sz="3000" b="1" i="1" dirty="0">
                <a:solidFill>
                  <a:schemeClr val="bg1"/>
                </a:solidFill>
              </a:rPr>
              <a:t> </a:t>
            </a:r>
            <a:r>
              <a:rPr lang="en-CA" sz="3000" i="1" dirty="0" err="1">
                <a:solidFill>
                  <a:srgbClr val="FFFF00"/>
                </a:solidFill>
              </a:rPr>
              <a:t>Chell</a:t>
            </a:r>
            <a:r>
              <a:rPr lang="en-CA" sz="3000" i="1" dirty="0">
                <a:solidFill>
                  <a:srgbClr val="FFFF00"/>
                </a:solidFill>
              </a:rPr>
              <a:t> v. The Queen</a:t>
            </a:r>
            <a:r>
              <a:rPr lang="en-CA" sz="3000" b="1" dirty="0">
                <a:solidFill>
                  <a:schemeClr val="bg1"/>
                </a:solidFill>
              </a:rPr>
              <a:t>,</a:t>
            </a:r>
            <a:r>
              <a:rPr lang="en-CA" sz="3000" dirty="0">
                <a:solidFill>
                  <a:schemeClr val="bg1"/>
                </a:solidFill>
              </a:rPr>
              <a:t> 2013 TCC 29 </a:t>
            </a:r>
            <a:r>
              <a:rPr lang="en-CA" sz="3000" dirty="0" smtClean="0">
                <a:solidFill>
                  <a:schemeClr val="bg1"/>
                </a:solidFill>
              </a:rPr>
              <a:t>the </a:t>
            </a:r>
            <a:r>
              <a:rPr lang="en-CA" sz="3000" dirty="0">
                <a:solidFill>
                  <a:schemeClr val="bg1"/>
                </a:solidFill>
              </a:rPr>
              <a:t>following definition was provided by the court:</a:t>
            </a:r>
          </a:p>
          <a:p>
            <a:pPr marL="0" indent="0">
              <a:buNone/>
            </a:pPr>
            <a:r>
              <a:rPr lang="en-CA" sz="3000" i="1" dirty="0">
                <a:solidFill>
                  <a:schemeClr val="bg1"/>
                </a:solidFill>
              </a:rPr>
              <a:t>“A </a:t>
            </a:r>
            <a:r>
              <a:rPr lang="en-CA" sz="3000" i="1" dirty="0">
                <a:solidFill>
                  <a:srgbClr val="FFFF00"/>
                </a:solidFill>
              </a:rPr>
              <a:t>de jure director is an individual who has been appointed as such pursuant to the corporate law of the jurisdiction </a:t>
            </a:r>
            <a:r>
              <a:rPr lang="en-CA" sz="3000" i="1" dirty="0">
                <a:solidFill>
                  <a:schemeClr val="bg1"/>
                </a:solidFill>
              </a:rPr>
              <a:t>in which the corporation was created or continued, as the case may be.”</a:t>
            </a:r>
            <a:endParaRPr lang="en-CA" sz="3000" dirty="0">
              <a:solidFill>
                <a:schemeClr val="bg1"/>
              </a:solidFill>
            </a:endParaRPr>
          </a:p>
          <a:p>
            <a:pPr marL="0" indent="0">
              <a:buNone/>
            </a:pPr>
            <a:endParaRPr lang="en-US" dirty="0"/>
          </a:p>
        </p:txBody>
      </p:sp>
    </p:spTree>
    <p:extLst>
      <p:ext uri="{BB962C8B-B14F-4D97-AF65-F5344CB8AC3E}">
        <p14:creationId xmlns:p14="http://schemas.microsoft.com/office/powerpoint/2010/main" val="2465398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normAutofit fontScale="90000"/>
          </a:bodyPr>
          <a:lstStyle/>
          <a:p>
            <a:r>
              <a:rPr lang="en-CA" b="1" dirty="0" smtClean="0"/>
              <a:t/>
            </a:r>
            <a:br>
              <a:rPr lang="en-CA" b="1" dirty="0" smtClean="0"/>
            </a:br>
            <a:r>
              <a:rPr lang="en-CA" b="1" dirty="0" smtClean="0">
                <a:solidFill>
                  <a:srgbClr val="FFFF00"/>
                </a:solidFill>
              </a:rPr>
              <a:t>BCBCA </a:t>
            </a:r>
            <a:r>
              <a:rPr lang="en-CA" b="1" dirty="0">
                <a:solidFill>
                  <a:srgbClr val="FFFF00"/>
                </a:solidFill>
              </a:rPr>
              <a:t>s. 138 (1) </a:t>
            </a:r>
            <a:r>
              <a:rPr lang="en-CA" b="1" dirty="0" smtClean="0">
                <a:solidFill>
                  <a:srgbClr val="FFFF00"/>
                </a:solidFill>
              </a:rPr>
              <a:t>provides</a:t>
            </a:r>
            <a:r>
              <a:rPr lang="mr-IN" b="1" dirty="0" smtClean="0">
                <a:solidFill>
                  <a:schemeClr val="bg1"/>
                </a:solidFill>
              </a:rPr>
              <a:t>…</a:t>
            </a:r>
            <a:r>
              <a:rPr lang="en-CA" dirty="0">
                <a:solidFill>
                  <a:schemeClr val="bg1"/>
                </a:solidFill>
              </a:rPr>
              <a:t/>
            </a:r>
            <a:br>
              <a:rPr lang="en-CA" dirty="0">
                <a:solidFill>
                  <a:schemeClr val="bg1"/>
                </a:solidFill>
              </a:rPr>
            </a:br>
            <a:endParaRPr lang="en-US" dirty="0">
              <a:solidFill>
                <a:schemeClr val="bg1"/>
              </a:solidFill>
            </a:endParaRPr>
          </a:p>
        </p:txBody>
      </p:sp>
      <p:sp>
        <p:nvSpPr>
          <p:cNvPr id="3" name="Content Placeholder 2"/>
          <p:cNvSpPr>
            <a:spLocks noGrp="1"/>
          </p:cNvSpPr>
          <p:nvPr>
            <p:ph sz="quarter" idx="10"/>
          </p:nvPr>
        </p:nvSpPr>
        <p:spPr>
          <a:xfrm>
            <a:off x="457200" y="1062171"/>
            <a:ext cx="8367224" cy="5305088"/>
          </a:xfrm>
        </p:spPr>
        <p:txBody>
          <a:bodyPr>
            <a:normAutofit/>
          </a:bodyPr>
          <a:lstStyle/>
          <a:p>
            <a:pPr marL="0" indent="0">
              <a:buNone/>
            </a:pPr>
            <a:r>
              <a:rPr lang="en-CA" sz="3200" i="1" dirty="0" smtClean="0">
                <a:solidFill>
                  <a:srgbClr val="FFFF00"/>
                </a:solidFill>
              </a:rPr>
              <a:t>“</a:t>
            </a:r>
            <a:r>
              <a:rPr lang="en-CA" sz="3200" b="1" i="1" dirty="0">
                <a:solidFill>
                  <a:srgbClr val="FFFF00"/>
                </a:solidFill>
              </a:rPr>
              <a:t>138.</a:t>
            </a:r>
            <a:r>
              <a:rPr lang="en-CA" sz="3200" i="1" dirty="0">
                <a:solidFill>
                  <a:srgbClr val="FFFF00"/>
                </a:solidFill>
              </a:rPr>
              <a:t> </a:t>
            </a:r>
            <a:r>
              <a:rPr lang="en-CA" sz="3200" i="1" dirty="0" smtClean="0">
                <a:solidFill>
                  <a:srgbClr val="FFFF00"/>
                </a:solidFill>
              </a:rPr>
              <a:t>(</a:t>
            </a:r>
            <a:r>
              <a:rPr lang="en-CA" sz="3200" i="1" dirty="0">
                <a:solidFill>
                  <a:srgbClr val="FFFF00"/>
                </a:solidFill>
              </a:rPr>
              <a:t>1) </a:t>
            </a:r>
            <a:r>
              <a:rPr lang="en-CA" sz="3200" i="1" dirty="0">
                <a:solidFill>
                  <a:srgbClr val="FFFFFF"/>
                </a:solidFill>
              </a:rPr>
              <a:t>Without limiting section 137 but subject to subsection (2) of this section, </a:t>
            </a:r>
            <a:r>
              <a:rPr lang="en-CA" sz="3200" i="1" dirty="0">
                <a:solidFill>
                  <a:srgbClr val="FFFF00"/>
                </a:solidFill>
              </a:rPr>
              <a:t>if a person who is </a:t>
            </a:r>
            <a:r>
              <a:rPr lang="en-CA" sz="3200" i="1" dirty="0">
                <a:solidFill>
                  <a:srgbClr val="CCFFCC"/>
                </a:solidFill>
              </a:rPr>
              <a:t>not a director</a:t>
            </a:r>
            <a:r>
              <a:rPr lang="en-CA" sz="3200" i="1" dirty="0">
                <a:solidFill>
                  <a:srgbClr val="FFFF00"/>
                </a:solidFill>
              </a:rPr>
              <a:t> of a company performs functions of a director </a:t>
            </a:r>
            <a:r>
              <a:rPr lang="en-CA" sz="3200" i="1" dirty="0">
                <a:solidFill>
                  <a:srgbClr val="FFFFFF"/>
                </a:solidFill>
              </a:rPr>
              <a:t>of the company, </a:t>
            </a:r>
            <a:r>
              <a:rPr lang="en-CA" sz="3200" i="1" dirty="0">
                <a:solidFill>
                  <a:srgbClr val="FFFF00"/>
                </a:solidFill>
              </a:rPr>
              <a:t>sections 142, 231, 234, 251, 335, 347 and 354 and Divisions 3 to 5 of this Part apply </a:t>
            </a:r>
            <a:r>
              <a:rPr lang="en-CA" sz="3200" i="1" dirty="0">
                <a:solidFill>
                  <a:srgbClr val="FFFFFF"/>
                </a:solidFill>
              </a:rPr>
              <a:t>to that person</a:t>
            </a:r>
            <a:endParaRPr lang="en-CA" sz="3200" dirty="0">
              <a:solidFill>
                <a:srgbClr val="FFFFFF"/>
              </a:solidFill>
            </a:endParaRPr>
          </a:p>
          <a:p>
            <a:pPr marL="0" indent="0">
              <a:buNone/>
            </a:pPr>
            <a:r>
              <a:rPr lang="en-CA" sz="3200" i="1" dirty="0">
                <a:solidFill>
                  <a:srgbClr val="FFFFFF"/>
                </a:solidFill>
              </a:rPr>
              <a:t>(</a:t>
            </a:r>
            <a:r>
              <a:rPr lang="en-CA" sz="3200" i="1" dirty="0">
                <a:solidFill>
                  <a:schemeClr val="bg1"/>
                </a:solidFill>
              </a:rPr>
              <a:t>a) </a:t>
            </a:r>
            <a:r>
              <a:rPr lang="en-CA" sz="3200" i="1" dirty="0">
                <a:solidFill>
                  <a:srgbClr val="FFFF00"/>
                </a:solidFill>
              </a:rPr>
              <a:t>as if that person were a director </a:t>
            </a:r>
            <a:r>
              <a:rPr lang="en-CA" sz="3200" i="1" dirty="0">
                <a:solidFill>
                  <a:srgbClr val="FFFFFF"/>
                </a:solidFill>
              </a:rPr>
              <a:t>of the company, and</a:t>
            </a:r>
            <a:endParaRPr lang="en-CA" sz="3200" dirty="0">
              <a:solidFill>
                <a:srgbClr val="FFFFFF"/>
              </a:solidFill>
            </a:endParaRPr>
          </a:p>
          <a:p>
            <a:pPr marL="0" indent="0">
              <a:buNone/>
            </a:pPr>
            <a:r>
              <a:rPr lang="en-CA" sz="3200" i="1" dirty="0">
                <a:solidFill>
                  <a:srgbClr val="FFFFFF"/>
                </a:solidFill>
              </a:rPr>
              <a:t>(b) in relation to, and </a:t>
            </a:r>
            <a:r>
              <a:rPr lang="en-CA" sz="3200" i="1" dirty="0">
                <a:solidFill>
                  <a:srgbClr val="FFFF00"/>
                </a:solidFill>
              </a:rPr>
              <a:t>only to the extent of, those functions.”</a:t>
            </a:r>
            <a:endParaRPr lang="en-CA" sz="3200" dirty="0">
              <a:solidFill>
                <a:srgbClr val="FFFF00"/>
              </a:solidFill>
            </a:endParaRPr>
          </a:p>
          <a:p>
            <a:endParaRPr lang="en-US" dirty="0"/>
          </a:p>
        </p:txBody>
      </p:sp>
    </p:spTree>
    <p:extLst>
      <p:ext uri="{BB962C8B-B14F-4D97-AF65-F5344CB8AC3E}">
        <p14:creationId xmlns:p14="http://schemas.microsoft.com/office/powerpoint/2010/main" val="3966831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6405"/>
            <a:ext cx="8229600" cy="5542485"/>
          </a:xfrm>
        </p:spPr>
        <p:txBody>
          <a:bodyPr>
            <a:normAutofit/>
          </a:bodyPr>
          <a:lstStyle/>
          <a:p>
            <a:pPr marL="0" indent="0">
              <a:buNone/>
            </a:pPr>
            <a:r>
              <a:rPr lang="en-US" sz="4400" b="1" dirty="0" smtClean="0">
                <a:solidFill>
                  <a:srgbClr val="FFFF00"/>
                </a:solidFill>
              </a:rPr>
              <a:t>Q. </a:t>
            </a:r>
            <a:r>
              <a:rPr lang="en-US" sz="4400" b="1" dirty="0" smtClean="0">
                <a:solidFill>
                  <a:schemeClr val="bg1"/>
                </a:solidFill>
              </a:rPr>
              <a:t>Why are other definitions relevant and how did they originate?</a:t>
            </a:r>
          </a:p>
          <a:p>
            <a:pPr marL="0" indent="0">
              <a:buNone/>
            </a:pPr>
            <a:r>
              <a:rPr lang="en-US" sz="4400" b="1" dirty="0" smtClean="0">
                <a:solidFill>
                  <a:srgbClr val="FFFF00"/>
                </a:solidFill>
              </a:rPr>
              <a:t>A. </a:t>
            </a:r>
            <a:r>
              <a:rPr lang="en-US" sz="4400" b="1" dirty="0" smtClean="0">
                <a:solidFill>
                  <a:srgbClr val="CCFFCC"/>
                </a:solidFill>
              </a:rPr>
              <a:t>FOR Director’s Liability purposes</a:t>
            </a:r>
            <a:endParaRPr lang="en-US" sz="4400" b="1" dirty="0">
              <a:solidFill>
                <a:srgbClr val="CCFFCC"/>
              </a:solidFill>
            </a:endParaRPr>
          </a:p>
        </p:txBody>
      </p:sp>
      <p:pic>
        <p:nvPicPr>
          <p:cNvPr id="4" name="Picture 3" descr="200px-20_questions_19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505" y="3971190"/>
            <a:ext cx="2540000" cy="1917700"/>
          </a:xfrm>
          <a:prstGeom prst="rect">
            <a:avLst/>
          </a:prstGeom>
        </p:spPr>
      </p:pic>
    </p:spTree>
    <p:extLst>
      <p:ext uri="{BB962C8B-B14F-4D97-AF65-F5344CB8AC3E}">
        <p14:creationId xmlns:p14="http://schemas.microsoft.com/office/powerpoint/2010/main" val="3206454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982"/>
            <a:ext cx="8229600" cy="1016000"/>
          </a:xfrm>
        </p:spPr>
        <p:txBody>
          <a:bodyPr>
            <a:normAutofit fontScale="90000"/>
          </a:bodyPr>
          <a:lstStyle/>
          <a:p>
            <a:r>
              <a:rPr lang="en-CA" b="1" dirty="0"/>
              <a:t/>
            </a:r>
            <a:br>
              <a:rPr lang="en-CA" b="1" dirty="0"/>
            </a:br>
            <a:r>
              <a:rPr lang="en-CA" sz="4900" b="1" dirty="0" smtClean="0">
                <a:solidFill>
                  <a:srgbClr val="FFFF00"/>
                </a:solidFill>
              </a:rPr>
              <a:t>De </a:t>
            </a:r>
            <a:r>
              <a:rPr lang="en-CA" sz="4900" b="1" dirty="0">
                <a:solidFill>
                  <a:srgbClr val="FFFF00"/>
                </a:solidFill>
              </a:rPr>
              <a:t>facto director</a:t>
            </a:r>
            <a:r>
              <a:rPr lang="en-CA" sz="4900" dirty="0">
                <a:solidFill>
                  <a:srgbClr val="FFFF00"/>
                </a:solidFill>
              </a:rPr>
              <a:t/>
            </a:r>
            <a:br>
              <a:rPr lang="en-CA" sz="4900" dirty="0">
                <a:solidFill>
                  <a:srgbClr val="FFFF00"/>
                </a:solidFill>
              </a:rPr>
            </a:br>
            <a:endParaRPr lang="en-US" sz="4900" dirty="0">
              <a:solidFill>
                <a:srgbClr val="FFFF00"/>
              </a:solidFill>
            </a:endParaRPr>
          </a:p>
        </p:txBody>
      </p:sp>
      <p:sp>
        <p:nvSpPr>
          <p:cNvPr id="3" name="Content Placeholder 2"/>
          <p:cNvSpPr>
            <a:spLocks noGrp="1"/>
          </p:cNvSpPr>
          <p:nvPr>
            <p:ph sz="quarter" idx="10"/>
          </p:nvPr>
        </p:nvSpPr>
        <p:spPr>
          <a:xfrm>
            <a:off x="457200" y="1220666"/>
            <a:ext cx="8229600" cy="4651728"/>
          </a:xfrm>
        </p:spPr>
        <p:txBody>
          <a:bodyPr>
            <a:normAutofit/>
          </a:bodyPr>
          <a:lstStyle/>
          <a:p>
            <a:pPr marL="0" indent="0">
              <a:buNone/>
            </a:pPr>
            <a:r>
              <a:rPr lang="en-CA" sz="3600" dirty="0" smtClean="0">
                <a:solidFill>
                  <a:schemeClr val="bg1"/>
                </a:solidFill>
              </a:rPr>
              <a:t>A </a:t>
            </a:r>
            <a:r>
              <a:rPr lang="en-CA" sz="3600" dirty="0">
                <a:solidFill>
                  <a:schemeClr val="bg1"/>
                </a:solidFill>
              </a:rPr>
              <a:t>de facto director is one who has </a:t>
            </a:r>
            <a:r>
              <a:rPr lang="en-CA" sz="3600" dirty="0">
                <a:solidFill>
                  <a:srgbClr val="FFFF00"/>
                </a:solidFill>
              </a:rPr>
              <a:t>not been legally appointed but acts as if they have been </a:t>
            </a:r>
            <a:r>
              <a:rPr lang="en-CA" sz="3600" dirty="0">
                <a:solidFill>
                  <a:schemeClr val="bg1"/>
                </a:solidFill>
              </a:rPr>
              <a:t>or assumes the position. A de facto director openly acts as though validly appointed despite a lack of authority and right to act. </a:t>
            </a:r>
            <a:r>
              <a:rPr lang="en-CA" sz="3600" dirty="0">
                <a:solidFill>
                  <a:srgbClr val="CCFFCC"/>
                </a:solidFill>
              </a:rPr>
              <a:t>A director whose appointment is irregular falls into this category; also a person who is not appointed at all but is held out as a director</a:t>
            </a:r>
            <a:r>
              <a:rPr lang="en-CA" sz="3600" dirty="0">
                <a:solidFill>
                  <a:schemeClr val="bg1"/>
                </a:solidFill>
              </a:rPr>
              <a:t>.</a:t>
            </a:r>
          </a:p>
          <a:p>
            <a:pPr marL="0" indent="0">
              <a:buNone/>
            </a:pPr>
            <a:endParaRPr lang="en-US" dirty="0"/>
          </a:p>
        </p:txBody>
      </p:sp>
    </p:spTree>
    <p:extLst>
      <p:ext uri="{BB962C8B-B14F-4D97-AF65-F5344CB8AC3E}">
        <p14:creationId xmlns:p14="http://schemas.microsoft.com/office/powerpoint/2010/main" val="138978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8"/>
            <a:ext cx="8229600" cy="877578"/>
          </a:xfrm>
        </p:spPr>
        <p:txBody>
          <a:bodyPr>
            <a:noAutofit/>
          </a:bodyPr>
          <a:lstStyle/>
          <a:p>
            <a:r>
              <a:rPr lang="en-CA" b="1" dirty="0" smtClean="0"/>
              <a:t/>
            </a:r>
            <a:br>
              <a:rPr lang="en-CA" b="1" dirty="0" smtClean="0"/>
            </a:br>
            <a:r>
              <a:rPr lang="en-CA" b="1" dirty="0" smtClean="0">
                <a:solidFill>
                  <a:schemeClr val="tx1">
                    <a:lumMod val="50000"/>
                    <a:lumOff val="50000"/>
                  </a:schemeClr>
                </a:solidFill>
              </a:rPr>
              <a:t>Shadow</a:t>
            </a:r>
            <a:r>
              <a:rPr lang="en-CA" b="1" dirty="0" smtClean="0">
                <a:solidFill>
                  <a:srgbClr val="FFFF00"/>
                </a:solidFill>
              </a:rPr>
              <a:t> director</a:t>
            </a:r>
            <a:r>
              <a:rPr lang="en-CA" b="1" dirty="0" smtClean="0">
                <a:solidFill>
                  <a:schemeClr val="bg1"/>
                </a:solidFill>
              </a:rPr>
              <a:t>s</a:t>
            </a:r>
            <a:r>
              <a:rPr lang="en-CA" dirty="0">
                <a:solidFill>
                  <a:schemeClr val="bg1"/>
                </a:solidFill>
              </a:rPr>
              <a:t/>
            </a:r>
            <a:br>
              <a:rPr lang="en-CA" dirty="0">
                <a:solidFill>
                  <a:schemeClr val="bg1"/>
                </a:solidFill>
              </a:rPr>
            </a:br>
            <a:endParaRPr lang="en-US" dirty="0">
              <a:solidFill>
                <a:schemeClr val="bg1"/>
              </a:solidFill>
            </a:endParaRPr>
          </a:p>
        </p:txBody>
      </p:sp>
      <p:sp>
        <p:nvSpPr>
          <p:cNvPr id="3" name="Content Placeholder 2"/>
          <p:cNvSpPr>
            <a:spLocks noGrp="1"/>
          </p:cNvSpPr>
          <p:nvPr>
            <p:ph sz="quarter" idx="10"/>
          </p:nvPr>
        </p:nvSpPr>
        <p:spPr>
          <a:xfrm>
            <a:off x="230920" y="890756"/>
            <a:ext cx="8913080" cy="5707439"/>
          </a:xfrm>
        </p:spPr>
        <p:txBody>
          <a:bodyPr>
            <a:normAutofit/>
          </a:bodyPr>
          <a:lstStyle/>
          <a:p>
            <a:pPr marL="0" indent="0">
              <a:buNone/>
            </a:pPr>
            <a:r>
              <a:rPr lang="en-CA" sz="2600" dirty="0" smtClean="0">
                <a:solidFill>
                  <a:schemeClr val="bg1"/>
                </a:solidFill>
              </a:rPr>
              <a:t>In</a:t>
            </a:r>
            <a:r>
              <a:rPr lang="en-CA" sz="2600" dirty="0">
                <a:solidFill>
                  <a:schemeClr val="bg1"/>
                </a:solidFill>
              </a:rPr>
              <a:t> </a:t>
            </a:r>
            <a:r>
              <a:rPr lang="en-CA" sz="2600" i="1" dirty="0">
                <a:solidFill>
                  <a:srgbClr val="FFFF00"/>
                </a:solidFill>
              </a:rPr>
              <a:t>British Columbia Securities Commission v. Alexander</a:t>
            </a:r>
            <a:r>
              <a:rPr lang="en-CA" sz="2600" i="1" dirty="0">
                <a:solidFill>
                  <a:schemeClr val="bg1"/>
                </a:solidFill>
              </a:rPr>
              <a:t>,</a:t>
            </a:r>
            <a:r>
              <a:rPr lang="en-CA" sz="2600" dirty="0">
                <a:solidFill>
                  <a:schemeClr val="bg1"/>
                </a:solidFill>
              </a:rPr>
              <a:t> 2013 BCCA 111 per Madam Justice D. Smith:</a:t>
            </a:r>
          </a:p>
          <a:p>
            <a:pPr marL="0" indent="0">
              <a:buNone/>
            </a:pPr>
            <a:r>
              <a:rPr lang="en-CA" sz="2600" i="1" dirty="0">
                <a:solidFill>
                  <a:schemeClr val="bg1"/>
                </a:solidFill>
              </a:rPr>
              <a:t>“The legal test for a finding that an individual acted as a de facto director or officer is “’whether, under the particular circumstances, </a:t>
            </a:r>
            <a:r>
              <a:rPr lang="en-CA" sz="2600" i="1" dirty="0">
                <a:solidFill>
                  <a:srgbClr val="FFFF00"/>
                </a:solidFill>
              </a:rPr>
              <a:t>the alleged director is an integral part of the mind and management of the company</a:t>
            </a:r>
            <a:r>
              <a:rPr lang="en-CA" sz="2600" i="1" dirty="0">
                <a:solidFill>
                  <a:schemeClr val="bg1"/>
                </a:solidFill>
              </a:rPr>
              <a:t>, taking into account the entirety of the alleged director’s involvement within the context of the business activities at </a:t>
            </a:r>
            <a:r>
              <a:rPr lang="en-CA" sz="2600" i="1" dirty="0" smtClean="0">
                <a:solidFill>
                  <a:schemeClr val="bg1"/>
                </a:solidFill>
              </a:rPr>
              <a:t>issue</a:t>
            </a:r>
            <a:r>
              <a:rPr lang="mr-IN" sz="2600" i="1" dirty="0" smtClean="0">
                <a:solidFill>
                  <a:schemeClr val="bg1"/>
                </a:solidFill>
              </a:rPr>
              <a:t>…</a:t>
            </a:r>
            <a:r>
              <a:rPr lang="en-CA" sz="2600" i="1" dirty="0" smtClean="0">
                <a:solidFill>
                  <a:schemeClr val="bg1"/>
                </a:solidFill>
              </a:rPr>
              <a:t>”</a:t>
            </a:r>
            <a:r>
              <a:rPr lang="en-CA" sz="2600" i="1" dirty="0">
                <a:solidFill>
                  <a:schemeClr val="bg1"/>
                </a:solidFill>
              </a:rPr>
              <a:t>.</a:t>
            </a:r>
            <a:endParaRPr lang="en-CA" sz="2600" dirty="0">
              <a:solidFill>
                <a:schemeClr val="bg1"/>
              </a:solidFill>
            </a:endParaRPr>
          </a:p>
          <a:p>
            <a:pPr marL="0" indent="0">
              <a:buNone/>
            </a:pPr>
            <a:r>
              <a:rPr lang="en-CA" sz="2600" dirty="0" smtClean="0">
                <a:solidFill>
                  <a:schemeClr val="bg1"/>
                </a:solidFill>
              </a:rPr>
              <a:t>A </a:t>
            </a:r>
            <a:r>
              <a:rPr lang="en-CA" sz="2600" dirty="0">
                <a:solidFill>
                  <a:srgbClr val="FFFF00"/>
                </a:solidFill>
              </a:rPr>
              <a:t>shadow director is different from “de facto directors” </a:t>
            </a:r>
            <a:r>
              <a:rPr lang="en-CA" sz="2600" dirty="0">
                <a:solidFill>
                  <a:schemeClr val="bg1"/>
                </a:solidFill>
              </a:rPr>
              <a:t>because they </a:t>
            </a:r>
            <a:r>
              <a:rPr lang="en-CA" sz="2600" i="1" dirty="0">
                <a:solidFill>
                  <a:schemeClr val="bg1"/>
                </a:solidFill>
              </a:rPr>
              <a:t>do not purport to act as directors</a:t>
            </a:r>
            <a:r>
              <a:rPr lang="en-CA" sz="2600" dirty="0">
                <a:solidFill>
                  <a:schemeClr val="bg1"/>
                </a:solidFill>
              </a:rPr>
              <a:t>. T</a:t>
            </a:r>
            <a:r>
              <a:rPr lang="en-CA" sz="2600" dirty="0" smtClean="0">
                <a:solidFill>
                  <a:schemeClr val="bg1"/>
                </a:solidFill>
              </a:rPr>
              <a:t>hey </a:t>
            </a:r>
            <a:r>
              <a:rPr lang="en-CA" sz="2600" dirty="0">
                <a:solidFill>
                  <a:schemeClr val="bg1"/>
                </a:solidFill>
              </a:rPr>
              <a:t>claim not to be directors and so seek to hide behind those who are. In that sense, they “</a:t>
            </a:r>
            <a:r>
              <a:rPr lang="en-CA" sz="2600" dirty="0">
                <a:solidFill>
                  <a:schemeClr val="tx1">
                    <a:lumMod val="50000"/>
                    <a:lumOff val="50000"/>
                  </a:schemeClr>
                </a:solidFill>
              </a:rPr>
              <a:t>lurk in the shadows</a:t>
            </a:r>
            <a:r>
              <a:rPr lang="en-CA" sz="2600" dirty="0">
                <a:solidFill>
                  <a:schemeClr val="bg1"/>
                </a:solidFill>
              </a:rPr>
              <a:t>”. They are persons </a:t>
            </a:r>
            <a:r>
              <a:rPr lang="en-CA" sz="2600" i="1" dirty="0">
                <a:solidFill>
                  <a:schemeClr val="bg1"/>
                </a:solidFill>
              </a:rPr>
              <a:t>“in accordance with whose directions or instructions the directors of the company are accustomed to act”.</a:t>
            </a:r>
            <a:r>
              <a:rPr lang="en-CA" i="1" dirty="0"/>
              <a:t> </a:t>
            </a:r>
            <a:endParaRPr lang="en-CA" dirty="0"/>
          </a:p>
          <a:p>
            <a:pPr marL="0" indent="0">
              <a:buNone/>
            </a:pPr>
            <a:endParaRPr lang="en-US" dirty="0"/>
          </a:p>
        </p:txBody>
      </p:sp>
    </p:spTree>
    <p:extLst>
      <p:ext uri="{BB962C8B-B14F-4D97-AF65-F5344CB8AC3E}">
        <p14:creationId xmlns:p14="http://schemas.microsoft.com/office/powerpoint/2010/main" val="4179770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765"/>
          </a:xfrm>
        </p:spPr>
        <p:txBody>
          <a:bodyPr>
            <a:normAutofit fontScale="90000"/>
          </a:bodyPr>
          <a:lstStyle/>
          <a:p>
            <a:r>
              <a:rPr lang="en-CA" b="1" dirty="0" smtClean="0"/>
              <a:t/>
            </a:r>
            <a:br>
              <a:rPr lang="en-CA" b="1" dirty="0" smtClean="0"/>
            </a:br>
            <a:r>
              <a:rPr lang="en-CA" sz="4400" b="1" dirty="0" smtClean="0">
                <a:solidFill>
                  <a:srgbClr val="FFFF00"/>
                </a:solidFill>
              </a:rPr>
              <a:t>Nominee director</a:t>
            </a:r>
            <a:r>
              <a:rPr lang="en-CA" sz="4400" b="1" dirty="0" smtClean="0">
                <a:solidFill>
                  <a:schemeClr val="bg1"/>
                </a:solidFill>
              </a:rPr>
              <a:t>s</a:t>
            </a:r>
            <a:r>
              <a:rPr lang="en-CA" dirty="0">
                <a:solidFill>
                  <a:schemeClr val="bg1"/>
                </a:solidFill>
              </a:rPr>
              <a:t/>
            </a:r>
            <a:br>
              <a:rPr lang="en-CA" dirty="0">
                <a:solidFill>
                  <a:schemeClr val="bg1"/>
                </a:solidFill>
              </a:rPr>
            </a:br>
            <a:endParaRPr lang="en-US" dirty="0">
              <a:solidFill>
                <a:schemeClr val="bg1"/>
              </a:solidFill>
            </a:endParaRPr>
          </a:p>
        </p:txBody>
      </p:sp>
      <p:sp>
        <p:nvSpPr>
          <p:cNvPr id="3" name="Content Placeholder 2"/>
          <p:cNvSpPr>
            <a:spLocks noGrp="1"/>
          </p:cNvSpPr>
          <p:nvPr>
            <p:ph sz="quarter" idx="10"/>
          </p:nvPr>
        </p:nvSpPr>
        <p:spPr>
          <a:xfrm>
            <a:off x="148448" y="857765"/>
            <a:ext cx="8995552" cy="5806413"/>
          </a:xfrm>
        </p:spPr>
        <p:txBody>
          <a:bodyPr>
            <a:normAutofit/>
          </a:bodyPr>
          <a:lstStyle/>
          <a:p>
            <a:pPr>
              <a:lnSpc>
                <a:spcPct val="90000"/>
              </a:lnSpc>
            </a:pPr>
            <a:r>
              <a:rPr lang="en-CA" sz="2700" dirty="0">
                <a:solidFill>
                  <a:srgbClr val="FFFFFF"/>
                </a:solidFill>
              </a:rPr>
              <a:t>S</a:t>
            </a:r>
            <a:r>
              <a:rPr lang="en-CA" sz="2700" dirty="0" smtClean="0">
                <a:solidFill>
                  <a:srgbClr val="FFFFFF"/>
                </a:solidFill>
              </a:rPr>
              <a:t>omeone </a:t>
            </a:r>
            <a:r>
              <a:rPr lang="en-CA" sz="2700" dirty="0">
                <a:solidFill>
                  <a:srgbClr val="FFFFFF"/>
                </a:solidFill>
              </a:rPr>
              <a:t>who </a:t>
            </a:r>
            <a:r>
              <a:rPr lang="en-CA" sz="2700" dirty="0">
                <a:solidFill>
                  <a:srgbClr val="FFFF00"/>
                </a:solidFill>
              </a:rPr>
              <a:t>represents the interests of a “stakeholder”</a:t>
            </a:r>
            <a:r>
              <a:rPr lang="en-CA" sz="2700" dirty="0">
                <a:solidFill>
                  <a:srgbClr val="FFFFFF"/>
                </a:solidFill>
              </a:rPr>
              <a:t>.</a:t>
            </a:r>
          </a:p>
          <a:p>
            <a:pPr>
              <a:lnSpc>
                <a:spcPct val="90000"/>
              </a:lnSpc>
            </a:pPr>
            <a:r>
              <a:rPr lang="en-CA" sz="2700" dirty="0">
                <a:solidFill>
                  <a:srgbClr val="FFFFFF"/>
                </a:solidFill>
              </a:rPr>
              <a:t>D</a:t>
            </a:r>
            <a:r>
              <a:rPr lang="en-CA" sz="2700" dirty="0" smtClean="0">
                <a:solidFill>
                  <a:srgbClr val="FFFFFF"/>
                </a:solidFill>
              </a:rPr>
              <a:t>iscussion </a:t>
            </a:r>
            <a:r>
              <a:rPr lang="en-CA" sz="2700" dirty="0">
                <a:solidFill>
                  <a:srgbClr val="FFFFFF"/>
                </a:solidFill>
              </a:rPr>
              <a:t>of the duties of a nominee director</a:t>
            </a:r>
            <a:r>
              <a:rPr lang="en-CA" sz="2700" dirty="0" smtClean="0">
                <a:solidFill>
                  <a:srgbClr val="FFFFFF"/>
                </a:solidFill>
              </a:rPr>
              <a:t>, see</a:t>
            </a:r>
            <a:r>
              <a:rPr lang="en-CA" sz="2700" dirty="0">
                <a:solidFill>
                  <a:srgbClr val="FFFFFF"/>
                </a:solidFill>
              </a:rPr>
              <a:t> </a:t>
            </a:r>
            <a:r>
              <a:rPr lang="en-CA" sz="2700" i="1" dirty="0" err="1">
                <a:solidFill>
                  <a:srgbClr val="FFFF00"/>
                </a:solidFill>
              </a:rPr>
              <a:t>Deluce</a:t>
            </a:r>
            <a:r>
              <a:rPr lang="en-CA" sz="2700" i="1" dirty="0">
                <a:solidFill>
                  <a:srgbClr val="FFFF00"/>
                </a:solidFill>
              </a:rPr>
              <a:t> Holdings Inc. v. Air Canada</a:t>
            </a:r>
            <a:r>
              <a:rPr lang="en-CA" sz="2700" dirty="0">
                <a:solidFill>
                  <a:srgbClr val="FFFFFF"/>
                </a:solidFill>
              </a:rPr>
              <a:t>, 98 D.L.R. (4</a:t>
            </a:r>
            <a:r>
              <a:rPr lang="en-CA" sz="2700" baseline="30000" dirty="0">
                <a:solidFill>
                  <a:srgbClr val="FFFFFF"/>
                </a:solidFill>
              </a:rPr>
              <a:t>th</a:t>
            </a:r>
            <a:r>
              <a:rPr lang="en-CA" sz="2700" dirty="0">
                <a:solidFill>
                  <a:srgbClr val="FFFFFF"/>
                </a:solidFill>
              </a:rPr>
              <a:t>) 509 (1992</a:t>
            </a:r>
            <a:r>
              <a:rPr lang="en-CA" sz="2700" dirty="0" smtClean="0">
                <a:solidFill>
                  <a:srgbClr val="FFFFFF"/>
                </a:solidFill>
              </a:rPr>
              <a:t>).</a:t>
            </a:r>
          </a:p>
          <a:p>
            <a:pPr>
              <a:lnSpc>
                <a:spcPct val="90000"/>
              </a:lnSpc>
            </a:pPr>
            <a:r>
              <a:rPr lang="en-CA" sz="2700" dirty="0">
                <a:solidFill>
                  <a:srgbClr val="FFFFFF"/>
                </a:solidFill>
              </a:rPr>
              <a:t>C</a:t>
            </a:r>
            <a:r>
              <a:rPr lang="en-CA" sz="2700" dirty="0" smtClean="0">
                <a:solidFill>
                  <a:srgbClr val="FFFFFF"/>
                </a:solidFill>
              </a:rPr>
              <a:t>ourt </a:t>
            </a:r>
            <a:r>
              <a:rPr lang="en-CA" sz="2700" dirty="0">
                <a:solidFill>
                  <a:srgbClr val="FFFFFF"/>
                </a:solidFill>
              </a:rPr>
              <a:t>found that Air Canada’s nominees were carrying out Air Canada’s agenda. </a:t>
            </a:r>
            <a:r>
              <a:rPr lang="en-CA" sz="2700" dirty="0" smtClean="0">
                <a:solidFill>
                  <a:srgbClr val="FFFFFF"/>
                </a:solidFill>
              </a:rPr>
              <a:t>As a result </a:t>
            </a:r>
            <a:r>
              <a:rPr lang="en-CA" sz="2700" dirty="0">
                <a:solidFill>
                  <a:srgbClr val="FFFFFF"/>
                </a:solidFill>
              </a:rPr>
              <a:t>the </a:t>
            </a:r>
            <a:r>
              <a:rPr lang="en-CA" sz="2700" dirty="0" smtClean="0">
                <a:solidFill>
                  <a:srgbClr val="FFFFFF"/>
                </a:solidFill>
              </a:rPr>
              <a:t>law became </a:t>
            </a:r>
            <a:r>
              <a:rPr lang="en-CA" sz="2700" dirty="0">
                <a:solidFill>
                  <a:srgbClr val="FFFFFF"/>
                </a:solidFill>
              </a:rPr>
              <a:t>reasonably clear.  </a:t>
            </a:r>
            <a:r>
              <a:rPr lang="en-CA" sz="2700" dirty="0">
                <a:solidFill>
                  <a:srgbClr val="FFFF00"/>
                </a:solidFill>
              </a:rPr>
              <a:t>A nominee director must always put the best interest of the company they are a director of first, ahead of the company that may have nominated them.</a:t>
            </a:r>
            <a:r>
              <a:rPr lang="en-CA" sz="2700" b="1" dirty="0">
                <a:solidFill>
                  <a:srgbClr val="FFFFFF"/>
                </a:solidFill>
              </a:rPr>
              <a:t> </a:t>
            </a:r>
            <a:r>
              <a:rPr lang="en-CA" sz="2700" dirty="0">
                <a:solidFill>
                  <a:srgbClr val="FFFFFF"/>
                </a:solidFill>
              </a:rPr>
              <a:t> Notwithstanding this constraint</a:t>
            </a:r>
            <a:r>
              <a:rPr lang="en-CA" sz="2700" dirty="0" smtClean="0">
                <a:solidFill>
                  <a:srgbClr val="FFFFFF"/>
                </a:solidFill>
              </a:rPr>
              <a:t>, </a:t>
            </a:r>
            <a:r>
              <a:rPr lang="en-CA" sz="2700" dirty="0">
                <a:solidFill>
                  <a:srgbClr val="FFFFFF"/>
                </a:solidFill>
              </a:rPr>
              <a:t>the practice of placing nominee directors on boards </a:t>
            </a:r>
            <a:r>
              <a:rPr lang="en-CA" sz="2700" dirty="0" smtClean="0">
                <a:solidFill>
                  <a:srgbClr val="FFFFFF"/>
                </a:solidFill>
              </a:rPr>
              <a:t>will not be going </a:t>
            </a:r>
            <a:r>
              <a:rPr lang="en-CA" sz="2700" dirty="0">
                <a:solidFill>
                  <a:srgbClr val="FFFFFF"/>
                </a:solidFill>
              </a:rPr>
              <a:t>away any time soon.</a:t>
            </a:r>
          </a:p>
          <a:p>
            <a:endParaRPr lang="en-CA" dirty="0"/>
          </a:p>
          <a:p>
            <a:pPr marL="0" indent="0">
              <a:buNone/>
            </a:pPr>
            <a:endParaRPr lang="en-US" dirty="0"/>
          </a:p>
        </p:txBody>
      </p:sp>
    </p:spTree>
    <p:extLst>
      <p:ext uri="{BB962C8B-B14F-4D97-AF65-F5344CB8AC3E}">
        <p14:creationId xmlns:p14="http://schemas.microsoft.com/office/powerpoint/2010/main" val="1146296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765"/>
          </a:xfrm>
        </p:spPr>
        <p:txBody>
          <a:bodyPr>
            <a:normAutofit/>
          </a:bodyPr>
          <a:lstStyle/>
          <a:p>
            <a:r>
              <a:rPr lang="en-CA" b="1" dirty="0" smtClean="0">
                <a:solidFill>
                  <a:srgbClr val="FFFF00"/>
                </a:solidFill>
              </a:rPr>
              <a:t>Alternate director</a:t>
            </a:r>
            <a:r>
              <a:rPr lang="en-CA" b="1" dirty="0" smtClean="0">
                <a:solidFill>
                  <a:schemeClr val="bg1"/>
                </a:solidFill>
              </a:rPr>
              <a:t>s</a:t>
            </a:r>
            <a:endParaRPr lang="en-US" dirty="0">
              <a:solidFill>
                <a:schemeClr val="bg1"/>
              </a:solidFill>
            </a:endParaRPr>
          </a:p>
        </p:txBody>
      </p:sp>
      <p:sp>
        <p:nvSpPr>
          <p:cNvPr id="3" name="Content Placeholder 2"/>
          <p:cNvSpPr>
            <a:spLocks noGrp="1"/>
          </p:cNvSpPr>
          <p:nvPr>
            <p:ph sz="quarter" idx="10"/>
          </p:nvPr>
        </p:nvSpPr>
        <p:spPr>
          <a:xfrm>
            <a:off x="280402" y="857765"/>
            <a:ext cx="8863598" cy="5492999"/>
          </a:xfrm>
        </p:spPr>
        <p:txBody>
          <a:bodyPr>
            <a:normAutofit lnSpcReduction="10000"/>
          </a:bodyPr>
          <a:lstStyle/>
          <a:p>
            <a:pPr marL="0" indent="0">
              <a:lnSpc>
                <a:spcPct val="90000"/>
              </a:lnSpc>
              <a:buNone/>
            </a:pPr>
            <a:r>
              <a:rPr lang="en-CA" sz="2800" b="1" dirty="0">
                <a:solidFill>
                  <a:srgbClr val="CCFFCC"/>
                </a:solidFill>
              </a:rPr>
              <a:t>S</a:t>
            </a:r>
            <a:r>
              <a:rPr lang="en-CA" sz="2800" b="1" dirty="0" smtClean="0">
                <a:solidFill>
                  <a:srgbClr val="CCFFCC"/>
                </a:solidFill>
              </a:rPr>
              <a:t>tandard </a:t>
            </a:r>
            <a:r>
              <a:rPr lang="en-CA" sz="2800" b="1" dirty="0">
                <a:solidFill>
                  <a:srgbClr val="CCFFCC"/>
                </a:solidFill>
              </a:rPr>
              <a:t>form BC articles </a:t>
            </a:r>
            <a:r>
              <a:rPr lang="en-CA" sz="2800" b="1" dirty="0" smtClean="0">
                <a:solidFill>
                  <a:srgbClr val="FFFFFF"/>
                </a:solidFill>
              </a:rPr>
              <a:t>:</a:t>
            </a:r>
            <a:endParaRPr lang="en-CA" sz="2800" dirty="0">
              <a:solidFill>
                <a:srgbClr val="FFFFFF"/>
              </a:solidFill>
            </a:endParaRPr>
          </a:p>
          <a:p>
            <a:pPr marL="0" indent="0">
              <a:lnSpc>
                <a:spcPct val="90000"/>
              </a:lnSpc>
              <a:buNone/>
            </a:pPr>
            <a:r>
              <a:rPr lang="en-CA" sz="2800" i="1" dirty="0">
                <a:solidFill>
                  <a:srgbClr val="FFFFFF"/>
                </a:solidFill>
              </a:rPr>
              <a:t>“</a:t>
            </a:r>
            <a:r>
              <a:rPr lang="en-CA" sz="2800" b="1" i="1" dirty="0">
                <a:solidFill>
                  <a:srgbClr val="FFFFFF"/>
                </a:solidFill>
              </a:rPr>
              <a:t>15.1 </a:t>
            </a:r>
            <a:r>
              <a:rPr lang="en-CA" sz="2800" b="1" i="1" dirty="0">
                <a:solidFill>
                  <a:srgbClr val="FFFF00"/>
                </a:solidFill>
              </a:rPr>
              <a:t>Appointment of Alternate Director</a:t>
            </a:r>
            <a:endParaRPr lang="en-CA" sz="2800" dirty="0">
              <a:solidFill>
                <a:srgbClr val="FFFF00"/>
              </a:solidFill>
            </a:endParaRPr>
          </a:p>
          <a:p>
            <a:pPr marL="0" indent="0">
              <a:lnSpc>
                <a:spcPct val="90000"/>
              </a:lnSpc>
              <a:buNone/>
            </a:pPr>
            <a:r>
              <a:rPr lang="en-CA" sz="2800" i="1" dirty="0">
                <a:solidFill>
                  <a:srgbClr val="FFFFFF"/>
                </a:solidFill>
              </a:rPr>
              <a:t>Any director (an “</a:t>
            </a:r>
            <a:r>
              <a:rPr lang="en-CA" sz="2800" i="1" dirty="0" err="1">
                <a:solidFill>
                  <a:srgbClr val="FFFFFF"/>
                </a:solidFill>
              </a:rPr>
              <a:t>appointor</a:t>
            </a:r>
            <a:r>
              <a:rPr lang="en-CA" sz="2800" i="1" dirty="0">
                <a:solidFill>
                  <a:srgbClr val="FFFFFF"/>
                </a:solidFill>
              </a:rPr>
              <a:t>”) may by notice in writing received by the Company </a:t>
            </a:r>
            <a:r>
              <a:rPr lang="en-CA" sz="2800" i="1" dirty="0">
                <a:solidFill>
                  <a:srgbClr val="FFFF00"/>
                </a:solidFill>
              </a:rPr>
              <a:t>appoint any person (an “appointee”) who is qualified to act as a director to be his or her alternate </a:t>
            </a:r>
            <a:r>
              <a:rPr lang="en-CA" sz="2800" i="1" dirty="0">
                <a:solidFill>
                  <a:srgbClr val="FFFFFF"/>
                </a:solidFill>
              </a:rPr>
              <a:t>to act in his or her place at meetings of the directors or committees of the directors at which the </a:t>
            </a:r>
            <a:r>
              <a:rPr lang="en-CA" sz="2800" i="1" dirty="0" err="1">
                <a:solidFill>
                  <a:srgbClr val="FFFFFF"/>
                </a:solidFill>
              </a:rPr>
              <a:t>appointor</a:t>
            </a:r>
            <a:r>
              <a:rPr lang="en-CA" sz="2800" i="1" dirty="0">
                <a:solidFill>
                  <a:srgbClr val="FFFFFF"/>
                </a:solidFill>
              </a:rPr>
              <a:t> is not present</a:t>
            </a:r>
            <a:r>
              <a:rPr lang="en-CA" sz="2800" i="1" dirty="0">
                <a:solidFill>
                  <a:srgbClr val="CCFFCC"/>
                </a:solidFill>
              </a:rPr>
              <a:t> unless </a:t>
            </a:r>
            <a:r>
              <a:rPr lang="en-CA" sz="2800" i="1" dirty="0">
                <a:solidFill>
                  <a:srgbClr val="FFFFFF"/>
                </a:solidFill>
              </a:rPr>
              <a:t>(in the case of an appointee who is not a director) </a:t>
            </a:r>
            <a:r>
              <a:rPr lang="en-CA" sz="2800" i="1" dirty="0">
                <a:solidFill>
                  <a:srgbClr val="FFFF00"/>
                </a:solidFill>
              </a:rPr>
              <a:t>the directors have reasonably disapproved the appointment </a:t>
            </a:r>
            <a:r>
              <a:rPr lang="en-CA" sz="2800" i="1" dirty="0">
                <a:solidFill>
                  <a:srgbClr val="FFFFFF"/>
                </a:solidFill>
              </a:rPr>
              <a:t>of such person as an alternate director and have given notice to that effect to his or her </a:t>
            </a:r>
            <a:r>
              <a:rPr lang="en-CA" sz="2800" i="1" dirty="0" err="1">
                <a:solidFill>
                  <a:srgbClr val="FFFFFF"/>
                </a:solidFill>
              </a:rPr>
              <a:t>appointor</a:t>
            </a:r>
            <a:r>
              <a:rPr lang="en-CA" sz="2800" i="1" dirty="0">
                <a:solidFill>
                  <a:srgbClr val="FFFFFF"/>
                </a:solidFill>
              </a:rPr>
              <a:t> within a reasonable time after the notice of appointment is received by the Company.”</a:t>
            </a:r>
            <a:endParaRPr lang="en-CA" sz="2800" dirty="0">
              <a:solidFill>
                <a:srgbClr val="FFFFFF"/>
              </a:solidFill>
            </a:endParaRPr>
          </a:p>
          <a:p>
            <a:pPr marL="0" indent="0">
              <a:buNone/>
            </a:pPr>
            <a:endParaRPr lang="en-US" dirty="0"/>
          </a:p>
        </p:txBody>
      </p:sp>
    </p:spTree>
    <p:extLst>
      <p:ext uri="{BB962C8B-B14F-4D97-AF65-F5344CB8AC3E}">
        <p14:creationId xmlns:p14="http://schemas.microsoft.com/office/powerpoint/2010/main" val="3816784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
            <a:ext cx="8686800" cy="1016000"/>
          </a:xfrm>
        </p:spPr>
        <p:txBody>
          <a:bodyPr>
            <a:noAutofit/>
          </a:bodyPr>
          <a:lstStyle/>
          <a:p>
            <a:r>
              <a:rPr lang="en-CA" sz="2800" b="1" dirty="0" smtClean="0"/>
              <a:t/>
            </a:r>
            <a:br>
              <a:rPr lang="en-CA" sz="2800" b="1" dirty="0" smtClean="0"/>
            </a:br>
            <a:r>
              <a:rPr lang="en-CA" sz="3000" b="1" dirty="0" smtClean="0">
                <a:solidFill>
                  <a:srgbClr val="FFFF00"/>
                </a:solidFill>
              </a:rPr>
              <a:t>Qualifications </a:t>
            </a:r>
            <a:r>
              <a:rPr lang="en-CA" sz="3000" b="1" dirty="0" smtClean="0">
                <a:solidFill>
                  <a:schemeClr val="bg1"/>
                </a:solidFill>
              </a:rPr>
              <a:t>&amp;</a:t>
            </a:r>
            <a:r>
              <a:rPr lang="en-CA" sz="3000" b="1" dirty="0" smtClean="0">
                <a:solidFill>
                  <a:srgbClr val="FFFF00"/>
                </a:solidFill>
              </a:rPr>
              <a:t> Disqualifications </a:t>
            </a:r>
            <a:r>
              <a:rPr lang="en-CA" sz="3000" b="1" dirty="0">
                <a:solidFill>
                  <a:srgbClr val="FFFF00"/>
                </a:solidFill>
              </a:rPr>
              <a:t>of Directors</a:t>
            </a:r>
            <a:r>
              <a:rPr lang="en-CA" sz="3000" dirty="0">
                <a:solidFill>
                  <a:srgbClr val="FFFF00"/>
                </a:solidFill>
              </a:rPr>
              <a:t/>
            </a:r>
            <a:br>
              <a:rPr lang="en-CA" sz="3000" dirty="0">
                <a:solidFill>
                  <a:srgbClr val="FFFF00"/>
                </a:solidFill>
              </a:rPr>
            </a:br>
            <a:endParaRPr lang="en-US" sz="3000" dirty="0">
              <a:solidFill>
                <a:srgbClr val="FFFF00"/>
              </a:solidFill>
            </a:endParaRPr>
          </a:p>
        </p:txBody>
      </p:sp>
      <p:sp>
        <p:nvSpPr>
          <p:cNvPr id="3" name="Content Placeholder 2"/>
          <p:cNvSpPr>
            <a:spLocks noGrp="1"/>
          </p:cNvSpPr>
          <p:nvPr>
            <p:ph sz="quarter" idx="10"/>
          </p:nvPr>
        </p:nvSpPr>
        <p:spPr>
          <a:xfrm>
            <a:off x="181437" y="1029179"/>
            <a:ext cx="8791435" cy="4892702"/>
          </a:xfrm>
        </p:spPr>
        <p:txBody>
          <a:bodyPr>
            <a:normAutofit/>
          </a:bodyPr>
          <a:lstStyle/>
          <a:p>
            <a:pPr marL="0" indent="0">
              <a:buNone/>
            </a:pPr>
            <a:r>
              <a:rPr lang="en-CA" sz="3600" dirty="0" smtClean="0">
                <a:solidFill>
                  <a:srgbClr val="FFFFFF"/>
                </a:solidFill>
              </a:rPr>
              <a:t>In </a:t>
            </a:r>
            <a:r>
              <a:rPr lang="en-CA" sz="3600" dirty="0">
                <a:solidFill>
                  <a:srgbClr val="FFFFFF"/>
                </a:solidFill>
              </a:rPr>
              <a:t>general there </a:t>
            </a:r>
            <a:r>
              <a:rPr lang="en-CA" sz="3600" dirty="0">
                <a:solidFill>
                  <a:srgbClr val="FFFF00"/>
                </a:solidFill>
              </a:rPr>
              <a:t>are few prescribed qualifications to be a director</a:t>
            </a:r>
            <a:r>
              <a:rPr lang="en-CA" sz="3600" dirty="0">
                <a:solidFill>
                  <a:srgbClr val="FFFFFF"/>
                </a:solidFill>
              </a:rPr>
              <a:t>. It is felt that the </a:t>
            </a:r>
            <a:r>
              <a:rPr lang="en-CA" sz="3600" dirty="0">
                <a:solidFill>
                  <a:srgbClr val="FFFF00"/>
                </a:solidFill>
              </a:rPr>
              <a:t>shareholders are best equipped to decide</a:t>
            </a:r>
            <a:r>
              <a:rPr lang="en-CA" sz="3600" dirty="0">
                <a:solidFill>
                  <a:srgbClr val="FFFFFF"/>
                </a:solidFill>
              </a:rPr>
              <a:t> who ought to be a director</a:t>
            </a:r>
            <a:r>
              <a:rPr lang="en-CA" sz="3600" dirty="0" smtClean="0">
                <a:solidFill>
                  <a:srgbClr val="FFFFFF"/>
                </a:solidFill>
              </a:rPr>
              <a:t>. </a:t>
            </a:r>
          </a:p>
          <a:p>
            <a:pPr marL="0" indent="0">
              <a:buNone/>
            </a:pPr>
            <a:r>
              <a:rPr lang="en-CA" sz="3600" dirty="0" smtClean="0">
                <a:solidFill>
                  <a:srgbClr val="FFFFFF"/>
                </a:solidFill>
              </a:rPr>
              <a:t>Got to be a </a:t>
            </a:r>
            <a:r>
              <a:rPr lang="en-CA" sz="3600" dirty="0" smtClean="0">
                <a:solidFill>
                  <a:srgbClr val="C31F3D"/>
                </a:solidFill>
              </a:rPr>
              <a:t>real flesh &amp; blood human</a:t>
            </a:r>
            <a:r>
              <a:rPr lang="en-CA" sz="3600" dirty="0" smtClean="0">
                <a:solidFill>
                  <a:srgbClr val="FFFFFF"/>
                </a:solidFill>
              </a:rPr>
              <a:t> though:</a:t>
            </a:r>
            <a:endParaRPr lang="en-CA" sz="3600" dirty="0">
              <a:solidFill>
                <a:srgbClr val="FFFFFF"/>
              </a:solidFill>
            </a:endParaRPr>
          </a:p>
          <a:p>
            <a:pPr marL="0" indent="0">
              <a:buNone/>
            </a:pPr>
            <a:r>
              <a:rPr lang="en-CA" sz="3600" i="1" dirty="0" smtClean="0">
                <a:solidFill>
                  <a:srgbClr val="FFFFFF"/>
                </a:solidFill>
              </a:rPr>
              <a:t>BCBCA</a:t>
            </a:r>
            <a:r>
              <a:rPr lang="en-CA" sz="3600" i="1" dirty="0">
                <a:solidFill>
                  <a:srgbClr val="FFFFFF"/>
                </a:solidFill>
              </a:rPr>
              <a:t> 124  (1):   “an </a:t>
            </a:r>
            <a:r>
              <a:rPr lang="en-CA" sz="3600" i="1" dirty="0">
                <a:solidFill>
                  <a:srgbClr val="FFFF00"/>
                </a:solidFill>
              </a:rPr>
              <a:t>individual</a:t>
            </a:r>
            <a:r>
              <a:rPr lang="en-CA" sz="3600" i="1" dirty="0">
                <a:solidFill>
                  <a:srgbClr val="FFFFFF"/>
                </a:solidFill>
              </a:rPr>
              <a:t> who is qualified” to act.</a:t>
            </a:r>
            <a:endParaRPr lang="en-CA" sz="3600" dirty="0">
              <a:solidFill>
                <a:srgbClr val="FFFFFF"/>
              </a:solidFill>
            </a:endParaRPr>
          </a:p>
          <a:p>
            <a:pPr marL="0" indent="0">
              <a:buNone/>
            </a:pPr>
            <a:r>
              <a:rPr lang="en-CA" sz="3600" i="1" dirty="0" smtClean="0">
                <a:solidFill>
                  <a:srgbClr val="FFFFFF"/>
                </a:solidFill>
              </a:rPr>
              <a:t>CBCA</a:t>
            </a:r>
            <a:r>
              <a:rPr lang="en-CA" sz="3600" dirty="0">
                <a:solidFill>
                  <a:srgbClr val="FFFFFF"/>
                </a:solidFill>
              </a:rPr>
              <a:t> </a:t>
            </a:r>
            <a:r>
              <a:rPr lang="en-CA" sz="3600" i="1" dirty="0">
                <a:solidFill>
                  <a:srgbClr val="FFFFFF"/>
                </a:solidFill>
              </a:rPr>
              <a:t>105. (1):  “person who is </a:t>
            </a:r>
            <a:r>
              <a:rPr lang="en-CA" sz="3600" i="1" dirty="0">
                <a:solidFill>
                  <a:srgbClr val="FFFF00"/>
                </a:solidFill>
              </a:rPr>
              <a:t>not an individual</a:t>
            </a:r>
            <a:r>
              <a:rPr lang="en-CA" sz="3600" i="1" dirty="0">
                <a:solidFill>
                  <a:srgbClr val="FFFFFF"/>
                </a:solidFill>
              </a:rPr>
              <a:t>” is disqualified.</a:t>
            </a:r>
            <a:endParaRPr lang="en-CA" sz="3600" dirty="0">
              <a:solidFill>
                <a:srgbClr val="FFFFFF"/>
              </a:solidFill>
            </a:endParaRPr>
          </a:p>
          <a:p>
            <a:pPr marL="0" indent="0">
              <a:buNone/>
            </a:pPr>
            <a:endParaRPr lang="en-US" dirty="0"/>
          </a:p>
        </p:txBody>
      </p:sp>
    </p:spTree>
    <p:extLst>
      <p:ext uri="{BB962C8B-B14F-4D97-AF65-F5344CB8AC3E}">
        <p14:creationId xmlns:p14="http://schemas.microsoft.com/office/powerpoint/2010/main" val="3534861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349"/>
            <a:ext cx="8229600" cy="1016000"/>
          </a:xfrm>
        </p:spPr>
        <p:txBody>
          <a:bodyPr>
            <a:normAutofit fontScale="90000"/>
          </a:bodyPr>
          <a:lstStyle/>
          <a:p>
            <a:r>
              <a:rPr lang="en-CA" b="1" i="1" dirty="0" smtClean="0"/>
              <a:t/>
            </a:r>
            <a:br>
              <a:rPr lang="en-CA" b="1" i="1" dirty="0" smtClean="0"/>
            </a:br>
            <a:r>
              <a:rPr lang="en-CA" sz="4400" b="1" dirty="0" smtClean="0">
                <a:solidFill>
                  <a:srgbClr val="FFFF00"/>
                </a:solidFill>
              </a:rPr>
              <a:t>Qualifications </a:t>
            </a:r>
            <a:r>
              <a:rPr lang="en-CA" sz="4400" b="1" dirty="0" smtClean="0">
                <a:solidFill>
                  <a:srgbClr val="CCFFCC"/>
                </a:solidFill>
              </a:rPr>
              <a:t>- </a:t>
            </a:r>
            <a:r>
              <a:rPr lang="en-CA" sz="4400" b="1" dirty="0" smtClean="0">
                <a:solidFill>
                  <a:schemeClr val="bg1"/>
                </a:solidFill>
              </a:rPr>
              <a:t>residency</a:t>
            </a:r>
            <a:r>
              <a:rPr lang="en-CA" sz="4400" dirty="0">
                <a:solidFill>
                  <a:schemeClr val="bg1"/>
                </a:solidFill>
              </a:rPr>
              <a:t/>
            </a:r>
            <a:br>
              <a:rPr lang="en-CA" sz="4400" dirty="0">
                <a:solidFill>
                  <a:schemeClr val="bg1"/>
                </a:solidFill>
              </a:rPr>
            </a:br>
            <a:endParaRPr lang="en-US" sz="4900" dirty="0">
              <a:solidFill>
                <a:schemeClr val="bg1"/>
              </a:solidFill>
            </a:endParaRPr>
          </a:p>
        </p:txBody>
      </p:sp>
      <p:sp>
        <p:nvSpPr>
          <p:cNvPr id="3" name="Content Placeholder 2"/>
          <p:cNvSpPr>
            <a:spLocks noGrp="1"/>
          </p:cNvSpPr>
          <p:nvPr>
            <p:ph sz="quarter" idx="10"/>
          </p:nvPr>
        </p:nvSpPr>
        <p:spPr>
          <a:xfrm>
            <a:off x="131954" y="1237161"/>
            <a:ext cx="9012046" cy="5278557"/>
          </a:xfrm>
        </p:spPr>
        <p:txBody>
          <a:bodyPr>
            <a:normAutofit/>
          </a:bodyPr>
          <a:lstStyle/>
          <a:p>
            <a:r>
              <a:rPr lang="en-CA" sz="2800" dirty="0" smtClean="0">
                <a:solidFill>
                  <a:srgbClr val="FFFF00"/>
                </a:solidFill>
              </a:rPr>
              <a:t>CBCA </a:t>
            </a:r>
            <a:r>
              <a:rPr lang="en-CA" sz="2800" dirty="0">
                <a:solidFill>
                  <a:schemeClr val="bg1"/>
                </a:solidFill>
              </a:rPr>
              <a:t>section 105 (3) requires that </a:t>
            </a:r>
            <a:r>
              <a:rPr lang="en-CA" sz="2800" dirty="0">
                <a:solidFill>
                  <a:srgbClr val="FFFF00"/>
                </a:solidFill>
              </a:rPr>
              <a:t>at least 25% of a company’s directors must be “resident Canadians”</a:t>
            </a:r>
            <a:r>
              <a:rPr lang="en-CA" sz="2800" dirty="0">
                <a:solidFill>
                  <a:schemeClr val="bg1"/>
                </a:solidFill>
              </a:rPr>
              <a:t> (defined in section 2 (1)) </a:t>
            </a:r>
            <a:r>
              <a:rPr lang="en-CA" sz="2800" dirty="0">
                <a:solidFill>
                  <a:srgbClr val="CCFFCC"/>
                </a:solidFill>
              </a:rPr>
              <a:t>though in certain prescribed businesses a majority</a:t>
            </a:r>
            <a:r>
              <a:rPr lang="en-CA" sz="2800" dirty="0">
                <a:solidFill>
                  <a:schemeClr val="bg1"/>
                </a:solidFill>
              </a:rPr>
              <a:t> of resident Canadians is required.</a:t>
            </a:r>
          </a:p>
          <a:p>
            <a:r>
              <a:rPr lang="en-CA" sz="2800" dirty="0">
                <a:solidFill>
                  <a:schemeClr val="bg1"/>
                </a:solidFill>
              </a:rPr>
              <a:t>There used to be similar requirement in the </a:t>
            </a:r>
            <a:r>
              <a:rPr lang="en-CA" sz="2800" dirty="0">
                <a:solidFill>
                  <a:srgbClr val="FFFF00"/>
                </a:solidFill>
              </a:rPr>
              <a:t>BCBCA</a:t>
            </a:r>
            <a:r>
              <a:rPr lang="en-CA" sz="2800" dirty="0">
                <a:solidFill>
                  <a:schemeClr val="bg1"/>
                </a:solidFill>
              </a:rPr>
              <a:t>, but </a:t>
            </a:r>
            <a:r>
              <a:rPr lang="en-CA" sz="2800" dirty="0">
                <a:solidFill>
                  <a:srgbClr val="CCFFCC"/>
                </a:solidFill>
              </a:rPr>
              <a:t>no longer</a:t>
            </a:r>
            <a:r>
              <a:rPr lang="en-CA" sz="2800" dirty="0">
                <a:solidFill>
                  <a:schemeClr val="bg1"/>
                </a:solidFill>
              </a:rPr>
              <a:t>.</a:t>
            </a:r>
          </a:p>
          <a:p>
            <a:r>
              <a:rPr lang="en-CA" sz="2800" dirty="0">
                <a:solidFill>
                  <a:schemeClr val="bg1"/>
                </a:solidFill>
              </a:rPr>
              <a:t>Note that under </a:t>
            </a:r>
            <a:r>
              <a:rPr lang="en-CA" sz="2800" dirty="0">
                <a:solidFill>
                  <a:srgbClr val="FFFF00"/>
                </a:solidFill>
              </a:rPr>
              <a:t>CBCA s. 114, </a:t>
            </a:r>
            <a:r>
              <a:rPr lang="en-CA" sz="2800" dirty="0">
                <a:solidFill>
                  <a:schemeClr val="bg1"/>
                </a:solidFill>
              </a:rPr>
              <a:t>subject to certain exceptions, </a:t>
            </a:r>
            <a:r>
              <a:rPr lang="en-CA" sz="2800" dirty="0">
                <a:solidFill>
                  <a:srgbClr val="FFFF00"/>
                </a:solidFill>
              </a:rPr>
              <a:t>directors may not transact business unless at least 25% or a </a:t>
            </a:r>
            <a:r>
              <a:rPr lang="en-CA" sz="2800" dirty="0" smtClean="0">
                <a:solidFill>
                  <a:srgbClr val="FFFF00"/>
                </a:solidFill>
              </a:rPr>
              <a:t>majority</a:t>
            </a:r>
            <a:r>
              <a:rPr lang="en-CA" sz="2800" dirty="0" smtClean="0">
                <a:solidFill>
                  <a:schemeClr val="bg1"/>
                </a:solidFill>
              </a:rPr>
              <a:t> </a:t>
            </a:r>
            <a:r>
              <a:rPr lang="en-CA" sz="2800" dirty="0">
                <a:solidFill>
                  <a:schemeClr val="bg1"/>
                </a:solidFill>
              </a:rPr>
              <a:t>of the directors present </a:t>
            </a:r>
            <a:r>
              <a:rPr lang="en-CA" sz="2800" dirty="0">
                <a:solidFill>
                  <a:srgbClr val="FFFF00"/>
                </a:solidFill>
              </a:rPr>
              <a:t>satisfy the residency requirement</a:t>
            </a:r>
            <a:r>
              <a:rPr lang="en-CA" sz="2800" dirty="0">
                <a:solidFill>
                  <a:schemeClr val="bg1"/>
                </a:solidFill>
              </a:rPr>
              <a:t>.</a:t>
            </a:r>
          </a:p>
          <a:p>
            <a:r>
              <a:rPr lang="en-CA" sz="2800" dirty="0">
                <a:solidFill>
                  <a:schemeClr val="bg1"/>
                </a:solidFill>
              </a:rPr>
              <a:t>What is the </a:t>
            </a:r>
            <a:r>
              <a:rPr lang="en-CA" sz="2800" dirty="0">
                <a:solidFill>
                  <a:srgbClr val="FFFF00"/>
                </a:solidFill>
              </a:rPr>
              <a:t>justification for residency requirements</a:t>
            </a:r>
            <a:r>
              <a:rPr lang="en-CA" sz="2800"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81118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30920" y="131964"/>
            <a:ext cx="8774941" cy="6185809"/>
          </a:xfrm>
        </p:spPr>
        <p:txBody>
          <a:bodyPr>
            <a:normAutofit fontScale="92500" lnSpcReduction="10000"/>
          </a:bodyPr>
          <a:lstStyle/>
          <a:p>
            <a:pPr marL="0" indent="0">
              <a:lnSpc>
                <a:spcPct val="90000"/>
              </a:lnSpc>
              <a:buNone/>
            </a:pPr>
            <a:r>
              <a:rPr lang="en-CA" sz="2900" dirty="0" smtClean="0">
                <a:solidFill>
                  <a:schemeClr val="bg1"/>
                </a:solidFill>
              </a:rPr>
              <a:t>“But</a:t>
            </a:r>
            <a:r>
              <a:rPr lang="en-CA" sz="2900" dirty="0">
                <a:solidFill>
                  <a:schemeClr val="bg1"/>
                </a:solidFill>
              </a:rPr>
              <a:t>, </a:t>
            </a:r>
            <a:r>
              <a:rPr lang="en-CA" sz="2900" dirty="0" smtClean="0">
                <a:solidFill>
                  <a:schemeClr val="bg1"/>
                </a:solidFill>
              </a:rPr>
              <a:t>unfortunately - at </a:t>
            </a:r>
            <a:r>
              <a:rPr lang="en-CA" sz="2900" dirty="0">
                <a:solidFill>
                  <a:schemeClr val="bg1"/>
                </a:solidFill>
              </a:rPr>
              <a:t>least for the razors-and-blades </a:t>
            </a:r>
            <a:r>
              <a:rPr lang="en-CA" sz="2900" dirty="0" smtClean="0">
                <a:solidFill>
                  <a:schemeClr val="bg1"/>
                </a:solidFill>
              </a:rPr>
              <a:t>story</a:t>
            </a:r>
            <a:r>
              <a:rPr lang="en-CA" sz="2900" dirty="0">
                <a:solidFill>
                  <a:schemeClr val="bg1"/>
                </a:solidFill>
              </a:rPr>
              <a:t> </a:t>
            </a:r>
            <a:r>
              <a:rPr lang="en-CA" sz="2900" dirty="0" smtClean="0">
                <a:solidFill>
                  <a:schemeClr val="bg1"/>
                </a:solidFill>
              </a:rPr>
              <a:t>- the </a:t>
            </a:r>
            <a:r>
              <a:rPr lang="en-CA" sz="2900" dirty="0">
                <a:solidFill>
                  <a:srgbClr val="FFFF00"/>
                </a:solidFill>
              </a:rPr>
              <a:t>best-available evidence suggests just the opposite</a:t>
            </a:r>
            <a:r>
              <a:rPr lang="en-CA" sz="2900" dirty="0">
                <a:solidFill>
                  <a:schemeClr val="bg1"/>
                </a:solidFill>
              </a:rPr>
              <a:t>. </a:t>
            </a:r>
            <a:r>
              <a:rPr lang="en-CA" sz="2900" dirty="0">
                <a:solidFill>
                  <a:srgbClr val="FFFF00"/>
                </a:solidFill>
              </a:rPr>
              <a:t>Gillette </a:t>
            </a:r>
            <a:r>
              <a:rPr lang="en-CA" sz="2900" dirty="0" smtClean="0">
                <a:solidFill>
                  <a:srgbClr val="FFFF00"/>
                </a:solidFill>
              </a:rPr>
              <a:t>set an </a:t>
            </a:r>
            <a:r>
              <a:rPr lang="en-CA" sz="2900" dirty="0">
                <a:solidFill>
                  <a:srgbClr val="FFFF00"/>
                </a:solidFill>
              </a:rPr>
              <a:t>initial price of $5 for the razor with an initial set of blades </a:t>
            </a:r>
            <a:r>
              <a:rPr lang="en-CA" sz="2900" dirty="0" smtClean="0">
                <a:solidFill>
                  <a:srgbClr val="FFFF00"/>
                </a:solidFill>
              </a:rPr>
              <a:t>and used </a:t>
            </a:r>
            <a:r>
              <a:rPr lang="en-CA" sz="2900" dirty="0">
                <a:solidFill>
                  <a:srgbClr val="FFFF00"/>
                </a:solidFill>
              </a:rPr>
              <a:t>every available legal means to ensure that its dealers </a:t>
            </a:r>
            <a:r>
              <a:rPr lang="en-CA" sz="2900" dirty="0" smtClean="0">
                <a:solidFill>
                  <a:srgbClr val="FFFF00"/>
                </a:solidFill>
              </a:rPr>
              <a:t>didn’t undercut </a:t>
            </a:r>
            <a:r>
              <a:rPr lang="en-CA" sz="2900" dirty="0">
                <a:solidFill>
                  <a:srgbClr val="FFFF00"/>
                </a:solidFill>
              </a:rPr>
              <a:t>that price</a:t>
            </a:r>
            <a:r>
              <a:rPr lang="en-CA" sz="2900" dirty="0">
                <a:solidFill>
                  <a:schemeClr val="bg1"/>
                </a:solidFill>
              </a:rPr>
              <a:t>. </a:t>
            </a:r>
            <a:r>
              <a:rPr lang="en-CA" sz="2900" dirty="0">
                <a:solidFill>
                  <a:srgbClr val="FFFF00"/>
                </a:solidFill>
              </a:rPr>
              <a:t>$5 was a particularly high </a:t>
            </a:r>
            <a:r>
              <a:rPr lang="en-CA" sz="2900" dirty="0" smtClean="0">
                <a:solidFill>
                  <a:srgbClr val="FFFF00"/>
                </a:solidFill>
              </a:rPr>
              <a:t>price </a:t>
            </a:r>
            <a:r>
              <a:rPr lang="en-CA" sz="2900" dirty="0" smtClean="0">
                <a:solidFill>
                  <a:schemeClr val="bg1"/>
                </a:solidFill>
              </a:rPr>
              <a:t>- roughly one third of </a:t>
            </a:r>
            <a:r>
              <a:rPr lang="en-CA" sz="2900" dirty="0">
                <a:solidFill>
                  <a:schemeClr val="bg1"/>
                </a:solidFill>
              </a:rPr>
              <a:t>the average weekly industrial wage at the </a:t>
            </a:r>
            <a:r>
              <a:rPr lang="en-CA" sz="2900" dirty="0" smtClean="0">
                <a:solidFill>
                  <a:schemeClr val="bg1"/>
                </a:solidFill>
              </a:rPr>
              <a:t>time - a premium </a:t>
            </a:r>
            <a:r>
              <a:rPr lang="en-CA" sz="2900" dirty="0">
                <a:solidFill>
                  <a:schemeClr val="bg1"/>
                </a:solidFill>
              </a:rPr>
              <a:t>product like today’s iPod, except even more </a:t>
            </a:r>
            <a:r>
              <a:rPr lang="en-CA" sz="2900" dirty="0" smtClean="0">
                <a:solidFill>
                  <a:schemeClr val="bg1"/>
                </a:solidFill>
              </a:rPr>
              <a:t>expensive. </a:t>
            </a:r>
            <a:r>
              <a:rPr lang="en-CA" sz="2900" dirty="0" smtClean="0">
                <a:solidFill>
                  <a:srgbClr val="CCFFCC"/>
                </a:solidFill>
              </a:rPr>
              <a:t>Gillette </a:t>
            </a:r>
            <a:r>
              <a:rPr lang="en-CA" sz="2900" dirty="0">
                <a:solidFill>
                  <a:srgbClr val="CCFFCC"/>
                </a:solidFill>
              </a:rPr>
              <a:t>maintained a high price throughout the life of the </a:t>
            </a:r>
            <a:r>
              <a:rPr lang="en-CA" sz="2900" dirty="0" smtClean="0">
                <a:solidFill>
                  <a:srgbClr val="CCFFCC"/>
                </a:solidFill>
              </a:rPr>
              <a:t>patents </a:t>
            </a:r>
            <a:r>
              <a:rPr lang="en-CA" sz="2900" dirty="0" smtClean="0">
                <a:solidFill>
                  <a:srgbClr val="FFFF00"/>
                </a:solidFill>
              </a:rPr>
              <a:t>and </a:t>
            </a:r>
            <a:r>
              <a:rPr lang="en-CA" sz="2900" dirty="0">
                <a:solidFill>
                  <a:srgbClr val="FFFF00"/>
                </a:solidFill>
              </a:rPr>
              <a:t>it was only as the patents were ready to expire that </a:t>
            </a:r>
            <a:r>
              <a:rPr lang="en-CA" sz="2900" dirty="0" smtClean="0">
                <a:solidFill>
                  <a:srgbClr val="FFFF00"/>
                </a:solidFill>
              </a:rPr>
              <a:t>Gillette switched </a:t>
            </a:r>
            <a:r>
              <a:rPr lang="en-CA" sz="2900" dirty="0">
                <a:solidFill>
                  <a:srgbClr val="FFFF00"/>
                </a:solidFill>
              </a:rPr>
              <a:t>strategies</a:t>
            </a:r>
            <a:r>
              <a:rPr lang="en-CA" sz="2900" dirty="0">
                <a:solidFill>
                  <a:schemeClr val="bg1"/>
                </a:solidFill>
              </a:rPr>
              <a:t>. </a:t>
            </a:r>
            <a:r>
              <a:rPr lang="en-CA" sz="2900" dirty="0">
                <a:solidFill>
                  <a:srgbClr val="CCFFCC"/>
                </a:solidFill>
              </a:rPr>
              <a:t>And Gillette’s profits did jump after </a:t>
            </a:r>
            <a:r>
              <a:rPr lang="en-CA" sz="2900" dirty="0" smtClean="0">
                <a:solidFill>
                  <a:srgbClr val="CCFFCC"/>
                </a:solidFill>
              </a:rPr>
              <a:t>it switched </a:t>
            </a:r>
            <a:r>
              <a:rPr lang="en-CA" sz="2900" dirty="0">
                <a:solidFill>
                  <a:srgbClr val="CCFFCC"/>
                </a:solidFill>
              </a:rPr>
              <a:t>strategies </a:t>
            </a:r>
            <a:r>
              <a:rPr lang="en-CA" sz="2900" dirty="0">
                <a:solidFill>
                  <a:schemeClr val="bg1"/>
                </a:solidFill>
              </a:rPr>
              <a:t>and started selling more razors and </a:t>
            </a:r>
            <a:r>
              <a:rPr lang="en-CA" sz="2900" dirty="0" smtClean="0">
                <a:solidFill>
                  <a:schemeClr val="bg1"/>
                </a:solidFill>
              </a:rPr>
              <a:t>more blades</a:t>
            </a:r>
            <a:r>
              <a:rPr lang="en-CA" sz="2900" dirty="0">
                <a:solidFill>
                  <a:schemeClr val="bg1"/>
                </a:solidFill>
              </a:rPr>
              <a:t>, suggesting that the expiration of the 1904 patents </a:t>
            </a:r>
            <a:r>
              <a:rPr lang="en-CA" sz="2900" dirty="0" smtClean="0">
                <a:solidFill>
                  <a:schemeClr val="bg1"/>
                </a:solidFill>
              </a:rPr>
              <a:t>was actually </a:t>
            </a:r>
            <a:r>
              <a:rPr lang="en-CA" sz="2900" dirty="0">
                <a:solidFill>
                  <a:schemeClr val="bg1"/>
                </a:solidFill>
              </a:rPr>
              <a:t>good news for Gillette and that there was some truth </a:t>
            </a:r>
            <a:r>
              <a:rPr lang="en-CA" sz="2900" dirty="0" smtClean="0">
                <a:solidFill>
                  <a:schemeClr val="bg1"/>
                </a:solidFill>
              </a:rPr>
              <a:t>in razors</a:t>
            </a:r>
            <a:r>
              <a:rPr lang="en-CA" sz="2900" dirty="0">
                <a:solidFill>
                  <a:schemeClr val="bg1"/>
                </a:solidFill>
              </a:rPr>
              <a:t>-and-blades, even if that had been lost on Gillette </a:t>
            </a:r>
            <a:r>
              <a:rPr lang="en-CA" sz="2900" dirty="0" smtClean="0">
                <a:solidFill>
                  <a:schemeClr val="bg1"/>
                </a:solidFill>
              </a:rPr>
              <a:t>itself during </a:t>
            </a:r>
            <a:r>
              <a:rPr lang="en-CA" sz="2900" dirty="0">
                <a:solidFill>
                  <a:schemeClr val="bg1"/>
                </a:solidFill>
              </a:rPr>
              <a:t>the life of the 1904 patents</a:t>
            </a:r>
            <a:r>
              <a:rPr lang="en-CA" sz="2900" dirty="0" smtClean="0">
                <a:solidFill>
                  <a:schemeClr val="bg1"/>
                </a:solidFill>
              </a:rPr>
              <a:t>.”</a:t>
            </a:r>
            <a:endParaRPr lang="en-CA" sz="2900" dirty="0">
              <a:solidFill>
                <a:schemeClr val="bg1"/>
              </a:solidFill>
            </a:endParaRPr>
          </a:p>
          <a:p>
            <a:pPr marL="0" indent="0">
              <a:buNone/>
            </a:pPr>
            <a:endParaRPr lang="en-US" dirty="0"/>
          </a:p>
        </p:txBody>
      </p:sp>
    </p:spTree>
    <p:extLst>
      <p:ext uri="{BB962C8B-B14F-4D97-AF65-F5344CB8AC3E}">
        <p14:creationId xmlns:p14="http://schemas.microsoft.com/office/powerpoint/2010/main" val="330917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CA" b="1" i="1" dirty="0" smtClean="0"/>
              <a:t/>
            </a:r>
            <a:br>
              <a:rPr lang="en-CA" b="1" i="1" dirty="0" smtClean="0"/>
            </a:br>
            <a:r>
              <a:rPr lang="en-CA" sz="4900" b="1" dirty="0" smtClean="0">
                <a:solidFill>
                  <a:srgbClr val="FFFF00"/>
                </a:solidFill>
              </a:rPr>
              <a:t>Qualifications </a:t>
            </a:r>
            <a:r>
              <a:rPr lang="en-CA" sz="4900" b="1" dirty="0" smtClean="0">
                <a:solidFill>
                  <a:srgbClr val="CCFFCC"/>
                </a:solidFill>
              </a:rPr>
              <a:t>-</a:t>
            </a:r>
            <a:r>
              <a:rPr lang="en-CA" sz="4900" b="1" dirty="0" smtClean="0">
                <a:solidFill>
                  <a:srgbClr val="FFFF00"/>
                </a:solidFill>
              </a:rPr>
              <a:t> </a:t>
            </a:r>
            <a:r>
              <a:rPr lang="en-CA" sz="4900" b="1" dirty="0">
                <a:solidFill>
                  <a:schemeClr val="bg1"/>
                </a:solidFill>
              </a:rPr>
              <a:t>competence</a:t>
            </a:r>
            <a:br>
              <a:rPr lang="en-CA" sz="4900" b="1" dirty="0">
                <a:solidFill>
                  <a:schemeClr val="bg1"/>
                </a:solidFill>
              </a:rPr>
            </a:br>
            <a:endParaRPr lang="en-US" sz="4900" b="1" dirty="0">
              <a:solidFill>
                <a:schemeClr val="bg1"/>
              </a:solidFill>
            </a:endParaRPr>
          </a:p>
        </p:txBody>
      </p:sp>
      <p:sp>
        <p:nvSpPr>
          <p:cNvPr id="3" name="Content Placeholder 2"/>
          <p:cNvSpPr>
            <a:spLocks noGrp="1"/>
          </p:cNvSpPr>
          <p:nvPr>
            <p:ph sz="quarter" idx="10"/>
          </p:nvPr>
        </p:nvSpPr>
        <p:spPr>
          <a:xfrm>
            <a:off x="131954" y="1015999"/>
            <a:ext cx="9012046" cy="4905881"/>
          </a:xfrm>
        </p:spPr>
        <p:txBody>
          <a:bodyPr>
            <a:normAutofit/>
          </a:bodyPr>
          <a:lstStyle/>
          <a:p>
            <a:r>
              <a:rPr lang="en-CA" dirty="0" smtClean="0">
                <a:solidFill>
                  <a:srgbClr val="FFFFFF"/>
                </a:solidFill>
              </a:rPr>
              <a:t>Corporate </a:t>
            </a:r>
            <a:r>
              <a:rPr lang="en-CA" dirty="0">
                <a:solidFill>
                  <a:srgbClr val="FFFFFF"/>
                </a:solidFill>
              </a:rPr>
              <a:t>legislation is generally </a:t>
            </a:r>
            <a:r>
              <a:rPr lang="en-CA" dirty="0">
                <a:solidFill>
                  <a:srgbClr val="FFFF00"/>
                </a:solidFill>
              </a:rPr>
              <a:t>silent on experience or competence </a:t>
            </a:r>
            <a:r>
              <a:rPr lang="en-CA" dirty="0">
                <a:solidFill>
                  <a:srgbClr val="FFFFFF"/>
                </a:solidFill>
              </a:rPr>
              <a:t>that must be satisfied as a condition of eligibility to become a director.</a:t>
            </a:r>
          </a:p>
          <a:p>
            <a:r>
              <a:rPr lang="en-CA" dirty="0">
                <a:solidFill>
                  <a:srgbClr val="FFFF00"/>
                </a:solidFill>
              </a:rPr>
              <a:t>Why would this be (</a:t>
            </a:r>
            <a:r>
              <a:rPr lang="en-CA" dirty="0">
                <a:solidFill>
                  <a:schemeClr val="bg1"/>
                </a:solidFill>
              </a:rPr>
              <a:t>especially given the many corporate scandals witnessed over the years</a:t>
            </a:r>
            <a:r>
              <a:rPr lang="en-CA" dirty="0">
                <a:solidFill>
                  <a:srgbClr val="FFFF00"/>
                </a:solidFill>
              </a:rPr>
              <a:t>)</a:t>
            </a:r>
            <a:r>
              <a:rPr lang="en-CA" dirty="0" smtClean="0">
                <a:solidFill>
                  <a:srgbClr val="FFFF00"/>
                </a:solidFill>
              </a:rPr>
              <a:t>?</a:t>
            </a:r>
          </a:p>
          <a:p>
            <a:r>
              <a:rPr lang="en-CA" dirty="0">
                <a:solidFill>
                  <a:srgbClr val="FFFFFF"/>
                </a:solidFill>
              </a:rPr>
              <a:t>The notion of competence must obviously be somehow connected to the statutory duty of care and skill…doesn’t it?</a:t>
            </a:r>
            <a:r>
              <a:rPr lang="en-CA" i="1" dirty="0">
                <a:solidFill>
                  <a:srgbClr val="FFFFFF"/>
                </a:solidFill>
              </a:rPr>
              <a:t> </a:t>
            </a:r>
            <a:endParaRPr lang="en-CA" dirty="0">
              <a:solidFill>
                <a:srgbClr val="FFFFFF"/>
              </a:solidFill>
            </a:endParaRPr>
          </a:p>
          <a:p>
            <a:r>
              <a:rPr lang="en-CA" dirty="0" smtClean="0">
                <a:solidFill>
                  <a:srgbClr val="FFFFFF"/>
                </a:solidFill>
              </a:rPr>
              <a:t>When </a:t>
            </a:r>
            <a:r>
              <a:rPr lang="en-CA" dirty="0">
                <a:solidFill>
                  <a:srgbClr val="FFFFFF"/>
                </a:solidFill>
              </a:rPr>
              <a:t>it comes to </a:t>
            </a:r>
            <a:r>
              <a:rPr lang="en-CA" i="1" dirty="0">
                <a:solidFill>
                  <a:srgbClr val="FFFF00"/>
                </a:solidFill>
              </a:rPr>
              <a:t>publicly traded corporations</a:t>
            </a:r>
            <a:r>
              <a:rPr lang="en-CA" dirty="0">
                <a:solidFill>
                  <a:srgbClr val="FFFFFF"/>
                </a:solidFill>
              </a:rPr>
              <a:t> the </a:t>
            </a:r>
            <a:r>
              <a:rPr lang="en-CA" dirty="0">
                <a:solidFill>
                  <a:srgbClr val="CCFFCC"/>
                </a:solidFill>
              </a:rPr>
              <a:t>stock </a:t>
            </a:r>
            <a:r>
              <a:rPr lang="en-CA" dirty="0" smtClean="0">
                <a:solidFill>
                  <a:srgbClr val="CCFFCC"/>
                </a:solidFill>
              </a:rPr>
              <a:t>exchanges are interested </a:t>
            </a:r>
            <a:r>
              <a:rPr lang="en-CA" dirty="0" smtClean="0">
                <a:solidFill>
                  <a:srgbClr val="FFFFFF"/>
                </a:solidFill>
              </a:rPr>
              <a:t>that </a:t>
            </a:r>
            <a:r>
              <a:rPr lang="en-CA" dirty="0">
                <a:solidFill>
                  <a:srgbClr val="FFFFFF"/>
                </a:solidFill>
              </a:rPr>
              <a:t>corporate management, including board of directors, have adequate experience and technical expertise relevant to the company’s business and industry as well as </a:t>
            </a:r>
            <a:r>
              <a:rPr lang="en-CA" dirty="0" smtClean="0">
                <a:solidFill>
                  <a:srgbClr val="FFFFFF"/>
                </a:solidFill>
              </a:rPr>
              <a:t>public </a:t>
            </a:r>
            <a:r>
              <a:rPr lang="en-CA" dirty="0">
                <a:solidFill>
                  <a:srgbClr val="FFFFFF"/>
                </a:solidFill>
              </a:rPr>
              <a:t>company experience.</a:t>
            </a:r>
          </a:p>
          <a:p>
            <a:r>
              <a:rPr lang="en-CA" dirty="0" smtClean="0">
                <a:solidFill>
                  <a:srgbClr val="FFFF00"/>
                </a:solidFill>
              </a:rPr>
              <a:t>Training is </a:t>
            </a:r>
            <a:r>
              <a:rPr lang="en-CA" dirty="0">
                <a:solidFill>
                  <a:srgbClr val="FFFF00"/>
                </a:solidFill>
              </a:rPr>
              <a:t>available</a:t>
            </a:r>
            <a:r>
              <a:rPr lang="en-CA" dirty="0">
                <a:solidFill>
                  <a:schemeClr val="bg1"/>
                </a:solidFill>
              </a:rPr>
              <a:t> through the</a:t>
            </a:r>
            <a:r>
              <a:rPr lang="en-CA" i="1" dirty="0">
                <a:solidFill>
                  <a:schemeClr val="bg1"/>
                </a:solidFill>
              </a:rPr>
              <a:t> Institute of </a:t>
            </a:r>
            <a:r>
              <a:rPr lang="en-CA" i="1" dirty="0" smtClean="0">
                <a:solidFill>
                  <a:schemeClr val="bg1"/>
                </a:solidFill>
              </a:rPr>
              <a:t>Directors. </a:t>
            </a:r>
            <a:r>
              <a:rPr lang="en-CA" dirty="0" smtClean="0">
                <a:solidFill>
                  <a:schemeClr val="bg1"/>
                </a:solidFill>
              </a:rPr>
              <a:t>See</a:t>
            </a:r>
            <a:r>
              <a:rPr lang="en-CA" dirty="0">
                <a:solidFill>
                  <a:schemeClr val="bg1"/>
                </a:solidFill>
              </a:rPr>
              <a:t> </a:t>
            </a:r>
            <a:r>
              <a:rPr lang="en-CA" dirty="0">
                <a:solidFill>
                  <a:schemeClr val="bg1"/>
                </a:solidFill>
                <a:hlinkClick r:id="rId2"/>
              </a:rPr>
              <a:t>http://www.iod.com</a:t>
            </a:r>
            <a:r>
              <a:rPr lang="en-CA" dirty="0">
                <a:solidFill>
                  <a:schemeClr val="bg1"/>
                </a:solidFill>
              </a:rPr>
              <a:t> for more information.</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289868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CA" sz="4400" b="1" dirty="0">
                <a:solidFill>
                  <a:srgbClr val="FFFF00"/>
                </a:solidFill>
              </a:rPr>
              <a:t>BCBCA </a:t>
            </a:r>
            <a:r>
              <a:rPr lang="en-CA" sz="4400" b="1" dirty="0" smtClean="0">
                <a:solidFill>
                  <a:srgbClr val="FFFF00"/>
                </a:solidFill>
              </a:rPr>
              <a:t>Section </a:t>
            </a:r>
            <a:r>
              <a:rPr lang="en-CA" sz="4400" b="1" dirty="0">
                <a:solidFill>
                  <a:srgbClr val="FFFF00"/>
                </a:solidFill>
              </a:rPr>
              <a:t>142 </a:t>
            </a:r>
            <a:r>
              <a:rPr lang="en-CA" sz="4400" b="1" dirty="0" smtClean="0">
                <a:solidFill>
                  <a:srgbClr val="FFFF00"/>
                </a:solidFill>
              </a:rPr>
              <a:t>provides</a:t>
            </a:r>
            <a:r>
              <a:rPr lang="mr-IN" sz="4400" b="1" dirty="0" smtClean="0">
                <a:solidFill>
                  <a:srgbClr val="FFFF00"/>
                </a:solidFill>
              </a:rPr>
              <a:t>…</a:t>
            </a:r>
            <a:endParaRPr lang="en-US" sz="4400" dirty="0">
              <a:solidFill>
                <a:srgbClr val="FFFF00"/>
              </a:solidFill>
            </a:endParaRPr>
          </a:p>
        </p:txBody>
      </p:sp>
      <p:sp>
        <p:nvSpPr>
          <p:cNvPr id="3" name="Content Placeholder 2"/>
          <p:cNvSpPr>
            <a:spLocks noGrp="1"/>
          </p:cNvSpPr>
          <p:nvPr>
            <p:ph sz="quarter" idx="10"/>
          </p:nvPr>
        </p:nvSpPr>
        <p:spPr>
          <a:xfrm>
            <a:off x="457200" y="1015999"/>
            <a:ext cx="8686800" cy="5351260"/>
          </a:xfrm>
        </p:spPr>
        <p:txBody>
          <a:bodyPr>
            <a:normAutofit fontScale="92500" lnSpcReduction="10000"/>
          </a:bodyPr>
          <a:lstStyle/>
          <a:p>
            <a:pPr marL="0" indent="0">
              <a:lnSpc>
                <a:spcPct val="90000"/>
              </a:lnSpc>
              <a:buNone/>
            </a:pPr>
            <a:r>
              <a:rPr lang="en-CA" sz="2800" i="1" dirty="0" smtClean="0">
                <a:solidFill>
                  <a:srgbClr val="FFFFFF"/>
                </a:solidFill>
              </a:rPr>
              <a:t>“</a:t>
            </a:r>
            <a:r>
              <a:rPr lang="en-CA" sz="2800" i="1" dirty="0">
                <a:solidFill>
                  <a:srgbClr val="FFFFFF"/>
                </a:solidFill>
              </a:rPr>
              <a:t>142.  (1) A director or officer of a company, </a:t>
            </a:r>
            <a:r>
              <a:rPr lang="en-CA" sz="2800" i="1" dirty="0">
                <a:solidFill>
                  <a:srgbClr val="FFFF00"/>
                </a:solidFill>
              </a:rPr>
              <a:t>when</a:t>
            </a:r>
            <a:r>
              <a:rPr lang="en-CA" sz="2800" i="1" dirty="0">
                <a:solidFill>
                  <a:srgbClr val="FFFFFF"/>
                </a:solidFill>
              </a:rPr>
              <a:t> exercising the powers and</a:t>
            </a:r>
            <a:r>
              <a:rPr lang="en-CA" sz="2800" i="1" dirty="0">
                <a:solidFill>
                  <a:srgbClr val="FFFF00"/>
                </a:solidFill>
              </a:rPr>
              <a:t> performing the functions</a:t>
            </a:r>
            <a:r>
              <a:rPr lang="en-CA" sz="2800" i="1" dirty="0"/>
              <a:t> </a:t>
            </a:r>
            <a:r>
              <a:rPr lang="en-CA" sz="2800" i="1" dirty="0">
                <a:solidFill>
                  <a:srgbClr val="FFFFFF"/>
                </a:solidFill>
              </a:rPr>
              <a:t>of a director or officer of the company, as the case may be,</a:t>
            </a:r>
            <a:r>
              <a:rPr lang="en-CA" sz="2800" i="1" u="sng" dirty="0"/>
              <a:t> </a:t>
            </a:r>
            <a:r>
              <a:rPr lang="en-CA" sz="2800" i="1" dirty="0">
                <a:solidFill>
                  <a:srgbClr val="FFFF00"/>
                </a:solidFill>
              </a:rPr>
              <a:t>must</a:t>
            </a:r>
            <a:r>
              <a:rPr lang="en-CA" sz="2800" i="1" dirty="0">
                <a:solidFill>
                  <a:srgbClr val="FFFFFF"/>
                </a:solidFill>
              </a:rPr>
              <a:t>…</a:t>
            </a:r>
            <a:endParaRPr lang="en-CA" sz="2800" dirty="0">
              <a:solidFill>
                <a:srgbClr val="FFFFFF"/>
              </a:solidFill>
            </a:endParaRPr>
          </a:p>
          <a:p>
            <a:pPr marL="0" indent="0">
              <a:lnSpc>
                <a:spcPct val="90000"/>
              </a:lnSpc>
              <a:buNone/>
            </a:pPr>
            <a:r>
              <a:rPr lang="en-CA" sz="2800" i="1" dirty="0" smtClean="0">
                <a:solidFill>
                  <a:srgbClr val="FFFFFF"/>
                </a:solidFill>
              </a:rPr>
              <a:t>(</a:t>
            </a:r>
            <a:r>
              <a:rPr lang="en-CA" sz="2800" i="1" dirty="0">
                <a:solidFill>
                  <a:srgbClr val="FFFFFF"/>
                </a:solidFill>
              </a:rPr>
              <a:t>b)</a:t>
            </a:r>
            <a:r>
              <a:rPr lang="en-CA" sz="2800" i="1" dirty="0"/>
              <a:t> </a:t>
            </a:r>
            <a:r>
              <a:rPr lang="en-CA" sz="2800" i="1" dirty="0">
                <a:solidFill>
                  <a:srgbClr val="FFFF00"/>
                </a:solidFill>
              </a:rPr>
              <a:t>exercise the care, diligence and skill</a:t>
            </a:r>
            <a:r>
              <a:rPr lang="en-CA" sz="2800" i="1" dirty="0">
                <a:solidFill>
                  <a:srgbClr val="FFFFFF"/>
                </a:solidFill>
              </a:rPr>
              <a:t> that a reasonably prudent</a:t>
            </a:r>
            <a:r>
              <a:rPr lang="en-CA" sz="2800" i="1" dirty="0"/>
              <a:t> </a:t>
            </a:r>
            <a:r>
              <a:rPr lang="en-CA" sz="2800" i="1" dirty="0">
                <a:solidFill>
                  <a:srgbClr val="FFFF00"/>
                </a:solidFill>
              </a:rPr>
              <a:t>individual</a:t>
            </a:r>
            <a:r>
              <a:rPr lang="en-CA" sz="2800" i="1" dirty="0"/>
              <a:t> </a:t>
            </a:r>
            <a:r>
              <a:rPr lang="en-CA" sz="2800" i="1" dirty="0">
                <a:solidFill>
                  <a:srgbClr val="FFFFFF"/>
                </a:solidFill>
              </a:rPr>
              <a:t>would exercise in comparable circumstances,…</a:t>
            </a:r>
            <a:r>
              <a:rPr lang="en-CA" sz="2800" i="1" dirty="0" smtClean="0">
                <a:solidFill>
                  <a:srgbClr val="FFFFFF"/>
                </a:solidFill>
              </a:rPr>
              <a:t>”</a:t>
            </a:r>
            <a:endParaRPr lang="en-CA" sz="2800" dirty="0">
              <a:solidFill>
                <a:srgbClr val="FFFFFF"/>
              </a:solidFill>
            </a:endParaRPr>
          </a:p>
          <a:p>
            <a:pPr marL="0" indent="0">
              <a:lnSpc>
                <a:spcPct val="90000"/>
              </a:lnSpc>
              <a:buNone/>
            </a:pPr>
            <a:r>
              <a:rPr lang="en-CA" sz="2800" dirty="0">
                <a:solidFill>
                  <a:srgbClr val="FFFFFF"/>
                </a:solidFill>
              </a:rPr>
              <a:t>Note that the </a:t>
            </a:r>
            <a:r>
              <a:rPr lang="en-CA" sz="2800" dirty="0">
                <a:solidFill>
                  <a:srgbClr val="FFFF00"/>
                </a:solidFill>
              </a:rPr>
              <a:t>CBCA 122 is nearly identical in its wording</a:t>
            </a:r>
            <a:r>
              <a:rPr lang="en-CA" sz="2800" dirty="0"/>
              <a:t>:</a:t>
            </a:r>
          </a:p>
          <a:p>
            <a:pPr marL="0" indent="0">
              <a:lnSpc>
                <a:spcPct val="90000"/>
              </a:lnSpc>
              <a:buNone/>
            </a:pPr>
            <a:r>
              <a:rPr lang="en-CA" sz="2800" i="1" dirty="0">
                <a:solidFill>
                  <a:srgbClr val="FFFFFF"/>
                </a:solidFill>
              </a:rPr>
              <a:t>“122. (1) Every director and officer of a corporation</a:t>
            </a:r>
            <a:r>
              <a:rPr lang="en-CA" sz="2800" i="1" dirty="0">
                <a:solidFill>
                  <a:srgbClr val="FFFF00"/>
                </a:solidFill>
              </a:rPr>
              <a:t> in</a:t>
            </a:r>
            <a:r>
              <a:rPr lang="en-CA" sz="2800" i="1" dirty="0"/>
              <a:t> </a:t>
            </a:r>
            <a:r>
              <a:rPr lang="en-CA" sz="2800" i="1" dirty="0">
                <a:solidFill>
                  <a:srgbClr val="FFFFFF"/>
                </a:solidFill>
              </a:rPr>
              <a:t>exercising their powers and</a:t>
            </a:r>
            <a:r>
              <a:rPr lang="en-CA" sz="2800" i="1" dirty="0"/>
              <a:t> </a:t>
            </a:r>
            <a:r>
              <a:rPr lang="en-CA" sz="2800" i="1" dirty="0">
                <a:solidFill>
                  <a:srgbClr val="FFFF00"/>
                </a:solidFill>
              </a:rPr>
              <a:t>discharging their duties shall</a:t>
            </a:r>
            <a:r>
              <a:rPr lang="en-CA" sz="2800" i="1" dirty="0">
                <a:solidFill>
                  <a:srgbClr val="FFFFFF"/>
                </a:solidFill>
              </a:rPr>
              <a:t>…</a:t>
            </a:r>
            <a:endParaRPr lang="en-CA" sz="2800" dirty="0">
              <a:solidFill>
                <a:srgbClr val="FFFFFF"/>
              </a:solidFill>
            </a:endParaRPr>
          </a:p>
          <a:p>
            <a:pPr marL="0" indent="0">
              <a:lnSpc>
                <a:spcPct val="90000"/>
              </a:lnSpc>
              <a:buNone/>
            </a:pPr>
            <a:r>
              <a:rPr lang="en-CA" sz="2800" i="1" dirty="0" smtClean="0">
                <a:solidFill>
                  <a:srgbClr val="FFFFFF"/>
                </a:solidFill>
              </a:rPr>
              <a:t>(</a:t>
            </a:r>
            <a:r>
              <a:rPr lang="en-CA" sz="2800" i="1" dirty="0">
                <a:solidFill>
                  <a:srgbClr val="FFFFFF"/>
                </a:solidFill>
              </a:rPr>
              <a:t>b)</a:t>
            </a:r>
            <a:r>
              <a:rPr lang="en-CA" sz="2800" i="1" dirty="0"/>
              <a:t> </a:t>
            </a:r>
            <a:r>
              <a:rPr lang="en-CA" sz="2800" i="1" dirty="0">
                <a:solidFill>
                  <a:srgbClr val="FFFF00"/>
                </a:solidFill>
              </a:rPr>
              <a:t>exercise the care, diligence and skill</a:t>
            </a:r>
            <a:r>
              <a:rPr lang="en-CA" sz="2800" i="1" dirty="0"/>
              <a:t> </a:t>
            </a:r>
            <a:r>
              <a:rPr lang="en-CA" sz="2800" i="1" dirty="0">
                <a:solidFill>
                  <a:srgbClr val="FFFFFF"/>
                </a:solidFill>
              </a:rPr>
              <a:t>that a reasonably prudent</a:t>
            </a:r>
            <a:r>
              <a:rPr lang="en-CA" sz="2800" i="1" dirty="0"/>
              <a:t> </a:t>
            </a:r>
            <a:r>
              <a:rPr lang="en-CA" sz="2800" i="1" dirty="0">
                <a:solidFill>
                  <a:srgbClr val="FFFF00"/>
                </a:solidFill>
              </a:rPr>
              <a:t>person </a:t>
            </a:r>
            <a:r>
              <a:rPr lang="en-CA" sz="2800" i="1" dirty="0">
                <a:solidFill>
                  <a:schemeClr val="bg1"/>
                </a:solidFill>
              </a:rPr>
              <a:t>would exercise in comparable circumstances.”</a:t>
            </a:r>
            <a:endParaRPr lang="en-CA" sz="2800" dirty="0">
              <a:solidFill>
                <a:schemeClr val="bg1"/>
              </a:solidFill>
            </a:endParaRPr>
          </a:p>
          <a:p>
            <a:pPr marL="0" indent="0">
              <a:buNone/>
            </a:pPr>
            <a:endParaRPr lang="en-US" dirty="0"/>
          </a:p>
        </p:txBody>
      </p:sp>
    </p:spTree>
    <p:extLst>
      <p:ext uri="{BB962C8B-B14F-4D97-AF65-F5344CB8AC3E}">
        <p14:creationId xmlns:p14="http://schemas.microsoft.com/office/powerpoint/2010/main" val="2952617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16 at 12.48.1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83" r="-422"/>
          <a:stretch/>
        </p:blipFill>
        <p:spPr>
          <a:xfrm>
            <a:off x="1121609" y="369043"/>
            <a:ext cx="6556464" cy="4993017"/>
          </a:xfrm>
        </p:spPr>
      </p:pic>
      <p:sp>
        <p:nvSpPr>
          <p:cNvPr id="2" name="TextBox 1"/>
          <p:cNvSpPr txBox="1"/>
          <p:nvPr/>
        </p:nvSpPr>
        <p:spPr>
          <a:xfrm>
            <a:off x="3844371" y="5391837"/>
            <a:ext cx="3833702" cy="584776"/>
          </a:xfrm>
          <a:prstGeom prst="rect">
            <a:avLst/>
          </a:prstGeom>
          <a:noFill/>
        </p:spPr>
        <p:txBody>
          <a:bodyPr wrap="none" rtlCol="0">
            <a:spAutoFit/>
          </a:bodyPr>
          <a:lstStyle/>
          <a:p>
            <a:r>
              <a:rPr lang="en-US" sz="3200" dirty="0" smtClean="0">
                <a:solidFill>
                  <a:schemeClr val="bg1"/>
                </a:solidFill>
              </a:rPr>
              <a:t>Institute of Directors</a:t>
            </a:r>
            <a:endParaRPr lang="en-US" sz="3200" dirty="0">
              <a:solidFill>
                <a:schemeClr val="bg1"/>
              </a:solidFill>
            </a:endParaRPr>
          </a:p>
        </p:txBody>
      </p:sp>
      <p:sp>
        <p:nvSpPr>
          <p:cNvPr id="3" name="TextBox 2"/>
          <p:cNvSpPr txBox="1"/>
          <p:nvPr/>
        </p:nvSpPr>
        <p:spPr>
          <a:xfrm>
            <a:off x="4634885" y="5943622"/>
            <a:ext cx="2313454" cy="369332"/>
          </a:xfrm>
          <a:prstGeom prst="rect">
            <a:avLst/>
          </a:prstGeom>
          <a:noFill/>
        </p:spPr>
        <p:txBody>
          <a:bodyPr wrap="none" rtlCol="0">
            <a:spAutoFit/>
          </a:bodyPr>
          <a:lstStyle/>
          <a:p>
            <a:r>
              <a:rPr lang="en-US" dirty="0">
                <a:hlinkClick r:id="rId3"/>
              </a:rPr>
              <a:t>https://www.iod.com</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543767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fontScale="90000"/>
          </a:bodyPr>
          <a:lstStyle/>
          <a:p>
            <a:r>
              <a:rPr lang="en-CA" b="1" i="1" dirty="0" smtClean="0"/>
              <a:t/>
            </a:r>
            <a:br>
              <a:rPr lang="en-CA" b="1" i="1" dirty="0" smtClean="0"/>
            </a:br>
            <a:r>
              <a:rPr lang="en-CA" sz="4900" b="1" dirty="0" smtClean="0">
                <a:solidFill>
                  <a:srgbClr val="FFFFFF"/>
                </a:solidFill>
              </a:rPr>
              <a:t>Qualifications </a:t>
            </a:r>
            <a:r>
              <a:rPr lang="en-CA" sz="4900" b="1" dirty="0" smtClean="0">
                <a:solidFill>
                  <a:srgbClr val="CCFFCC"/>
                </a:solidFill>
              </a:rPr>
              <a:t>-</a:t>
            </a:r>
            <a:r>
              <a:rPr lang="en-CA" sz="4900" b="1" dirty="0" smtClean="0">
                <a:solidFill>
                  <a:srgbClr val="FFFFFF"/>
                </a:solidFill>
              </a:rPr>
              <a:t> </a:t>
            </a:r>
            <a:r>
              <a:rPr lang="en-CA" sz="4900" b="1" dirty="0" smtClean="0">
                <a:solidFill>
                  <a:srgbClr val="FFFF00"/>
                </a:solidFill>
              </a:rPr>
              <a:t>Independence</a:t>
            </a:r>
            <a:r>
              <a:rPr lang="en-CA" sz="4900" dirty="0">
                <a:solidFill>
                  <a:srgbClr val="FFFFFF"/>
                </a:solidFill>
              </a:rPr>
              <a:t/>
            </a:r>
            <a:br>
              <a:rPr lang="en-CA" sz="4900" dirty="0">
                <a:solidFill>
                  <a:srgbClr val="FFFFFF"/>
                </a:solidFill>
              </a:rPr>
            </a:br>
            <a:endParaRPr lang="en-US" sz="4900" dirty="0">
              <a:solidFill>
                <a:srgbClr val="FFFFFF"/>
              </a:solidFill>
            </a:endParaRPr>
          </a:p>
        </p:txBody>
      </p:sp>
      <p:sp>
        <p:nvSpPr>
          <p:cNvPr id="3" name="Content Placeholder 2"/>
          <p:cNvSpPr>
            <a:spLocks noGrp="1"/>
          </p:cNvSpPr>
          <p:nvPr>
            <p:ph sz="quarter" idx="10"/>
          </p:nvPr>
        </p:nvSpPr>
        <p:spPr>
          <a:xfrm>
            <a:off x="181437" y="1015999"/>
            <a:ext cx="8962563" cy="5499719"/>
          </a:xfrm>
        </p:spPr>
        <p:txBody>
          <a:bodyPr>
            <a:normAutofit/>
          </a:bodyPr>
          <a:lstStyle/>
          <a:p>
            <a:pPr marL="0" indent="0">
              <a:lnSpc>
                <a:spcPct val="90000"/>
              </a:lnSpc>
              <a:buNone/>
            </a:pPr>
            <a:r>
              <a:rPr lang="en-CA" sz="2000" dirty="0" smtClean="0">
                <a:solidFill>
                  <a:srgbClr val="FFFF00"/>
                </a:solidFill>
              </a:rPr>
              <a:t>For </a:t>
            </a:r>
            <a:r>
              <a:rPr lang="en-CA" sz="2000" dirty="0">
                <a:solidFill>
                  <a:srgbClr val="FFFF00"/>
                </a:solidFill>
              </a:rPr>
              <a:t>publicly traded companies, directors are to be selected by a nominating committee composed of non-management directors.</a:t>
            </a:r>
            <a:r>
              <a:rPr lang="en-CA" sz="2000" dirty="0">
                <a:solidFill>
                  <a:schemeClr val="bg1"/>
                </a:solidFill>
              </a:rPr>
              <a:t> In 1994, </a:t>
            </a:r>
            <a:r>
              <a:rPr lang="en-CA" sz="2000" dirty="0" smtClean="0">
                <a:solidFill>
                  <a:schemeClr val="bg1"/>
                </a:solidFill>
              </a:rPr>
              <a:t>the TSE published</a:t>
            </a:r>
            <a:r>
              <a:rPr lang="en-CA" sz="2000" dirty="0">
                <a:solidFill>
                  <a:schemeClr val="bg1"/>
                </a:solidFill>
              </a:rPr>
              <a:t> “Where Were the Directors?” (also known as the </a:t>
            </a:r>
            <a:r>
              <a:rPr lang="en-CA" sz="2000" dirty="0">
                <a:solidFill>
                  <a:srgbClr val="FFFF00"/>
                </a:solidFill>
              </a:rPr>
              <a:t>“</a:t>
            </a:r>
            <a:r>
              <a:rPr lang="en-CA" sz="2000" dirty="0" err="1">
                <a:solidFill>
                  <a:srgbClr val="FFFF00"/>
                </a:solidFill>
              </a:rPr>
              <a:t>Dey</a:t>
            </a:r>
            <a:r>
              <a:rPr lang="en-CA" sz="2000" dirty="0">
                <a:solidFill>
                  <a:srgbClr val="FFFF00"/>
                </a:solidFill>
              </a:rPr>
              <a:t> Report”</a:t>
            </a:r>
            <a:r>
              <a:rPr lang="en-CA" sz="2000" dirty="0" smtClean="0">
                <a:solidFill>
                  <a:schemeClr val="bg1"/>
                </a:solidFill>
              </a:rPr>
              <a:t>)</a:t>
            </a:r>
            <a:r>
              <a:rPr lang="en-CA" sz="2000" dirty="0">
                <a:solidFill>
                  <a:schemeClr val="bg1"/>
                </a:solidFill>
              </a:rPr>
              <a:t> </a:t>
            </a:r>
            <a:r>
              <a:rPr lang="en-CA" sz="2000" dirty="0" smtClean="0">
                <a:solidFill>
                  <a:schemeClr val="bg1"/>
                </a:solidFill>
              </a:rPr>
              <a:t>containing </a:t>
            </a:r>
            <a:r>
              <a:rPr lang="en-CA" sz="2000" dirty="0">
                <a:solidFill>
                  <a:schemeClr val="bg1"/>
                </a:solidFill>
              </a:rPr>
              <a:t>14 recommendations </a:t>
            </a:r>
            <a:r>
              <a:rPr lang="en-CA" sz="2000" dirty="0" smtClean="0">
                <a:solidFill>
                  <a:schemeClr val="bg1"/>
                </a:solidFill>
              </a:rPr>
              <a:t>relating to</a:t>
            </a:r>
            <a:r>
              <a:rPr lang="en-CA" sz="2000" dirty="0" smtClean="0">
                <a:solidFill>
                  <a:srgbClr val="FFFF00"/>
                </a:solidFill>
              </a:rPr>
              <a:t> corporate governance</a:t>
            </a:r>
            <a:r>
              <a:rPr lang="en-CA" sz="2000" dirty="0" smtClean="0">
                <a:solidFill>
                  <a:schemeClr val="bg1"/>
                </a:solidFill>
              </a:rPr>
              <a:t>, including:</a:t>
            </a:r>
            <a:endParaRPr lang="en-CA" sz="2000" dirty="0">
              <a:solidFill>
                <a:schemeClr val="bg1"/>
              </a:solidFill>
            </a:endParaRPr>
          </a:p>
          <a:p>
            <a:pPr marL="0" indent="0">
              <a:lnSpc>
                <a:spcPct val="90000"/>
              </a:lnSpc>
              <a:buNone/>
            </a:pPr>
            <a:r>
              <a:rPr lang="en-CA" sz="2000" dirty="0">
                <a:solidFill>
                  <a:schemeClr val="bg1"/>
                </a:solidFill>
              </a:rPr>
              <a:t>“</a:t>
            </a:r>
            <a:r>
              <a:rPr lang="en-CA" sz="2000" dirty="0">
                <a:solidFill>
                  <a:srgbClr val="FFFF00"/>
                </a:solidFill>
              </a:rPr>
              <a:t>Guideline </a:t>
            </a:r>
            <a:r>
              <a:rPr lang="en-CA" sz="2000" dirty="0" smtClean="0">
                <a:solidFill>
                  <a:srgbClr val="FFFF00"/>
                </a:solidFill>
              </a:rPr>
              <a:t>4</a:t>
            </a:r>
            <a:r>
              <a:rPr lang="en-CA" sz="2000" dirty="0" smtClean="0">
                <a:solidFill>
                  <a:schemeClr val="bg1"/>
                </a:solidFill>
              </a:rPr>
              <a:t>: The </a:t>
            </a:r>
            <a:r>
              <a:rPr lang="en-CA" sz="2000" dirty="0">
                <a:solidFill>
                  <a:schemeClr val="bg1"/>
                </a:solidFill>
              </a:rPr>
              <a:t>board of </a:t>
            </a:r>
            <a:r>
              <a:rPr lang="en-CA" sz="2000" dirty="0" smtClean="0">
                <a:solidFill>
                  <a:schemeClr val="bg1"/>
                </a:solidFill>
              </a:rPr>
              <a:t>directors</a:t>
            </a:r>
            <a:r>
              <a:rPr lang="mr-IN" sz="2000" dirty="0" smtClean="0">
                <a:solidFill>
                  <a:schemeClr val="bg1"/>
                </a:solidFill>
              </a:rPr>
              <a:t>…</a:t>
            </a:r>
            <a:r>
              <a:rPr lang="en-CA" sz="2000" dirty="0" smtClean="0">
                <a:solidFill>
                  <a:schemeClr val="bg1"/>
                </a:solidFill>
              </a:rPr>
              <a:t>should </a:t>
            </a:r>
            <a:r>
              <a:rPr lang="en-CA" sz="2000" dirty="0">
                <a:solidFill>
                  <a:schemeClr val="bg1"/>
                </a:solidFill>
              </a:rPr>
              <a:t>appoint a committee of directors </a:t>
            </a:r>
            <a:r>
              <a:rPr lang="en-CA" sz="2000" dirty="0">
                <a:solidFill>
                  <a:srgbClr val="FFFF00"/>
                </a:solidFill>
              </a:rPr>
              <a:t>composed exclusively of outside, i.e., non-management, directors, a majority of whom are </a:t>
            </a:r>
            <a:r>
              <a:rPr lang="en-CA" sz="2000" dirty="0">
                <a:solidFill>
                  <a:srgbClr val="CCFFCC"/>
                </a:solidFill>
              </a:rPr>
              <a:t>unrelated</a:t>
            </a:r>
            <a:r>
              <a:rPr lang="en-CA" sz="2000" dirty="0">
                <a:solidFill>
                  <a:srgbClr val="FFFF00"/>
                </a:solidFill>
              </a:rPr>
              <a:t> directors</a:t>
            </a:r>
            <a:r>
              <a:rPr lang="en-CA" sz="2000" dirty="0">
                <a:solidFill>
                  <a:schemeClr val="bg1"/>
                </a:solidFill>
              </a:rPr>
              <a:t>, with the responsibility </a:t>
            </a:r>
            <a:r>
              <a:rPr lang="en-CA" sz="2000" dirty="0">
                <a:solidFill>
                  <a:srgbClr val="CCFFCC"/>
                </a:solidFill>
              </a:rPr>
              <a:t>for proposing</a:t>
            </a:r>
            <a:r>
              <a:rPr lang="en-CA" sz="2000" dirty="0">
                <a:solidFill>
                  <a:schemeClr val="bg1"/>
                </a:solidFill>
              </a:rPr>
              <a:t> to the full board </a:t>
            </a:r>
            <a:r>
              <a:rPr lang="en-CA" sz="2000" dirty="0" smtClean="0">
                <a:solidFill>
                  <a:srgbClr val="CCFFCC"/>
                </a:solidFill>
              </a:rPr>
              <a:t>new </a:t>
            </a:r>
            <a:r>
              <a:rPr lang="en-CA" sz="2000" dirty="0">
                <a:solidFill>
                  <a:srgbClr val="CCFFCC"/>
                </a:solidFill>
              </a:rPr>
              <a:t>nominees to the board </a:t>
            </a:r>
            <a:r>
              <a:rPr lang="en-CA" sz="2000" dirty="0">
                <a:solidFill>
                  <a:schemeClr val="bg1"/>
                </a:solidFill>
              </a:rPr>
              <a:t>and for </a:t>
            </a:r>
            <a:r>
              <a:rPr lang="en-CA" sz="2000" dirty="0">
                <a:solidFill>
                  <a:srgbClr val="CCFFCC"/>
                </a:solidFill>
              </a:rPr>
              <a:t>assessing directors</a:t>
            </a:r>
            <a:r>
              <a:rPr lang="en-CA" sz="2000" dirty="0">
                <a:solidFill>
                  <a:schemeClr val="bg1"/>
                </a:solidFill>
              </a:rPr>
              <a:t> on an ongoing basis.</a:t>
            </a:r>
          </a:p>
          <a:p>
            <a:pPr marL="0" indent="0">
              <a:lnSpc>
                <a:spcPct val="90000"/>
              </a:lnSpc>
              <a:buNone/>
            </a:pPr>
            <a:r>
              <a:rPr lang="en-CA" sz="2000" dirty="0">
                <a:solidFill>
                  <a:srgbClr val="FFFF00"/>
                </a:solidFill>
              </a:rPr>
              <a:t>Guideline </a:t>
            </a:r>
            <a:r>
              <a:rPr lang="en-CA" sz="2000" dirty="0" smtClean="0">
                <a:solidFill>
                  <a:srgbClr val="FFFF00"/>
                </a:solidFill>
              </a:rPr>
              <a:t>5</a:t>
            </a:r>
            <a:r>
              <a:rPr lang="en-CA" sz="2000" dirty="0" smtClean="0">
                <a:solidFill>
                  <a:schemeClr val="bg1"/>
                </a:solidFill>
              </a:rPr>
              <a:t>: Every </a:t>
            </a:r>
            <a:r>
              <a:rPr lang="en-CA" sz="2000" dirty="0">
                <a:solidFill>
                  <a:schemeClr val="bg1"/>
                </a:solidFill>
              </a:rPr>
              <a:t>board of directors should implement a process to be carried out by the nominating committee or other appropriate committee, for </a:t>
            </a:r>
            <a:r>
              <a:rPr lang="en-CA" sz="2000" dirty="0">
                <a:solidFill>
                  <a:srgbClr val="FFFF00"/>
                </a:solidFill>
              </a:rPr>
              <a:t>assessing the effectiveness of </a:t>
            </a:r>
            <a:r>
              <a:rPr lang="en-CA" sz="2000" dirty="0">
                <a:solidFill>
                  <a:srgbClr val="CCFFCC"/>
                </a:solidFill>
              </a:rPr>
              <a:t>the board as a whole</a:t>
            </a:r>
            <a:r>
              <a:rPr lang="en-CA" sz="2000" dirty="0">
                <a:solidFill>
                  <a:schemeClr val="bg1"/>
                </a:solidFill>
              </a:rPr>
              <a:t>, the </a:t>
            </a:r>
            <a:r>
              <a:rPr lang="en-CA" sz="2000" dirty="0">
                <a:solidFill>
                  <a:srgbClr val="CCFFCC"/>
                </a:solidFill>
              </a:rPr>
              <a:t>committees</a:t>
            </a:r>
            <a:r>
              <a:rPr lang="en-CA" sz="2000" dirty="0">
                <a:solidFill>
                  <a:schemeClr val="bg1"/>
                </a:solidFill>
              </a:rPr>
              <a:t> of the board and the </a:t>
            </a:r>
            <a:r>
              <a:rPr lang="en-CA" sz="2000" dirty="0">
                <a:solidFill>
                  <a:srgbClr val="CCFFCC"/>
                </a:solidFill>
              </a:rPr>
              <a:t>contribution of individual directors</a:t>
            </a:r>
            <a:r>
              <a:rPr lang="en-CA" sz="2000" dirty="0">
                <a:solidFill>
                  <a:schemeClr val="bg1"/>
                </a:solidFill>
              </a:rPr>
              <a:t>.</a:t>
            </a:r>
          </a:p>
          <a:p>
            <a:pPr marL="0" indent="0">
              <a:lnSpc>
                <a:spcPct val="90000"/>
              </a:lnSpc>
              <a:buNone/>
            </a:pPr>
            <a:r>
              <a:rPr lang="en-CA" sz="2000" dirty="0">
                <a:solidFill>
                  <a:srgbClr val="FFFF00"/>
                </a:solidFill>
              </a:rPr>
              <a:t>Guideline </a:t>
            </a:r>
            <a:r>
              <a:rPr lang="en-CA" sz="2000" dirty="0" smtClean="0">
                <a:solidFill>
                  <a:srgbClr val="FFFF00"/>
                </a:solidFill>
              </a:rPr>
              <a:t>6</a:t>
            </a:r>
            <a:r>
              <a:rPr lang="en-CA" sz="2000" dirty="0" smtClean="0">
                <a:solidFill>
                  <a:srgbClr val="FFFFFF"/>
                </a:solidFill>
              </a:rPr>
              <a:t>: Every </a:t>
            </a:r>
            <a:r>
              <a:rPr lang="en-CA" sz="2000" dirty="0">
                <a:solidFill>
                  <a:srgbClr val="FFFFFF"/>
                </a:solidFill>
              </a:rPr>
              <a:t>corporation, as an integral element of the process for appointing new directors, should </a:t>
            </a:r>
            <a:r>
              <a:rPr lang="en-CA" sz="2000" dirty="0">
                <a:solidFill>
                  <a:srgbClr val="FFFF00"/>
                </a:solidFill>
              </a:rPr>
              <a:t>provide an orientation and education program</a:t>
            </a:r>
            <a:r>
              <a:rPr lang="en-CA" sz="2000" dirty="0">
                <a:solidFill>
                  <a:srgbClr val="FFFFFF"/>
                </a:solidFill>
              </a:rPr>
              <a:t> for new recruits to the board.”</a:t>
            </a:r>
          </a:p>
          <a:p>
            <a:pPr marL="0" indent="0">
              <a:buNone/>
            </a:pPr>
            <a:endParaRPr lang="en-US" dirty="0"/>
          </a:p>
        </p:txBody>
      </p:sp>
    </p:spTree>
    <p:extLst>
      <p:ext uri="{BB962C8B-B14F-4D97-AF65-F5344CB8AC3E}">
        <p14:creationId xmlns:p14="http://schemas.microsoft.com/office/powerpoint/2010/main" val="180895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14" y="0"/>
            <a:ext cx="8439386" cy="1016000"/>
          </a:xfrm>
        </p:spPr>
        <p:txBody>
          <a:bodyPr>
            <a:normAutofit fontScale="90000"/>
          </a:bodyPr>
          <a:lstStyle/>
          <a:p>
            <a:r>
              <a:rPr lang="en-CA" b="1" i="1" dirty="0" smtClean="0"/>
              <a:t/>
            </a:r>
            <a:br>
              <a:rPr lang="en-CA" b="1" i="1" dirty="0" smtClean="0"/>
            </a:br>
            <a:r>
              <a:rPr lang="en-CA" sz="4900" b="1" dirty="0" smtClean="0">
                <a:solidFill>
                  <a:srgbClr val="FFFF00"/>
                </a:solidFill>
              </a:rPr>
              <a:t>Disqualifications</a:t>
            </a:r>
            <a:r>
              <a:rPr lang="en-CA" sz="4900" dirty="0">
                <a:solidFill>
                  <a:srgbClr val="FFFF00"/>
                </a:solidFill>
              </a:rPr>
              <a:t/>
            </a:r>
            <a:br>
              <a:rPr lang="en-CA" sz="4900" dirty="0">
                <a:solidFill>
                  <a:srgbClr val="FFFF00"/>
                </a:solidFill>
              </a:rPr>
            </a:br>
            <a:endParaRPr lang="en-US" sz="4900" dirty="0">
              <a:solidFill>
                <a:srgbClr val="FFFF00"/>
              </a:solidFill>
            </a:endParaRPr>
          </a:p>
        </p:txBody>
      </p:sp>
      <p:sp>
        <p:nvSpPr>
          <p:cNvPr id="3" name="Content Placeholder 2"/>
          <p:cNvSpPr>
            <a:spLocks noGrp="1"/>
          </p:cNvSpPr>
          <p:nvPr>
            <p:ph sz="quarter" idx="10"/>
          </p:nvPr>
        </p:nvSpPr>
        <p:spPr>
          <a:xfrm>
            <a:off x="247414" y="1016000"/>
            <a:ext cx="8896586" cy="5400746"/>
          </a:xfrm>
        </p:spPr>
        <p:txBody>
          <a:bodyPr>
            <a:normAutofit fontScale="85000" lnSpcReduction="20000"/>
          </a:bodyPr>
          <a:lstStyle/>
          <a:p>
            <a:pPr marL="0" indent="0">
              <a:lnSpc>
                <a:spcPct val="100000"/>
              </a:lnSpc>
              <a:buNone/>
            </a:pPr>
            <a:r>
              <a:rPr lang="en-CA" dirty="0" smtClean="0">
                <a:solidFill>
                  <a:srgbClr val="FFFF00"/>
                </a:solidFill>
              </a:rPr>
              <a:t>BCBCA </a:t>
            </a:r>
            <a:r>
              <a:rPr lang="en-CA" dirty="0">
                <a:solidFill>
                  <a:srgbClr val="FFFF00"/>
                </a:solidFill>
              </a:rPr>
              <a:t>section 124 (2) and CBCA section 105 (1)</a:t>
            </a:r>
            <a:r>
              <a:rPr lang="en-CA" dirty="0">
                <a:solidFill>
                  <a:schemeClr val="bg1"/>
                </a:solidFill>
              </a:rPr>
              <a:t> set out who are those persons disqualified to act as a </a:t>
            </a:r>
            <a:r>
              <a:rPr lang="en-CA" dirty="0" smtClean="0">
                <a:solidFill>
                  <a:schemeClr val="bg1"/>
                </a:solidFill>
              </a:rPr>
              <a:t>director. </a:t>
            </a:r>
            <a:r>
              <a:rPr lang="en-CA" dirty="0" smtClean="0">
                <a:solidFill>
                  <a:srgbClr val="FFFF00"/>
                </a:solidFill>
              </a:rPr>
              <a:t>BCBCA </a:t>
            </a:r>
            <a:r>
              <a:rPr lang="en-CA" dirty="0">
                <a:solidFill>
                  <a:srgbClr val="FFFF00"/>
                </a:solidFill>
              </a:rPr>
              <a:t>124 (2</a:t>
            </a:r>
            <a:r>
              <a:rPr lang="en-CA" dirty="0" smtClean="0">
                <a:solidFill>
                  <a:srgbClr val="FFFF00"/>
                </a:solidFill>
              </a:rPr>
              <a:t>)(</a:t>
            </a:r>
            <a:r>
              <a:rPr lang="en-CA" dirty="0">
                <a:solidFill>
                  <a:srgbClr val="FFFF00"/>
                </a:solidFill>
              </a:rPr>
              <a:t>d) which disqualifies a </a:t>
            </a:r>
            <a:r>
              <a:rPr lang="en-CA" dirty="0" err="1" smtClean="0">
                <a:solidFill>
                  <a:srgbClr val="FFFF00"/>
                </a:solidFill>
              </a:rPr>
              <a:t>person..“</a:t>
            </a:r>
            <a:r>
              <a:rPr lang="en-CA" dirty="0" err="1">
                <a:solidFill>
                  <a:srgbClr val="FFFF00"/>
                </a:solidFill>
              </a:rPr>
              <a:t>convicted</a:t>
            </a:r>
            <a:r>
              <a:rPr lang="en-CA" dirty="0">
                <a:solidFill>
                  <a:srgbClr val="FFFF00"/>
                </a:solidFill>
              </a:rPr>
              <a:t> in or out of British Columbia of an offence in connection with the promotion, formation or management of a corporation or unincorporated business, or of an offence involving fraud, unless…</a:t>
            </a:r>
            <a:r>
              <a:rPr lang="en-CA" dirty="0" smtClean="0">
                <a:solidFill>
                  <a:srgbClr val="FFFF00"/>
                </a:solidFill>
              </a:rPr>
              <a:t>” </a:t>
            </a:r>
            <a:r>
              <a:rPr lang="en-CA" dirty="0" smtClean="0">
                <a:solidFill>
                  <a:srgbClr val="CCFFCC"/>
                </a:solidFill>
              </a:rPr>
              <a:t>Note </a:t>
            </a:r>
            <a:r>
              <a:rPr lang="en-CA" dirty="0">
                <a:solidFill>
                  <a:srgbClr val="CCFFCC"/>
                </a:solidFill>
              </a:rPr>
              <a:t>there is nothing comparable in CBCA</a:t>
            </a:r>
            <a:r>
              <a:rPr lang="en-CA" dirty="0" smtClean="0">
                <a:solidFill>
                  <a:srgbClr val="CCFFCC"/>
                </a:solidFill>
              </a:rPr>
              <a:t>.</a:t>
            </a:r>
            <a:endParaRPr lang="en-CA" dirty="0">
              <a:solidFill>
                <a:srgbClr val="CCFFCC"/>
              </a:solidFill>
            </a:endParaRPr>
          </a:p>
          <a:p>
            <a:pPr marL="0" indent="0">
              <a:lnSpc>
                <a:spcPct val="100000"/>
              </a:lnSpc>
              <a:buNone/>
            </a:pPr>
            <a:r>
              <a:rPr lang="en-CA" dirty="0">
                <a:solidFill>
                  <a:schemeClr val="bg1"/>
                </a:solidFill>
              </a:rPr>
              <a:t>T</a:t>
            </a:r>
            <a:r>
              <a:rPr lang="en-CA" dirty="0" smtClean="0">
                <a:solidFill>
                  <a:schemeClr val="bg1"/>
                </a:solidFill>
              </a:rPr>
              <a:t>he</a:t>
            </a:r>
            <a:r>
              <a:rPr lang="en-CA" dirty="0">
                <a:solidFill>
                  <a:schemeClr val="bg1"/>
                </a:solidFill>
              </a:rPr>
              <a:t> </a:t>
            </a:r>
            <a:r>
              <a:rPr lang="en-CA" dirty="0">
                <a:solidFill>
                  <a:srgbClr val="FFFF00"/>
                </a:solidFill>
              </a:rPr>
              <a:t>BC Securities Act</a:t>
            </a:r>
            <a:r>
              <a:rPr lang="en-CA" dirty="0">
                <a:solidFill>
                  <a:srgbClr val="CCFFCC"/>
                </a:solidFill>
              </a:rPr>
              <a:t> </a:t>
            </a:r>
            <a:r>
              <a:rPr lang="en-CA" dirty="0">
                <a:solidFill>
                  <a:schemeClr val="bg1"/>
                </a:solidFill>
              </a:rPr>
              <a:t>[RSBC 1996] </a:t>
            </a:r>
            <a:r>
              <a:rPr lang="en-CA" dirty="0" smtClean="0">
                <a:solidFill>
                  <a:schemeClr val="bg1"/>
                </a:solidFill>
              </a:rPr>
              <a:t>provides</a:t>
            </a:r>
            <a:r>
              <a:rPr lang="en-CA" dirty="0">
                <a:solidFill>
                  <a:schemeClr val="bg1"/>
                </a:solidFill>
              </a:rPr>
              <a:t>:</a:t>
            </a:r>
          </a:p>
          <a:p>
            <a:pPr marL="0" indent="0">
              <a:lnSpc>
                <a:spcPct val="100000"/>
              </a:lnSpc>
              <a:buNone/>
            </a:pPr>
            <a:r>
              <a:rPr lang="en-CA" dirty="0">
                <a:solidFill>
                  <a:schemeClr val="bg1"/>
                </a:solidFill>
              </a:rPr>
              <a:t>“161.  (1) If the commission or the executive director considers it to be </a:t>
            </a:r>
            <a:r>
              <a:rPr lang="en-CA" dirty="0">
                <a:solidFill>
                  <a:srgbClr val="FFFF00"/>
                </a:solidFill>
              </a:rPr>
              <a:t>in the public interest</a:t>
            </a:r>
            <a:r>
              <a:rPr lang="en-CA" dirty="0">
                <a:solidFill>
                  <a:schemeClr val="bg1"/>
                </a:solidFill>
              </a:rPr>
              <a:t>, the commission or the executive director, after a hearing, may order one or more of the following:…</a:t>
            </a:r>
          </a:p>
          <a:p>
            <a:pPr marL="0" indent="0">
              <a:lnSpc>
                <a:spcPct val="100000"/>
              </a:lnSpc>
              <a:buNone/>
            </a:pPr>
            <a:r>
              <a:rPr lang="en-CA" dirty="0">
                <a:solidFill>
                  <a:schemeClr val="bg1"/>
                </a:solidFill>
              </a:rPr>
              <a:t>(d) </a:t>
            </a:r>
            <a:r>
              <a:rPr lang="en-CA" dirty="0">
                <a:solidFill>
                  <a:srgbClr val="FFFF00"/>
                </a:solidFill>
              </a:rPr>
              <a:t>that a person</a:t>
            </a:r>
          </a:p>
          <a:p>
            <a:pPr marL="0" indent="0">
              <a:lnSpc>
                <a:spcPct val="100000"/>
              </a:lnSpc>
              <a:buNone/>
            </a:pPr>
            <a:r>
              <a:rPr lang="en-CA" dirty="0">
                <a:solidFill>
                  <a:srgbClr val="FFFF00"/>
                </a:solidFill>
              </a:rPr>
              <a:t>(</a:t>
            </a:r>
            <a:r>
              <a:rPr lang="en-CA" dirty="0" err="1">
                <a:solidFill>
                  <a:srgbClr val="FFFF00"/>
                </a:solidFill>
              </a:rPr>
              <a:t>i</a:t>
            </a:r>
            <a:r>
              <a:rPr lang="en-CA" dirty="0">
                <a:solidFill>
                  <a:srgbClr val="FFFF00"/>
                </a:solidFill>
              </a:rPr>
              <a:t>)   resign</a:t>
            </a:r>
            <a:r>
              <a:rPr lang="en-CA" dirty="0">
                <a:solidFill>
                  <a:schemeClr val="bg1"/>
                </a:solidFill>
              </a:rPr>
              <a:t> any position that the person holds as a director or officer of an issuer or registrant,</a:t>
            </a:r>
          </a:p>
          <a:p>
            <a:pPr marL="0" indent="0">
              <a:lnSpc>
                <a:spcPct val="100000"/>
              </a:lnSpc>
              <a:buNone/>
            </a:pPr>
            <a:r>
              <a:rPr lang="en-CA" dirty="0">
                <a:solidFill>
                  <a:schemeClr val="bg1"/>
                </a:solidFill>
              </a:rPr>
              <a:t>(ii)   is </a:t>
            </a:r>
            <a:r>
              <a:rPr lang="en-CA" dirty="0">
                <a:solidFill>
                  <a:srgbClr val="FFFF00"/>
                </a:solidFill>
              </a:rPr>
              <a:t>prohibited from becoming or acting as a director</a:t>
            </a:r>
            <a:r>
              <a:rPr lang="en-CA" dirty="0">
                <a:solidFill>
                  <a:schemeClr val="bg1"/>
                </a:solidFill>
              </a:rPr>
              <a:t> or officer of any issuer or registrant,</a:t>
            </a:r>
          </a:p>
          <a:p>
            <a:pPr marL="0" indent="0">
              <a:lnSpc>
                <a:spcPct val="100000"/>
              </a:lnSpc>
              <a:buNone/>
            </a:pPr>
            <a:r>
              <a:rPr lang="en-CA" dirty="0">
                <a:solidFill>
                  <a:schemeClr val="bg1"/>
                </a:solidFill>
              </a:rPr>
              <a:t>(iii)   is prohibited from becoming or acting as a registrant or promoter,</a:t>
            </a:r>
          </a:p>
          <a:p>
            <a:pPr marL="0" indent="0">
              <a:lnSpc>
                <a:spcPct val="100000"/>
              </a:lnSpc>
              <a:buNone/>
            </a:pPr>
            <a:r>
              <a:rPr lang="en-CA" dirty="0">
                <a:solidFill>
                  <a:schemeClr val="bg1"/>
                </a:solidFill>
              </a:rPr>
              <a:t>(iv)   is </a:t>
            </a:r>
            <a:r>
              <a:rPr lang="en-CA" dirty="0">
                <a:solidFill>
                  <a:srgbClr val="FFFF00"/>
                </a:solidFill>
              </a:rPr>
              <a:t>prohibited from acting in a management or consultative capacity </a:t>
            </a:r>
            <a:r>
              <a:rPr lang="en-CA" dirty="0">
                <a:solidFill>
                  <a:schemeClr val="bg1"/>
                </a:solidFill>
              </a:rPr>
              <a:t>in connection with activities in the securities market,…”</a:t>
            </a:r>
          </a:p>
          <a:p>
            <a:pPr marL="0" indent="0">
              <a:buNone/>
            </a:pPr>
            <a:endParaRPr lang="en-US" dirty="0"/>
          </a:p>
        </p:txBody>
      </p:sp>
    </p:spTree>
    <p:extLst>
      <p:ext uri="{BB962C8B-B14F-4D97-AF65-F5344CB8AC3E}">
        <p14:creationId xmlns:p14="http://schemas.microsoft.com/office/powerpoint/2010/main" val="3441331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CCFFCC"/>
                </a:solidFill>
              </a:rPr>
              <a:t>Next class:</a:t>
            </a:r>
            <a:endParaRPr lang="en-US" sz="4400" b="1" dirty="0"/>
          </a:p>
        </p:txBody>
      </p:sp>
      <p:sp>
        <p:nvSpPr>
          <p:cNvPr id="3" name="Content Placeholder 2"/>
          <p:cNvSpPr>
            <a:spLocks noGrp="1"/>
          </p:cNvSpPr>
          <p:nvPr>
            <p:ph sz="quarter" idx="10"/>
          </p:nvPr>
        </p:nvSpPr>
        <p:spPr>
          <a:xfrm>
            <a:off x="457200" y="1016000"/>
            <a:ext cx="8229600" cy="4710134"/>
          </a:xfrm>
        </p:spPr>
        <p:txBody>
          <a:bodyPr>
            <a:normAutofit/>
          </a:bodyPr>
          <a:lstStyle/>
          <a:p>
            <a:pPr marL="457200" indent="-457200">
              <a:buFont typeface="+mj-lt"/>
              <a:buAutoNum type="arabicPeriod"/>
            </a:pPr>
            <a:r>
              <a:rPr lang="en-US" sz="4400" dirty="0">
                <a:solidFill>
                  <a:srgbClr val="FFFF00"/>
                </a:solidFill>
              </a:rPr>
              <a:t>Election of Directors </a:t>
            </a:r>
            <a:endParaRPr lang="en-US" sz="4400" dirty="0" smtClean="0">
              <a:solidFill>
                <a:srgbClr val="FFFF00"/>
              </a:solidFill>
            </a:endParaRPr>
          </a:p>
          <a:p>
            <a:pPr marL="457200" indent="-457200">
              <a:buFont typeface="+mj-lt"/>
              <a:buAutoNum type="arabicPeriod"/>
            </a:pPr>
            <a:r>
              <a:rPr lang="en-CA" sz="4400" dirty="0" smtClean="0">
                <a:solidFill>
                  <a:srgbClr val="FFFF00"/>
                </a:solidFill>
              </a:rPr>
              <a:t>The</a:t>
            </a:r>
            <a:r>
              <a:rPr lang="en-CA" sz="4400" dirty="0" smtClean="0">
                <a:solidFill>
                  <a:srgbClr val="FFFFFF"/>
                </a:solidFill>
              </a:rPr>
              <a:t> </a:t>
            </a:r>
            <a:r>
              <a:rPr lang="en-CA" sz="4400" dirty="0">
                <a:solidFill>
                  <a:srgbClr val="FFFFFF"/>
                </a:solidFill>
              </a:rPr>
              <a:t>(Fiduciary) </a:t>
            </a:r>
            <a:r>
              <a:rPr lang="en-CA" sz="4400" dirty="0">
                <a:solidFill>
                  <a:srgbClr val="FFFF00"/>
                </a:solidFill>
              </a:rPr>
              <a:t>Obligations Of Corporate Management</a:t>
            </a:r>
            <a:br>
              <a:rPr lang="en-CA" sz="4400" dirty="0">
                <a:solidFill>
                  <a:srgbClr val="FFFF00"/>
                </a:solidFill>
              </a:rPr>
            </a:br>
            <a:endParaRPr lang="en-US" sz="4400" dirty="0"/>
          </a:p>
        </p:txBody>
      </p:sp>
      <p:pic>
        <p:nvPicPr>
          <p:cNvPr id="4" name="Content Placeholder 3" descr="Unit-7-768x576.jpg"/>
          <p:cNvPicPr>
            <a:picLocks noChangeAspect="1"/>
          </p:cNvPicPr>
          <p:nvPr/>
        </p:nvPicPr>
        <p:blipFill rotWithShape="1">
          <a:blip r:embed="rId2">
            <a:extLst>
              <a:ext uri="{28A0092B-C50C-407E-A947-70E740481C1C}">
                <a14:useLocalDpi xmlns:a14="http://schemas.microsoft.com/office/drawing/2010/main" val="0"/>
              </a:ext>
            </a:extLst>
          </a:blip>
          <a:srcRect l="-354" t="10615" r="-197" b="10615"/>
          <a:stretch/>
        </p:blipFill>
        <p:spPr>
          <a:xfrm>
            <a:off x="4149180" y="3216619"/>
            <a:ext cx="4576278" cy="2688766"/>
          </a:xfrm>
          <a:prstGeom prst="rect">
            <a:avLst/>
          </a:prstGeom>
        </p:spPr>
      </p:pic>
      <p:pic>
        <p:nvPicPr>
          <p:cNvPr id="5" name="Content Placeholder 3" descr="images.png"/>
          <p:cNvPicPr>
            <a:picLocks noChangeAspect="1"/>
          </p:cNvPicPr>
          <p:nvPr/>
        </p:nvPicPr>
        <p:blipFill rotWithShape="1">
          <a:blip r:embed="rId3">
            <a:extLst>
              <a:ext uri="{28A0092B-C50C-407E-A947-70E740481C1C}">
                <a14:useLocalDpi xmlns:a14="http://schemas.microsoft.com/office/drawing/2010/main" val="0"/>
              </a:ext>
            </a:extLst>
          </a:blip>
          <a:srcRect l="15" r="-389"/>
          <a:stretch/>
        </p:blipFill>
        <p:spPr>
          <a:xfrm>
            <a:off x="1055632" y="3216619"/>
            <a:ext cx="1591969" cy="2688766"/>
          </a:xfrm>
          <a:prstGeom prst="rect">
            <a:avLst/>
          </a:prstGeom>
        </p:spPr>
      </p:pic>
    </p:spTree>
    <p:extLst>
      <p:ext uri="{BB962C8B-B14F-4D97-AF65-F5344CB8AC3E}">
        <p14:creationId xmlns:p14="http://schemas.microsoft.com/office/powerpoint/2010/main" val="357774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3600" b="1" dirty="0" smtClean="0">
                <a:solidFill>
                  <a:srgbClr val="FFFF00"/>
                </a:solidFill>
                <a:latin typeface="+mn-lt"/>
                <a:cs typeface="Times New Roman"/>
              </a:rPr>
              <a:t>I have </a:t>
            </a:r>
            <a:r>
              <a:rPr lang="en-US" sz="3600" b="1" dirty="0" smtClean="0">
                <a:solidFill>
                  <a:srgbClr val="FFFFFF"/>
                </a:solidFill>
                <a:latin typeface="+mn-lt"/>
                <a:cs typeface="Times New Roman"/>
              </a:rPr>
              <a:t>“separate” </a:t>
            </a:r>
            <a:r>
              <a:rPr lang="en-US" sz="3600" b="1" dirty="0" smtClean="0">
                <a:solidFill>
                  <a:srgbClr val="FFFF00"/>
                </a:solidFill>
                <a:latin typeface="+mn-lt"/>
                <a:cs typeface="Times New Roman"/>
              </a:rPr>
              <a:t>corporate cat-hood. </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281604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40027388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382"/>
            <a:ext cx="8686800" cy="1016000"/>
          </a:xfrm>
        </p:spPr>
        <p:txBody>
          <a:bodyPr>
            <a:normAutofit fontScale="90000"/>
          </a:bodyPr>
          <a:lstStyle/>
          <a:p>
            <a:r>
              <a:rPr lang="en-US" sz="4800" b="1" dirty="0" smtClean="0">
                <a:solidFill>
                  <a:schemeClr val="bg1"/>
                </a:solidFill>
                <a:latin typeface="+mn-lt"/>
              </a:rPr>
              <a:t> </a:t>
            </a:r>
            <a:r>
              <a:rPr lang="en-US" sz="4800" b="1" dirty="0" smtClean="0">
                <a:solidFill>
                  <a:srgbClr val="FFFF00"/>
                </a:solidFill>
                <a:latin typeface="+mn-lt"/>
              </a:rPr>
              <a:t>Lecture </a:t>
            </a:r>
            <a:r>
              <a:rPr lang="en-US" sz="4800" b="1" smtClean="0">
                <a:solidFill>
                  <a:srgbClr val="FFFF00"/>
                </a:solidFill>
                <a:latin typeface="+mn-lt"/>
              </a:rPr>
              <a:t>Capture </a:t>
            </a:r>
            <a:r>
              <a:rPr lang="en-US" sz="4800" b="1" smtClean="0">
                <a:solidFill>
                  <a:srgbClr val="4BACC6"/>
                </a:solidFill>
                <a:latin typeface="+mn-lt"/>
              </a:rPr>
              <a:t>Wednesday</a:t>
            </a:r>
            <a:r>
              <a:rPr lang="en-US" sz="4800" b="1" dirty="0">
                <a:solidFill>
                  <a:srgbClr val="FFFF00"/>
                </a:solidFill>
                <a:latin typeface="+mn-lt"/>
              </a:rPr>
              <a:t>!</a:t>
            </a:r>
          </a:p>
        </p:txBody>
      </p:sp>
      <p:pic>
        <p:nvPicPr>
          <p:cNvPr id="7" name="Content Placeholder 3" descr="Screen Shot 2016-09-13 at 8.27.4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5" r="-139"/>
          <a:stretch/>
        </p:blipFill>
        <p:spPr>
          <a:xfrm>
            <a:off x="755386" y="1408134"/>
            <a:ext cx="7630491" cy="4318000"/>
          </a:xfrm>
        </p:spPr>
      </p:pic>
    </p:spTree>
    <p:extLst>
      <p:ext uri="{BB962C8B-B14F-4D97-AF65-F5344CB8AC3E}">
        <p14:creationId xmlns:p14="http://schemas.microsoft.com/office/powerpoint/2010/main" val="218992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36" y="148459"/>
            <a:ext cx="8962563" cy="1072207"/>
          </a:xfrm>
        </p:spPr>
        <p:txBody>
          <a:bodyPr>
            <a:normAutofit fontScale="90000"/>
          </a:bodyPr>
          <a:lstStyle/>
          <a:p>
            <a:r>
              <a:rPr lang="en-US" sz="4800" dirty="0">
                <a:solidFill>
                  <a:schemeClr val="bg1"/>
                </a:solidFill>
                <a:latin typeface="Andale Mono"/>
                <a:cs typeface="Andale Mono"/>
              </a:rPr>
              <a:t>1</a:t>
            </a:r>
            <a:r>
              <a:rPr lang="en-US" sz="4800" baseline="30000" dirty="0">
                <a:solidFill>
                  <a:schemeClr val="bg1"/>
                </a:solidFill>
                <a:latin typeface="Andale Mono"/>
                <a:cs typeface="Andale Mono"/>
              </a:rPr>
              <a:t>st</a:t>
            </a:r>
            <a:r>
              <a:rPr lang="en-US" sz="4800" dirty="0" smtClean="0">
                <a:solidFill>
                  <a:schemeClr val="bg1"/>
                </a:solidFill>
                <a:latin typeface="Andale Mono"/>
                <a:cs typeface="Andale Mono"/>
              </a:rPr>
              <a:t>:return of </a:t>
            </a:r>
            <a:r>
              <a:rPr lang="en-US" sz="4800" dirty="0" smtClean="0">
                <a:solidFill>
                  <a:srgbClr val="FFFF00"/>
                </a:solidFill>
                <a:latin typeface="Andale Mono"/>
                <a:cs typeface="Andale Mono"/>
              </a:rPr>
              <a:t>Assignment </a:t>
            </a:r>
            <a:r>
              <a:rPr lang="en-US" sz="4800" dirty="0" smtClean="0">
                <a:solidFill>
                  <a:schemeClr val="bg1"/>
                </a:solidFill>
                <a:latin typeface="Andale Mono"/>
                <a:cs typeface="Andale Mono"/>
              </a:rPr>
              <a:t>#1</a:t>
            </a:r>
            <a:endParaRPr lang="en-US" sz="4800" dirty="0">
              <a:solidFill>
                <a:schemeClr val="bg1"/>
              </a:solidFill>
              <a:latin typeface="Andale Mono"/>
              <a:cs typeface="Andale Mono"/>
            </a:endParaRPr>
          </a:p>
        </p:txBody>
      </p:sp>
      <p:pic>
        <p:nvPicPr>
          <p:cNvPr id="4" name="Content Placeholder 3" descr="AA020053.png"/>
          <p:cNvPicPr>
            <a:picLocks noGrp="1" noChangeAspect="1"/>
          </p:cNvPicPr>
          <p:nvPr>
            <p:ph sz="quarter" idx="10"/>
          </p:nvPr>
        </p:nvPicPr>
        <p:blipFill>
          <a:blip r:embed="rId2">
            <a:extLst>
              <a:ext uri="{28A0092B-C50C-407E-A947-70E740481C1C}">
                <a14:useLocalDpi xmlns:a14="http://schemas.microsoft.com/office/drawing/2010/main" val="0"/>
              </a:ext>
            </a:extLst>
          </a:blip>
          <a:srcRect l="-24104" r="-24104"/>
          <a:stretch>
            <a:fillRect/>
          </a:stretch>
        </p:blipFill>
        <p:spPr>
          <a:xfrm>
            <a:off x="457200" y="1220788"/>
            <a:ext cx="8229600" cy="4668837"/>
          </a:xfrm>
        </p:spPr>
      </p:pic>
    </p:spTree>
    <p:extLst>
      <p:ext uri="{BB962C8B-B14F-4D97-AF65-F5344CB8AC3E}">
        <p14:creationId xmlns:p14="http://schemas.microsoft.com/office/powerpoint/2010/main" val="123313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82" y="0"/>
            <a:ext cx="8060018" cy="1468099"/>
          </a:xfrm>
        </p:spPr>
        <p:txBody>
          <a:bodyPr>
            <a:normAutofit/>
          </a:bodyPr>
          <a:lstStyle/>
          <a:p>
            <a:r>
              <a:rPr lang="en-US" dirty="0" smtClean="0">
                <a:solidFill>
                  <a:schemeClr val="bg1"/>
                </a:solidFill>
              </a:rPr>
              <a:t>If there is a bit of </a:t>
            </a:r>
            <a:r>
              <a:rPr lang="en-US" dirty="0" smtClean="0">
                <a:solidFill>
                  <a:srgbClr val="FFFF00"/>
                </a:solidFill>
              </a:rPr>
              <a:t>yellow stuff </a:t>
            </a:r>
            <a:r>
              <a:rPr lang="en-US" dirty="0" smtClean="0">
                <a:solidFill>
                  <a:schemeClr val="bg1"/>
                </a:solidFill>
              </a:rPr>
              <a:t>on your assignment</a:t>
            </a:r>
            <a:r>
              <a:rPr lang="mr-IN" dirty="0" smtClean="0">
                <a:solidFill>
                  <a:schemeClr val="bg1"/>
                </a:solidFill>
              </a:rPr>
              <a:t>…</a:t>
            </a:r>
            <a:r>
              <a:rPr lang="en-CA" b="1" dirty="0" smtClean="0">
                <a:solidFill>
                  <a:srgbClr val="CCFFCC"/>
                </a:solidFill>
              </a:rPr>
              <a:t>my apologies</a:t>
            </a:r>
            <a:r>
              <a:rPr lang="mr-IN" dirty="0" smtClean="0">
                <a:solidFill>
                  <a:schemeClr val="bg1"/>
                </a:solidFill>
              </a:rPr>
              <a:t>…</a:t>
            </a:r>
            <a:endParaRPr lang="en-US" dirty="0">
              <a:solidFill>
                <a:schemeClr val="bg1"/>
              </a:solidFill>
            </a:endParaRPr>
          </a:p>
        </p:txBody>
      </p:sp>
      <p:pic>
        <p:nvPicPr>
          <p:cNvPr id="4" name="Content Placeholder 3" descr="IMG_0341.jpg"/>
          <p:cNvPicPr>
            <a:picLocks noGrp="1" noChangeAspect="1"/>
          </p:cNvPicPr>
          <p:nvPr>
            <p:ph sz="quarter" idx="10"/>
          </p:nvPr>
        </p:nvPicPr>
        <p:blipFill>
          <a:blip r:embed="rId2">
            <a:extLst>
              <a:ext uri="{28A0092B-C50C-407E-A947-70E740481C1C}">
                <a14:useLocalDpi xmlns:a14="http://schemas.microsoft.com/office/drawing/2010/main" val="0"/>
              </a:ext>
            </a:extLst>
          </a:blip>
          <a:srcRect t="29854" b="29854"/>
          <a:stretch>
            <a:fillRect/>
          </a:stretch>
        </p:blipFill>
        <p:spPr>
          <a:xfrm>
            <a:off x="626782" y="1680553"/>
            <a:ext cx="7834768" cy="4209071"/>
          </a:xfrm>
        </p:spPr>
      </p:pic>
    </p:spTree>
    <p:extLst>
      <p:ext uri="{BB962C8B-B14F-4D97-AF65-F5344CB8AC3E}">
        <p14:creationId xmlns:p14="http://schemas.microsoft.com/office/powerpoint/2010/main" val="4108756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747" y="0"/>
            <a:ext cx="6526052" cy="1016000"/>
          </a:xfrm>
        </p:spPr>
        <p:txBody>
          <a:bodyPr/>
          <a:lstStyle/>
          <a:p>
            <a:r>
              <a:rPr lang="en-US" dirty="0" smtClean="0">
                <a:solidFill>
                  <a:srgbClr val="FFFF00"/>
                </a:solidFill>
              </a:rPr>
              <a:t>If I were the </a:t>
            </a:r>
            <a:r>
              <a:rPr lang="en-US" dirty="0" smtClean="0">
                <a:solidFill>
                  <a:schemeClr val="bg1"/>
                </a:solidFill>
              </a:rPr>
              <a:t>partner</a:t>
            </a:r>
            <a:r>
              <a:rPr lang="mr-IN" dirty="0" smtClean="0">
                <a:solidFill>
                  <a:srgbClr val="FFFF00"/>
                </a:solidFill>
              </a:rPr>
              <a:t>…</a:t>
            </a:r>
            <a:endParaRPr lang="en-US" dirty="0">
              <a:solidFill>
                <a:srgbClr val="FFFF00"/>
              </a:solidFill>
            </a:endParaRPr>
          </a:p>
        </p:txBody>
      </p:sp>
      <p:pic>
        <p:nvPicPr>
          <p:cNvPr id="4" name="Content Placeholder 3" descr="IMG_0345.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62" r="-741"/>
          <a:stretch/>
        </p:blipFill>
        <p:spPr>
          <a:xfrm>
            <a:off x="2721550" y="1016000"/>
            <a:ext cx="3711207" cy="4889500"/>
          </a:xfrm>
        </p:spPr>
      </p:pic>
    </p:spTree>
    <p:extLst>
      <p:ext uri="{BB962C8B-B14F-4D97-AF65-F5344CB8AC3E}">
        <p14:creationId xmlns:p14="http://schemas.microsoft.com/office/powerpoint/2010/main" val="234685776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10273</TotalTime>
  <Words>1280</Words>
  <Application>Microsoft Macintosh PowerPoint</Application>
  <PresentationFormat>On-screen Show (4:3)</PresentationFormat>
  <Paragraphs>177</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CDM_PPT_Template </vt:lpstr>
      <vt:lpstr> The Legal Architecture of Business Governance #4 </vt:lpstr>
      <vt:lpstr>PowerPoint Presentation</vt:lpstr>
      <vt:lpstr>Follow-up</vt:lpstr>
      <vt:lpstr>PowerPoint Presentation</vt:lpstr>
      <vt:lpstr>PowerPoint Presentation</vt:lpstr>
      <vt:lpstr> Lecture Capture Wednesday!</vt:lpstr>
      <vt:lpstr>1st:return of Assignment #1</vt:lpstr>
      <vt:lpstr>If there is a bit of yellow stuff on your assignment…my apologies…</vt:lpstr>
      <vt:lpstr>If I were the partner…</vt:lpstr>
      <vt:lpstr>2nd: Reminder</vt:lpstr>
      <vt:lpstr>3rd: Useful Resource (reminder)</vt:lpstr>
      <vt:lpstr>4th: News of the Week</vt:lpstr>
      <vt:lpstr> 5th </vt:lpstr>
      <vt:lpstr> Unit 6:  The Legal Architecture of Business Governance  </vt:lpstr>
      <vt:lpstr>Constraining the use of  the Corporate Vehicle ?</vt:lpstr>
      <vt:lpstr>A: Not much</vt:lpstr>
      <vt:lpstr>Academic Origins</vt:lpstr>
      <vt:lpstr>Corporate Governance is synonymizing with…Shareholders rights!</vt:lpstr>
      <vt:lpstr>Applicability of the duty of good faith in commercial contracts</vt:lpstr>
      <vt:lpstr>PowerPoint Presentation</vt:lpstr>
      <vt:lpstr>PowerPoint Presentation</vt:lpstr>
      <vt:lpstr>PowerPoint Presentation</vt:lpstr>
      <vt:lpstr>Shareholders</vt:lpstr>
      <vt:lpstr>The Role of Shareholders #1…</vt:lpstr>
      <vt:lpstr>The Role of Shareholders #2…</vt:lpstr>
      <vt:lpstr>What/who is a shareholder? </vt:lpstr>
      <vt:lpstr>Statutory v. Contractual models</vt:lpstr>
      <vt:lpstr>Northern Minerals Investment Corp. v. Mundoro Capital Inc. 2012 BCSC 1090 </vt:lpstr>
      <vt:lpstr>PowerPoint Presentation</vt:lpstr>
      <vt:lpstr>Next Topic: LIMITATIONS OF BOARD-CENTRIC MODEL AND RE-DESIGNING THE ARCHITECTURE   </vt:lpstr>
      <vt:lpstr>Example of a close corp.</vt:lpstr>
      <vt:lpstr> Publicly Held Corporations </vt:lpstr>
      <vt:lpstr> Why do the theoretical model and the reality diverge? Four possible reasons: </vt:lpstr>
      <vt:lpstr>Re-read BCBCA Section 137 (1)</vt:lpstr>
      <vt:lpstr>Effect…</vt:lpstr>
      <vt:lpstr>CBCA: Restricting Directors</vt:lpstr>
      <vt:lpstr>PowerPoint Presentation</vt:lpstr>
      <vt:lpstr>Now: Directors in depth </vt:lpstr>
      <vt:lpstr>Yes a Company must have Directors </vt:lpstr>
      <vt:lpstr> What is a Director? </vt:lpstr>
      <vt:lpstr>Categories or Kinds of Directors </vt:lpstr>
      <vt:lpstr> BCBCA s. 138 (1) provides… </vt:lpstr>
      <vt:lpstr>PowerPoint Presentation</vt:lpstr>
      <vt:lpstr> De facto director </vt:lpstr>
      <vt:lpstr> Shadow directors </vt:lpstr>
      <vt:lpstr> Nominee directors </vt:lpstr>
      <vt:lpstr>Alternate directors</vt:lpstr>
      <vt:lpstr> Qualifications &amp; Disqualifications of Directors </vt:lpstr>
      <vt:lpstr> Qualifications - residency </vt:lpstr>
      <vt:lpstr> Qualifications - competence </vt:lpstr>
      <vt:lpstr>BCBCA Section 142 provides…</vt:lpstr>
      <vt:lpstr>PowerPoint Presentation</vt:lpstr>
      <vt:lpstr> Qualifications - Independence </vt:lpstr>
      <vt:lpstr> Disqualifications </vt:lpstr>
      <vt:lpstr>Next class:</vt:lpstr>
      <vt:lpstr>I have “separate” corporate cat-hood. </vt:lpstr>
      <vt:lpstr>PowerPoint Presentation</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Jon Festinger</cp:lastModifiedBy>
  <cp:revision>902</cp:revision>
  <cp:lastPrinted>2013-11-20T04:46:48Z</cp:lastPrinted>
  <dcterms:created xsi:type="dcterms:W3CDTF">2013-03-18T21:23:38Z</dcterms:created>
  <dcterms:modified xsi:type="dcterms:W3CDTF">2016-11-17T02:42:36Z</dcterms:modified>
</cp:coreProperties>
</file>