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300" r:id="rId2"/>
    <p:sldId id="965" r:id="rId3"/>
    <p:sldId id="966" r:id="rId4"/>
    <p:sldId id="1218" r:id="rId5"/>
    <p:sldId id="1265" r:id="rId6"/>
    <p:sldId id="1252" r:id="rId7"/>
    <p:sldId id="1299" r:id="rId8"/>
    <p:sldId id="1300" r:id="rId9"/>
    <p:sldId id="1303" r:id="rId10"/>
    <p:sldId id="1302" r:id="rId11"/>
    <p:sldId id="1188" r:id="rId12"/>
    <p:sldId id="1304" r:id="rId13"/>
    <p:sldId id="1305" r:id="rId14"/>
    <p:sldId id="1307" r:id="rId15"/>
    <p:sldId id="1306" r:id="rId16"/>
    <p:sldId id="1330" r:id="rId17"/>
    <p:sldId id="1333" r:id="rId18"/>
    <p:sldId id="1308" r:id="rId19"/>
    <p:sldId id="1131" r:id="rId20"/>
    <p:sldId id="1186" r:id="rId21"/>
    <p:sldId id="1211" r:id="rId22"/>
    <p:sldId id="1249" r:id="rId23"/>
    <p:sldId id="1286" r:id="rId24"/>
    <p:sldId id="1259" r:id="rId25"/>
    <p:sldId id="1260" r:id="rId26"/>
    <p:sldId id="1296" r:id="rId27"/>
    <p:sldId id="1273" r:id="rId28"/>
    <p:sldId id="1274" r:id="rId29"/>
    <p:sldId id="1275" r:id="rId30"/>
    <p:sldId id="1276" r:id="rId31"/>
    <p:sldId id="1277" r:id="rId32"/>
    <p:sldId id="1278" r:id="rId33"/>
    <p:sldId id="1279" r:id="rId34"/>
    <p:sldId id="1280" r:id="rId35"/>
    <p:sldId id="1281" r:id="rId36"/>
    <p:sldId id="1261" r:id="rId37"/>
    <p:sldId id="1287" r:id="rId38"/>
    <p:sldId id="1288" r:id="rId39"/>
    <p:sldId id="1290" r:id="rId40"/>
    <p:sldId id="1289" r:id="rId41"/>
    <p:sldId id="1335" r:id="rId42"/>
    <p:sldId id="1297" r:id="rId43"/>
    <p:sldId id="1331" r:id="rId44"/>
    <p:sldId id="1332" r:id="rId45"/>
    <p:sldId id="1309" r:id="rId46"/>
    <p:sldId id="1327" r:id="rId47"/>
    <p:sldId id="1328" r:id="rId48"/>
    <p:sldId id="1310" r:id="rId49"/>
    <p:sldId id="1311" r:id="rId50"/>
    <p:sldId id="1312" r:id="rId51"/>
    <p:sldId id="1313" r:id="rId52"/>
    <p:sldId id="1314" r:id="rId53"/>
    <p:sldId id="1315" r:id="rId54"/>
    <p:sldId id="1317" r:id="rId55"/>
    <p:sldId id="1318" r:id="rId56"/>
    <p:sldId id="1319" r:id="rId57"/>
    <p:sldId id="1336" r:id="rId58"/>
    <p:sldId id="1320" r:id="rId59"/>
    <p:sldId id="1321" r:id="rId60"/>
    <p:sldId id="1324" r:id="rId61"/>
    <p:sldId id="1337" r:id="rId62"/>
    <p:sldId id="1263" r:id="rId63"/>
    <p:sldId id="1251"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18E"/>
    <a:srgbClr val="6788CA"/>
    <a:srgbClr val="FFC079"/>
    <a:srgbClr val="C31F3D"/>
    <a:srgbClr val="E42225"/>
    <a:srgbClr val="7F29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7" d="100"/>
          <a:sy n="77" d="100"/>
        </p:scale>
        <p:origin x="-960" y="-2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B6EFC-952C-7E4A-9BA7-8224D7AF70B7}" type="datetimeFigureOut">
              <a:rPr lang="en-US" smtClean="0"/>
              <a:t>16-11-21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DD70A-49CF-A34C-9971-161B57405951}" type="slidenum">
              <a:rPr lang="en-US" smtClean="0"/>
              <a:t>‹#›</a:t>
            </a:fld>
            <a:endParaRPr lang="en-US"/>
          </a:p>
        </p:txBody>
      </p:sp>
    </p:spTree>
    <p:extLst>
      <p:ext uri="{BB962C8B-B14F-4D97-AF65-F5344CB8AC3E}">
        <p14:creationId xmlns:p14="http://schemas.microsoft.com/office/powerpoint/2010/main" val="2666119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bizorg.allard.ubc.ca"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s://www.lawsociety.bc.ca/docs/becoming/material/Company.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86"/>
            <a:ext cx="8646080" cy="1574891"/>
          </a:xfrm>
        </p:spPr>
        <p:txBody>
          <a:bodyPr>
            <a:noAutofit/>
          </a:bodyPr>
          <a:lstStyle/>
          <a:p>
            <a:r>
              <a:rPr lang="en-CA" sz="4800" b="1" dirty="0" smtClean="0">
                <a:solidFill>
                  <a:srgbClr val="FFFF00"/>
                </a:solidFill>
              </a:rPr>
              <a:t/>
            </a:r>
            <a:br>
              <a:rPr lang="en-CA" sz="4800" b="1" dirty="0" smtClean="0">
                <a:solidFill>
                  <a:srgbClr val="FFFF00"/>
                </a:solidFill>
              </a:rPr>
            </a:br>
            <a:r>
              <a:rPr lang="en-CA" sz="4800" b="1" dirty="0" smtClean="0">
                <a:solidFill>
                  <a:srgbClr val="000000"/>
                </a:solidFill>
              </a:rPr>
              <a:t>The (</a:t>
            </a:r>
            <a:r>
              <a:rPr lang="en-CA" sz="4800" b="1" dirty="0" smtClean="0">
                <a:solidFill>
                  <a:srgbClr val="660066"/>
                </a:solidFill>
              </a:rPr>
              <a:t>Fiduciary</a:t>
            </a:r>
            <a:r>
              <a:rPr lang="en-CA" sz="4800" b="1" dirty="0" smtClean="0">
                <a:solidFill>
                  <a:schemeClr val="tx1"/>
                </a:solidFill>
              </a:rPr>
              <a:t>)</a:t>
            </a:r>
            <a:r>
              <a:rPr lang="en-CA" sz="4800" b="1" dirty="0" smtClean="0">
                <a:solidFill>
                  <a:srgbClr val="000090"/>
                </a:solidFill>
              </a:rPr>
              <a:t> Obligations </a:t>
            </a:r>
            <a:r>
              <a:rPr lang="en-CA" sz="4800" b="1" dirty="0">
                <a:solidFill>
                  <a:schemeClr val="tx1"/>
                </a:solidFill>
              </a:rPr>
              <a:t>of </a:t>
            </a:r>
            <a:r>
              <a:rPr lang="en-CA" sz="4800" b="1" dirty="0" smtClean="0">
                <a:solidFill>
                  <a:srgbClr val="000090"/>
                </a:solidFill>
              </a:rPr>
              <a:t>Corporate Management </a:t>
            </a:r>
            <a:r>
              <a:rPr lang="en-CA" sz="4800" b="1" dirty="0" smtClean="0">
                <a:solidFill>
                  <a:schemeClr val="tx1"/>
                </a:solidFill>
              </a:rPr>
              <a:t>#1</a:t>
            </a:r>
            <a:r>
              <a:rPr lang="en-CA" sz="4800" b="1" dirty="0">
                <a:solidFill>
                  <a:schemeClr val="tx1"/>
                </a:solidFill>
              </a:rPr>
              <a:t/>
            </a:r>
            <a:br>
              <a:rPr lang="en-CA" sz="4800" b="1" dirty="0">
                <a:solidFill>
                  <a:schemeClr val="tx1"/>
                </a:solidFill>
              </a:rPr>
            </a:br>
            <a:endParaRPr lang="en-US" sz="4800" dirty="0">
              <a:solidFill>
                <a:schemeClr val="tx1"/>
              </a:solidFill>
              <a:latin typeface="+mn-lt"/>
              <a:cs typeface="Times New Roman"/>
            </a:endParaRPr>
          </a:p>
        </p:txBody>
      </p:sp>
      <p:sp>
        <p:nvSpPr>
          <p:cNvPr id="3" name="Content Placeholder 2"/>
          <p:cNvSpPr>
            <a:spLocks noGrp="1"/>
          </p:cNvSpPr>
          <p:nvPr>
            <p:ph sz="quarter" idx="10"/>
          </p:nvPr>
        </p:nvSpPr>
        <p:spPr>
          <a:xfrm>
            <a:off x="457200" y="2103285"/>
            <a:ext cx="8229600" cy="3995996"/>
          </a:xfrm>
        </p:spPr>
        <p:txBody>
          <a:bodyPr>
            <a:normAutofit fontScale="92500" lnSpcReduction="20000"/>
          </a:bodyPr>
          <a:lstStyle/>
          <a:p>
            <a:pPr marL="0" indent="0">
              <a:buNone/>
            </a:pPr>
            <a:r>
              <a:rPr lang="en-US" b="1" dirty="0" smtClean="0">
                <a:solidFill>
                  <a:srgbClr val="000000"/>
                </a:solidFill>
                <a:latin typeface="+mn-lt"/>
                <a:cs typeface="Lucida Console"/>
              </a:rPr>
              <a:t>Talk 20</a:t>
            </a:r>
          </a:p>
          <a:p>
            <a:pPr marL="0" indent="0">
              <a:buNone/>
            </a:pPr>
            <a:r>
              <a:rPr lang="en-US" b="1" dirty="0" smtClean="0">
                <a:solidFill>
                  <a:srgbClr val="000000"/>
                </a:solidFill>
                <a:latin typeface="+mn-lt"/>
                <a:cs typeface="Lucida Console"/>
              </a:rPr>
              <a:t>LAW 459 003</a:t>
            </a:r>
          </a:p>
          <a:p>
            <a:pPr marL="0" indent="0">
              <a:buNone/>
            </a:pPr>
            <a:r>
              <a:rPr lang="en-US" b="1" dirty="0" smtClean="0">
                <a:solidFill>
                  <a:srgbClr val="000000"/>
                </a:solidFill>
                <a:latin typeface="+mn-lt"/>
                <a:cs typeface="Lucida Console"/>
              </a:rPr>
              <a:t>BUSINESS ORGANIZATIONS</a:t>
            </a:r>
            <a:endParaRPr lang="en-US" b="1" dirty="0">
              <a:solidFill>
                <a:srgbClr val="000000"/>
              </a:solidFill>
              <a:latin typeface="+mn-lt"/>
              <a:cs typeface="Lucida Console"/>
            </a:endParaRPr>
          </a:p>
          <a:p>
            <a:pPr marL="0" indent="0">
              <a:buNone/>
            </a:pPr>
            <a:r>
              <a:rPr lang="en-US" b="1" dirty="0" smtClean="0">
                <a:solidFill>
                  <a:srgbClr val="000000"/>
                </a:solidFill>
                <a:latin typeface="+mn-lt"/>
                <a:cs typeface="Lucida Console"/>
              </a:rPr>
              <a:t>Allard School of Law, UBC</a:t>
            </a:r>
          </a:p>
          <a:p>
            <a:pPr marL="0" indent="0">
              <a:buNone/>
            </a:pPr>
            <a:r>
              <a:rPr lang="en-US" b="1" dirty="0" smtClean="0">
                <a:solidFill>
                  <a:srgbClr val="000000"/>
                </a:solidFill>
                <a:latin typeface="+mn-lt"/>
                <a:cs typeface="Lucida Console"/>
              </a:rPr>
              <a:t>Fall, 2016</a:t>
            </a:r>
            <a:endParaRPr lang="en-US" b="1" dirty="0">
              <a:solidFill>
                <a:srgbClr val="000000"/>
              </a:solidFill>
              <a:latin typeface="+mn-lt"/>
              <a:cs typeface="Lucida Console"/>
            </a:endParaRPr>
          </a:p>
          <a:p>
            <a:endParaRPr lang="en-US" dirty="0">
              <a:latin typeface="+mn-lt"/>
              <a:cs typeface="Lucida Console"/>
            </a:endParaRPr>
          </a:p>
          <a:p>
            <a:endParaRPr lang="en-US" dirty="0">
              <a:latin typeface="+mn-lt"/>
              <a:cs typeface="Lucida Console"/>
            </a:endParaRPr>
          </a:p>
          <a:p>
            <a:pPr marL="0" indent="0">
              <a:buNone/>
            </a:pPr>
            <a:endParaRPr lang="en-US" sz="1600" dirty="0" smtClean="0">
              <a:latin typeface="+mn-lt"/>
              <a:cs typeface="Lucida Console"/>
            </a:endParaRPr>
          </a:p>
          <a:p>
            <a:pPr marL="0" indent="0">
              <a:buNone/>
            </a:pPr>
            <a:endParaRPr lang="en-US" sz="1600" b="1" dirty="0" smtClean="0">
              <a:solidFill>
                <a:srgbClr val="000000"/>
              </a:solidFill>
              <a:latin typeface="+mn-lt"/>
              <a:cs typeface="Lucida Console"/>
            </a:endParaRPr>
          </a:p>
          <a:p>
            <a:pPr marL="0" indent="0">
              <a:buNone/>
            </a:pPr>
            <a:endParaRPr lang="en-US" sz="1600" b="1" dirty="0" smtClean="0">
              <a:solidFill>
                <a:srgbClr val="000000"/>
              </a:solidFill>
              <a:latin typeface="+mn-lt"/>
              <a:cs typeface="Lucida Console"/>
            </a:endParaRPr>
          </a:p>
          <a:p>
            <a:pPr marL="0" indent="0">
              <a:buNone/>
            </a:pPr>
            <a:r>
              <a:rPr lang="en-US" sz="1900" b="1" dirty="0" smtClean="0">
                <a:solidFill>
                  <a:srgbClr val="000000"/>
                </a:solidFill>
                <a:latin typeface="+mn-lt"/>
                <a:cs typeface="Lucida Console"/>
              </a:rPr>
              <a:t>Jon </a:t>
            </a:r>
            <a:r>
              <a:rPr lang="en-US" sz="1900" b="1" dirty="0">
                <a:solidFill>
                  <a:srgbClr val="000000"/>
                </a:solidFill>
                <a:latin typeface="+mn-lt"/>
                <a:cs typeface="Lucida Console"/>
              </a:rPr>
              <a:t>Festinger Q.C</a:t>
            </a:r>
            <a:r>
              <a:rPr lang="en-US" sz="1900" b="1" dirty="0" smtClean="0">
                <a:solidFill>
                  <a:srgbClr val="000000"/>
                </a:solidFill>
                <a:latin typeface="+mn-lt"/>
                <a:cs typeface="Lucida Console"/>
              </a:rPr>
              <a:t>.</a:t>
            </a:r>
            <a:endParaRPr lang="en-US" sz="1900" b="1" dirty="0">
              <a:solidFill>
                <a:srgbClr val="000000"/>
              </a:solidFill>
              <a:latin typeface="+mn-lt"/>
              <a:cs typeface="Lucida Console"/>
            </a:endParaRPr>
          </a:p>
          <a:p>
            <a:pPr marL="0" indent="0">
              <a:buNone/>
            </a:pPr>
            <a:r>
              <a:rPr lang="en-US" sz="1900" b="1" dirty="0">
                <a:solidFill>
                  <a:srgbClr val="000000"/>
                </a:solidFill>
                <a:latin typeface="+mn-lt"/>
                <a:cs typeface="Lucida Console"/>
              </a:rPr>
              <a:t>Festinger Law &amp; Strategy </a:t>
            </a:r>
          </a:p>
          <a:p>
            <a:pPr marL="0" indent="0">
              <a:buNone/>
            </a:pPr>
            <a:r>
              <a:rPr lang="en-US" sz="1900" b="1" dirty="0" smtClean="0">
                <a:latin typeface="+mn-lt"/>
                <a:cs typeface="Lucida Console"/>
                <a:hlinkClick r:id="rId4"/>
              </a:rPr>
              <a:t>http://bizorg.allard.ubc.ca</a:t>
            </a:r>
            <a:endParaRPr lang="en-US" sz="1900" b="1" dirty="0" smtClean="0">
              <a:latin typeface="+mn-lt"/>
              <a:cs typeface="Lucida Console"/>
            </a:endParaRPr>
          </a:p>
          <a:p>
            <a:pPr marL="0" indent="0">
              <a:buNone/>
            </a:pPr>
            <a:r>
              <a:rPr lang="en-US" sz="1900" b="1" dirty="0" smtClean="0">
                <a:solidFill>
                  <a:srgbClr val="000000"/>
                </a:solidFill>
                <a:latin typeface="+mn-lt"/>
                <a:cs typeface="Lucida Console"/>
              </a:rPr>
              <a:t>@</a:t>
            </a:r>
            <a:r>
              <a:rPr lang="en-US" sz="1900" b="1" dirty="0" err="1" smtClean="0">
                <a:solidFill>
                  <a:srgbClr val="000000"/>
                </a:solidFill>
                <a:latin typeface="+mn-lt"/>
                <a:cs typeface="Lucida Console"/>
              </a:rPr>
              <a:t>jonfestinger</a:t>
            </a:r>
            <a:endParaRPr lang="en-US" sz="1900" b="1" dirty="0">
              <a:solidFill>
                <a:srgbClr val="000000"/>
              </a:solidFill>
              <a:latin typeface="+mn-lt"/>
              <a:cs typeface="Lucida Console"/>
            </a:endParaRPr>
          </a:p>
          <a:p>
            <a:pPr marL="0" indent="0">
              <a:buNone/>
            </a:pPr>
            <a:r>
              <a:rPr lang="en-US" sz="1900" b="1" dirty="0" err="1" smtClean="0">
                <a:solidFill>
                  <a:schemeClr val="tx1"/>
                </a:solidFill>
                <a:latin typeface="+mn-lt"/>
                <a:cs typeface="Lucida Console"/>
              </a:rPr>
              <a:t>jon@fblawstrategy.com</a:t>
            </a:r>
            <a:endParaRPr lang="en-US" sz="1900" b="1" dirty="0">
              <a:solidFill>
                <a:schemeClr val="tx1"/>
              </a:solidFill>
              <a:latin typeface="+mn-lt"/>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6" name="Content Placeholder 3" descr="JF.png"/>
          <p:cNvPicPr>
            <a:picLocks noChangeAspect="1"/>
          </p:cNvPicPr>
          <p:nvPr/>
        </p:nvPicPr>
        <p:blipFill rotWithShape="1">
          <a:blip r:embed="rId5">
            <a:extLst>
              <a:ext uri="{28A0092B-C50C-407E-A947-70E740481C1C}">
                <a14:useLocalDpi xmlns:a14="http://schemas.microsoft.com/office/drawing/2010/main" val="0"/>
              </a:ext>
            </a:extLst>
          </a:blip>
          <a:srcRect l="20968" t="29807" r="941" b="27147"/>
          <a:stretch/>
        </p:blipFill>
        <p:spPr>
          <a:xfrm>
            <a:off x="6302082" y="3962741"/>
            <a:ext cx="2384718" cy="1858747"/>
          </a:xfrm>
          <a:prstGeom prst="rect">
            <a:avLst/>
          </a:prstGeom>
        </p:spPr>
      </p:pic>
    </p:spTree>
    <p:extLst>
      <p:ext uri="{BB962C8B-B14F-4D97-AF65-F5344CB8AC3E}">
        <p14:creationId xmlns:p14="http://schemas.microsoft.com/office/powerpoint/2010/main" val="5367874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534080"/>
            <a:ext cx="8229600" cy="4354809"/>
          </a:xfrm>
        </p:spPr>
        <p:txBody>
          <a:bodyPr>
            <a:normAutofit/>
          </a:bodyPr>
          <a:lstStyle/>
          <a:p>
            <a:pPr marL="0" indent="0" algn="ctr">
              <a:buNone/>
            </a:pPr>
            <a:r>
              <a:rPr lang="en-US" sz="3200" b="1" dirty="0" smtClean="0">
                <a:solidFill>
                  <a:srgbClr val="FFFF00"/>
                </a:solidFill>
              </a:rPr>
              <a:t>AFRAID YOU HAVE TO BRING YOUR OWN STATUTES</a:t>
            </a:r>
            <a:endParaRPr lang="en-US" sz="3200" b="1" dirty="0">
              <a:solidFill>
                <a:srgbClr val="FFFF00"/>
              </a:solidFill>
            </a:endParaRPr>
          </a:p>
        </p:txBody>
      </p:sp>
      <p:pic>
        <p:nvPicPr>
          <p:cNvPr id="4" name="Picture 3" descr="Screen Shot 2016-11-20 at 4.31.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6052"/>
            <a:ext cx="8253762" cy="975128"/>
          </a:xfrm>
          <a:prstGeom prst="rect">
            <a:avLst/>
          </a:prstGeom>
        </p:spPr>
      </p:pic>
      <p:pic>
        <p:nvPicPr>
          <p:cNvPr id="5" name="Picture 4" descr="Screen Shot 2016-11-20 at 4.45.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161" y="2765953"/>
            <a:ext cx="4420459" cy="3122936"/>
          </a:xfrm>
          <a:prstGeom prst="rect">
            <a:avLst/>
          </a:prstGeom>
        </p:spPr>
      </p:pic>
    </p:spTree>
    <p:extLst>
      <p:ext uri="{BB962C8B-B14F-4D97-AF65-F5344CB8AC3E}">
        <p14:creationId xmlns:p14="http://schemas.microsoft.com/office/powerpoint/2010/main" val="241384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77" y="13179"/>
            <a:ext cx="7185823" cy="1016000"/>
          </a:xfrm>
        </p:spPr>
        <p:txBody>
          <a:bodyPr>
            <a:normAutofit/>
          </a:bodyPr>
          <a:lstStyle/>
          <a:p>
            <a:r>
              <a:rPr lang="en-US" sz="4400" dirty="0">
                <a:solidFill>
                  <a:schemeClr val="bg1"/>
                </a:solidFill>
                <a:latin typeface="American Typewriter"/>
                <a:cs typeface="American Typewriter"/>
              </a:rPr>
              <a:t>4</a:t>
            </a:r>
            <a:r>
              <a:rPr lang="en-US" sz="4400" baseline="30000" dirty="0" smtClean="0">
                <a:solidFill>
                  <a:schemeClr val="bg1"/>
                </a:solidFill>
                <a:latin typeface="American Typewriter"/>
                <a:cs typeface="American Typewriter"/>
              </a:rPr>
              <a:t>th</a:t>
            </a:r>
            <a:r>
              <a:rPr lang="en-US" sz="4400" dirty="0" smtClean="0">
                <a:solidFill>
                  <a:schemeClr val="bg1"/>
                </a:solidFill>
                <a:latin typeface="American Typewriter"/>
                <a:cs typeface="American Typewriter"/>
              </a:rPr>
              <a:t>: </a:t>
            </a:r>
            <a:r>
              <a:rPr lang="en-US" sz="4400" dirty="0" smtClean="0">
                <a:solidFill>
                  <a:srgbClr val="FFFF00"/>
                </a:solidFill>
                <a:latin typeface="American Typewriter"/>
                <a:cs typeface="American Typewriter"/>
              </a:rPr>
              <a:t>News of the Week</a:t>
            </a:r>
            <a:endParaRPr lang="en-US" sz="4400" dirty="0">
              <a:solidFill>
                <a:srgbClr val="FFFF00"/>
              </a:solidFill>
              <a:latin typeface="American Typewriter"/>
              <a:cs typeface="American Typewriter"/>
            </a:endParaRPr>
          </a:p>
        </p:txBody>
      </p:sp>
      <p:pic>
        <p:nvPicPr>
          <p:cNvPr id="5" name="Content Placeholder 4" descr="Screen Shot 2016-11-18 at 11.58.04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t="-773" b="-773"/>
          <a:stretch/>
        </p:blipFill>
        <p:spPr>
          <a:xfrm>
            <a:off x="1781378" y="1181640"/>
            <a:ext cx="5129713" cy="3824498"/>
          </a:xfrm>
        </p:spPr>
      </p:pic>
      <p:sp>
        <p:nvSpPr>
          <p:cNvPr id="3" name="TextBox 2"/>
          <p:cNvSpPr txBox="1"/>
          <p:nvPr/>
        </p:nvSpPr>
        <p:spPr>
          <a:xfrm>
            <a:off x="1006149" y="5006138"/>
            <a:ext cx="6770088" cy="954107"/>
          </a:xfrm>
          <a:prstGeom prst="rect">
            <a:avLst/>
          </a:prstGeom>
          <a:noFill/>
        </p:spPr>
        <p:txBody>
          <a:bodyPr wrap="none" rtlCol="0">
            <a:spAutoFit/>
          </a:bodyPr>
          <a:lstStyle/>
          <a:p>
            <a:r>
              <a:rPr lang="en-US" sz="2800" dirty="0" smtClean="0">
                <a:solidFill>
                  <a:srgbClr val="FFFF00"/>
                </a:solidFill>
              </a:rPr>
              <a:t>Think of </a:t>
            </a:r>
            <a:r>
              <a:rPr lang="en-US" sz="2800" i="1" dirty="0" smtClean="0">
                <a:solidFill>
                  <a:schemeClr val="bg1"/>
                </a:solidFill>
              </a:rPr>
              <a:t>McCormick </a:t>
            </a:r>
            <a:r>
              <a:rPr lang="en-US" sz="2800" i="1" dirty="0">
                <a:solidFill>
                  <a:schemeClr val="bg1"/>
                </a:solidFill>
              </a:rPr>
              <a:t>v. </a:t>
            </a:r>
            <a:r>
              <a:rPr lang="en-US" sz="2800" i="1" dirty="0" err="1">
                <a:solidFill>
                  <a:schemeClr val="bg1"/>
                </a:solidFill>
              </a:rPr>
              <a:t>Fasken</a:t>
            </a:r>
            <a:r>
              <a:rPr lang="en-US" sz="2800" i="1" dirty="0">
                <a:solidFill>
                  <a:schemeClr val="bg1"/>
                </a:solidFill>
              </a:rPr>
              <a:t> </a:t>
            </a:r>
            <a:r>
              <a:rPr lang="en-US" sz="2800" i="1" dirty="0" smtClean="0">
                <a:solidFill>
                  <a:schemeClr val="bg1"/>
                </a:solidFill>
              </a:rPr>
              <a:t>Martineau</a:t>
            </a:r>
          </a:p>
          <a:p>
            <a:r>
              <a:rPr lang="en-US" sz="2800" i="1" dirty="0" smtClean="0">
                <a:solidFill>
                  <a:schemeClr val="bg1"/>
                </a:solidFill>
              </a:rPr>
              <a:t> </a:t>
            </a:r>
            <a:r>
              <a:rPr lang="en-US" sz="2800" i="1" dirty="0" err="1">
                <a:solidFill>
                  <a:schemeClr val="bg1"/>
                </a:solidFill>
              </a:rPr>
              <a:t>DuMoulin</a:t>
            </a:r>
            <a:r>
              <a:rPr lang="en-US" sz="2800" i="1" dirty="0">
                <a:solidFill>
                  <a:schemeClr val="bg1"/>
                </a:solidFill>
              </a:rPr>
              <a:t> LLP</a:t>
            </a:r>
            <a:r>
              <a:rPr lang="en-US" sz="2800" dirty="0">
                <a:solidFill>
                  <a:schemeClr val="bg1"/>
                </a:solidFill>
              </a:rPr>
              <a:t>, 2014 SCC </a:t>
            </a:r>
            <a:r>
              <a:rPr lang="en-US" sz="2400" dirty="0">
                <a:solidFill>
                  <a:schemeClr val="bg1"/>
                </a:solidFill>
              </a:rPr>
              <a:t>39 </a:t>
            </a:r>
          </a:p>
        </p:txBody>
      </p:sp>
    </p:spTree>
    <p:extLst>
      <p:ext uri="{BB962C8B-B14F-4D97-AF65-F5344CB8AC3E}">
        <p14:creationId xmlns:p14="http://schemas.microsoft.com/office/powerpoint/2010/main" val="45325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16000"/>
          </a:xfrm>
        </p:spPr>
        <p:txBody>
          <a:bodyPr/>
          <a:lstStyle/>
          <a:p>
            <a:r>
              <a:rPr lang="en-US" b="1" dirty="0" smtClean="0">
                <a:solidFill>
                  <a:schemeClr val="bg1"/>
                </a:solidFill>
              </a:rPr>
              <a:t>Follow-Up: </a:t>
            </a:r>
            <a:r>
              <a:rPr lang="en-US" b="1" dirty="0" err="1" smtClean="0">
                <a:solidFill>
                  <a:srgbClr val="FFFF00"/>
                </a:solidFill>
              </a:rPr>
              <a:t>Nevsun</a:t>
            </a:r>
            <a:r>
              <a:rPr lang="en-US" dirty="0" smtClean="0">
                <a:solidFill>
                  <a:schemeClr val="bg1"/>
                </a:solidFill>
              </a:rPr>
              <a:t> (forced </a:t>
            </a:r>
            <a:r>
              <a:rPr lang="en-US" dirty="0" err="1" smtClean="0">
                <a:solidFill>
                  <a:schemeClr val="bg1"/>
                </a:solidFill>
              </a:rPr>
              <a:t>labour</a:t>
            </a:r>
            <a:r>
              <a:rPr lang="en-US" dirty="0" smtClean="0">
                <a:solidFill>
                  <a:schemeClr val="bg1"/>
                </a:solidFill>
              </a:rPr>
              <a:t>)</a:t>
            </a:r>
            <a:endParaRPr lang="en-US" dirty="0">
              <a:solidFill>
                <a:schemeClr val="bg1"/>
              </a:solidFill>
            </a:endParaRPr>
          </a:p>
        </p:txBody>
      </p:sp>
      <p:pic>
        <p:nvPicPr>
          <p:cNvPr id="4" name="Content Placeholder 3" descr="Screen Shot 2016-11-20 at 4.55.30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51" r="-59"/>
          <a:stretch/>
        </p:blipFill>
        <p:spPr>
          <a:xfrm>
            <a:off x="1187586" y="1016000"/>
            <a:ext cx="6762643" cy="4889500"/>
          </a:xfrm>
        </p:spPr>
      </p:pic>
    </p:spTree>
    <p:extLst>
      <p:ext uri="{BB962C8B-B14F-4D97-AF65-F5344CB8AC3E}">
        <p14:creationId xmlns:p14="http://schemas.microsoft.com/office/powerpoint/2010/main" val="33009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329909"/>
            <a:ext cx="8686800" cy="5987863"/>
          </a:xfrm>
        </p:spPr>
        <p:txBody>
          <a:bodyPr>
            <a:normAutofit/>
          </a:bodyPr>
          <a:lstStyle/>
          <a:p>
            <a:pPr lvl="0">
              <a:lnSpc>
                <a:spcPct val="90000"/>
              </a:lnSpc>
            </a:pPr>
            <a:r>
              <a:rPr lang="en-US" sz="2800" dirty="0" smtClean="0">
                <a:solidFill>
                  <a:srgbClr val="FFFFFF"/>
                </a:solidFill>
              </a:rPr>
              <a:t>One of the issues is </a:t>
            </a:r>
            <a:r>
              <a:rPr lang="en-US" sz="2800" i="1" dirty="0" smtClean="0">
                <a:solidFill>
                  <a:srgbClr val="FFFFFF"/>
                </a:solidFill>
              </a:rPr>
              <a:t>“the </a:t>
            </a:r>
            <a:r>
              <a:rPr lang="en-US" sz="2800" i="1" dirty="0">
                <a:solidFill>
                  <a:srgbClr val="FFFF00"/>
                </a:solidFill>
              </a:rPr>
              <a:t>potential corporate liability for alleged breaches of both private and customary international law</a:t>
            </a:r>
            <a:r>
              <a:rPr lang="en-US" sz="2800" i="1" dirty="0">
                <a:solidFill>
                  <a:srgbClr val="FFFFFF"/>
                </a:solidFill>
              </a:rPr>
              <a:t>. This in turn raises issues of corporate immunity and whether the act of state doctrine raises a complete </a:t>
            </a:r>
            <a:r>
              <a:rPr lang="en-US" sz="2800" i="1" dirty="0" err="1">
                <a:solidFill>
                  <a:srgbClr val="FFFFFF"/>
                </a:solidFill>
              </a:rPr>
              <a:t>defence</a:t>
            </a:r>
            <a:r>
              <a:rPr lang="en-US" sz="2800" i="1" dirty="0">
                <a:solidFill>
                  <a:srgbClr val="FFFFFF"/>
                </a:solidFill>
              </a:rPr>
              <a:t> to the plaintiffs’ claims</a:t>
            </a:r>
            <a:r>
              <a:rPr lang="en-US" sz="2800" i="1" dirty="0" smtClean="0">
                <a:solidFill>
                  <a:srgbClr val="FFFFFF"/>
                </a:solidFill>
              </a:rPr>
              <a:t>.” </a:t>
            </a:r>
          </a:p>
          <a:p>
            <a:pPr lvl="0">
              <a:lnSpc>
                <a:spcPct val="90000"/>
              </a:lnSpc>
            </a:pPr>
            <a:r>
              <a:rPr lang="en-US" sz="2800" dirty="0" smtClean="0">
                <a:solidFill>
                  <a:srgbClr val="FFFFFF"/>
                </a:solidFill>
              </a:rPr>
              <a:t>Mostly an </a:t>
            </a:r>
            <a:r>
              <a:rPr lang="en-US" sz="2800" dirty="0" smtClean="0">
                <a:solidFill>
                  <a:srgbClr val="CCFFCC"/>
                </a:solidFill>
              </a:rPr>
              <a:t>international law (forum) &amp; class action</a:t>
            </a:r>
            <a:r>
              <a:rPr lang="en-US" sz="2800" dirty="0" smtClean="0">
                <a:solidFill>
                  <a:srgbClr val="FFFFFF"/>
                </a:solidFill>
              </a:rPr>
              <a:t> case at this stage</a:t>
            </a:r>
            <a:endParaRPr lang="en-US" sz="2800" dirty="0" smtClean="0"/>
          </a:p>
          <a:p>
            <a:pPr>
              <a:lnSpc>
                <a:spcPct val="90000"/>
              </a:lnSpc>
            </a:pPr>
            <a:r>
              <a:rPr lang="en-CA" sz="2800" i="1" dirty="0" smtClean="0">
                <a:solidFill>
                  <a:schemeClr val="bg1"/>
                </a:solidFill>
              </a:rPr>
              <a:t>“The </a:t>
            </a:r>
            <a:r>
              <a:rPr lang="en-CA" sz="2800" i="1" dirty="0" err="1">
                <a:solidFill>
                  <a:schemeClr val="bg1"/>
                </a:solidFill>
              </a:rPr>
              <a:t>Bisha</a:t>
            </a:r>
            <a:r>
              <a:rPr lang="en-CA" sz="2800" i="1" dirty="0">
                <a:solidFill>
                  <a:schemeClr val="bg1"/>
                </a:solidFill>
              </a:rPr>
              <a:t> Mining Share Company (“BMSC”) owns and operates the </a:t>
            </a:r>
            <a:r>
              <a:rPr lang="en-CA" sz="2800" i="1" dirty="0" err="1">
                <a:solidFill>
                  <a:schemeClr val="bg1"/>
                </a:solidFill>
              </a:rPr>
              <a:t>Bisha</a:t>
            </a:r>
            <a:r>
              <a:rPr lang="en-CA" sz="2800" i="1" dirty="0">
                <a:solidFill>
                  <a:schemeClr val="bg1"/>
                </a:solidFill>
              </a:rPr>
              <a:t> Mine. </a:t>
            </a:r>
            <a:r>
              <a:rPr lang="en-CA" sz="2800" i="1" dirty="0" err="1" smtClean="0">
                <a:solidFill>
                  <a:schemeClr val="bg1"/>
                </a:solidFill>
              </a:rPr>
              <a:t>Nevsun</a:t>
            </a:r>
            <a:r>
              <a:rPr lang="en-CA" sz="2800" i="1" dirty="0" smtClean="0">
                <a:solidFill>
                  <a:schemeClr val="bg1"/>
                </a:solidFill>
              </a:rPr>
              <a:t> </a:t>
            </a:r>
            <a:r>
              <a:rPr lang="en-CA" sz="2800" i="1" dirty="0">
                <a:solidFill>
                  <a:schemeClr val="bg1"/>
                </a:solidFill>
              </a:rPr>
              <a:t>exercises effective control over BMSC. </a:t>
            </a:r>
            <a:r>
              <a:rPr lang="en-CA" sz="2800" i="1" dirty="0">
                <a:solidFill>
                  <a:srgbClr val="FFFF00"/>
                </a:solidFill>
              </a:rPr>
              <a:t>It controls a majority of the Board of BMSC and Cliff Davis, the CEO of </a:t>
            </a:r>
            <a:r>
              <a:rPr lang="en-CA" sz="2800" i="1" dirty="0" err="1">
                <a:solidFill>
                  <a:srgbClr val="FFFF00"/>
                </a:solidFill>
              </a:rPr>
              <a:t>Nevsun</a:t>
            </a:r>
            <a:r>
              <a:rPr lang="en-CA" sz="2800" i="1" dirty="0">
                <a:solidFill>
                  <a:srgbClr val="FFFF00"/>
                </a:solidFill>
              </a:rPr>
              <a:t>, is the Chair of BMSC</a:t>
            </a:r>
            <a:r>
              <a:rPr lang="en-CA" sz="2800" i="1" dirty="0" smtClean="0">
                <a:solidFill>
                  <a:schemeClr val="bg1"/>
                </a:solidFill>
              </a:rPr>
              <a:t>.” </a:t>
            </a:r>
          </a:p>
          <a:p>
            <a:pPr lvl="0"/>
            <a:endParaRPr lang="en-CA" dirty="0"/>
          </a:p>
          <a:p>
            <a:endParaRPr lang="en-US" dirty="0"/>
          </a:p>
        </p:txBody>
      </p:sp>
    </p:spTree>
    <p:extLst>
      <p:ext uri="{BB962C8B-B14F-4D97-AF65-F5344CB8AC3E}">
        <p14:creationId xmlns:p14="http://schemas.microsoft.com/office/powerpoint/2010/main" val="2109431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6-11-20 at 5.27.14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396" r="-19"/>
          <a:stretch/>
        </p:blipFill>
        <p:spPr>
          <a:xfrm>
            <a:off x="1369022" y="346075"/>
            <a:ext cx="6432757" cy="5575300"/>
          </a:xfrm>
        </p:spPr>
      </p:pic>
    </p:spTree>
    <p:extLst>
      <p:ext uri="{BB962C8B-B14F-4D97-AF65-F5344CB8AC3E}">
        <p14:creationId xmlns:p14="http://schemas.microsoft.com/office/powerpoint/2010/main" val="67614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214441"/>
            <a:ext cx="8686800" cy="5723935"/>
          </a:xfrm>
        </p:spPr>
        <p:txBody>
          <a:bodyPr>
            <a:normAutofit/>
          </a:bodyPr>
          <a:lstStyle/>
          <a:p>
            <a:r>
              <a:rPr lang="en-US" sz="2800" dirty="0" smtClean="0">
                <a:solidFill>
                  <a:srgbClr val="FFFFFF"/>
                </a:solidFill>
              </a:rPr>
              <a:t>Claim of </a:t>
            </a:r>
            <a:r>
              <a:rPr lang="en-US" sz="2800" dirty="0" smtClean="0">
                <a:solidFill>
                  <a:srgbClr val="FFFF00"/>
                </a:solidFill>
              </a:rPr>
              <a:t>Direct Liability</a:t>
            </a:r>
            <a:r>
              <a:rPr lang="en-US" sz="2800" dirty="0" smtClean="0">
                <a:solidFill>
                  <a:srgbClr val="FFFFFF"/>
                </a:solidFill>
              </a:rPr>
              <a:t> of </a:t>
            </a:r>
            <a:r>
              <a:rPr lang="en-US" sz="2800" dirty="0" err="1" smtClean="0">
                <a:solidFill>
                  <a:srgbClr val="FFFFFF"/>
                </a:solidFill>
              </a:rPr>
              <a:t>Nevsum</a:t>
            </a:r>
            <a:endParaRPr lang="en-US" sz="2800" dirty="0" smtClean="0">
              <a:solidFill>
                <a:srgbClr val="FFFFFF"/>
              </a:solidFill>
            </a:endParaRPr>
          </a:p>
          <a:p>
            <a:r>
              <a:rPr lang="en-US" sz="2800" dirty="0" smtClean="0">
                <a:solidFill>
                  <a:srgbClr val="FFFFFF"/>
                </a:solidFill>
              </a:rPr>
              <a:t>Claim “</a:t>
            </a:r>
            <a:r>
              <a:rPr lang="en-CA" sz="2800" dirty="0" err="1" smtClean="0">
                <a:solidFill>
                  <a:schemeClr val="bg1"/>
                </a:solidFill>
              </a:rPr>
              <a:t>Nevsun</a:t>
            </a:r>
            <a:r>
              <a:rPr lang="en-CA" sz="2800" dirty="0" smtClean="0">
                <a:solidFill>
                  <a:schemeClr val="bg1"/>
                </a:solidFill>
              </a:rPr>
              <a:t> </a:t>
            </a:r>
            <a:r>
              <a:rPr lang="en-CA" sz="2800" dirty="0">
                <a:solidFill>
                  <a:schemeClr val="bg1"/>
                </a:solidFill>
              </a:rPr>
              <a:t>Is liable for the conduct of BMSC on the grounds that: </a:t>
            </a:r>
            <a:endParaRPr lang="en-CA" sz="2800" dirty="0" smtClean="0">
              <a:solidFill>
                <a:schemeClr val="bg1"/>
              </a:solidFill>
            </a:endParaRPr>
          </a:p>
          <a:p>
            <a:pPr marL="1257300" lvl="2" indent="-457200">
              <a:buAutoNum type="alphaLcParenBoth"/>
            </a:pPr>
            <a:r>
              <a:rPr lang="en-CA" sz="2800" dirty="0" smtClean="0">
                <a:solidFill>
                  <a:srgbClr val="FFFF00"/>
                </a:solidFill>
              </a:rPr>
              <a:t>BMSC</a:t>
            </a:r>
            <a:r>
              <a:rPr lang="en-CA" sz="2800" dirty="0" smtClean="0">
                <a:solidFill>
                  <a:schemeClr val="bg1"/>
                </a:solidFill>
              </a:rPr>
              <a:t> </a:t>
            </a:r>
            <a:r>
              <a:rPr lang="en-CA" sz="2800" dirty="0">
                <a:solidFill>
                  <a:schemeClr val="bg1"/>
                </a:solidFill>
              </a:rPr>
              <a:t>was at all times acting as the </a:t>
            </a:r>
            <a:r>
              <a:rPr lang="en-CA" sz="2800" dirty="0">
                <a:solidFill>
                  <a:srgbClr val="FFFF00"/>
                </a:solidFill>
              </a:rPr>
              <a:t>agent of </a:t>
            </a:r>
            <a:r>
              <a:rPr lang="en-CA" sz="2800" dirty="0" err="1">
                <a:solidFill>
                  <a:srgbClr val="FFFF00"/>
                </a:solidFill>
              </a:rPr>
              <a:t>Nevsun</a:t>
            </a:r>
            <a:r>
              <a:rPr lang="en-CA" sz="2800" dirty="0">
                <a:solidFill>
                  <a:schemeClr val="bg1"/>
                </a:solidFill>
              </a:rPr>
              <a:t>; </a:t>
            </a:r>
            <a:endParaRPr lang="en-CA" sz="2800" dirty="0" smtClean="0">
              <a:solidFill>
                <a:schemeClr val="bg1"/>
              </a:solidFill>
            </a:endParaRPr>
          </a:p>
          <a:p>
            <a:pPr marL="1257300" lvl="2" indent="-457200">
              <a:buAutoNum type="alphaLcParenBoth"/>
            </a:pPr>
            <a:r>
              <a:rPr lang="en-CA" sz="2800" dirty="0" smtClean="0">
                <a:solidFill>
                  <a:srgbClr val="FFFF00"/>
                </a:solidFill>
              </a:rPr>
              <a:t>BMSC </a:t>
            </a:r>
            <a:r>
              <a:rPr lang="en-CA" sz="2800" dirty="0">
                <a:solidFill>
                  <a:srgbClr val="FFFF00"/>
                </a:solidFill>
              </a:rPr>
              <a:t>i</a:t>
            </a:r>
            <a:r>
              <a:rPr lang="en-CA" sz="2800" dirty="0" smtClean="0">
                <a:solidFill>
                  <a:srgbClr val="FFFF00"/>
                </a:solidFill>
              </a:rPr>
              <a:t>s </a:t>
            </a:r>
            <a:r>
              <a:rPr lang="en-CA" sz="2800" dirty="0">
                <a:solidFill>
                  <a:srgbClr val="FFFF00"/>
                </a:solidFill>
              </a:rPr>
              <a:t>an extension</a:t>
            </a:r>
            <a:r>
              <a:rPr lang="en-CA" sz="2800" dirty="0">
                <a:solidFill>
                  <a:schemeClr val="bg1"/>
                </a:solidFill>
              </a:rPr>
              <a:t> </a:t>
            </a:r>
            <a:r>
              <a:rPr lang="en-CA" sz="2800" dirty="0" smtClean="0">
                <a:solidFill>
                  <a:schemeClr val="bg1"/>
                </a:solidFill>
              </a:rPr>
              <a:t>of the </a:t>
            </a:r>
            <a:r>
              <a:rPr lang="en-CA" sz="2800" dirty="0">
                <a:solidFill>
                  <a:schemeClr val="bg1"/>
                </a:solidFill>
              </a:rPr>
              <a:t>business enterprise </a:t>
            </a:r>
            <a:r>
              <a:rPr lang="en-CA" sz="2800" dirty="0">
                <a:solidFill>
                  <a:srgbClr val="FFFF00"/>
                </a:solidFill>
              </a:rPr>
              <a:t>of </a:t>
            </a:r>
            <a:r>
              <a:rPr lang="en-CA" sz="2800" dirty="0" err="1">
                <a:solidFill>
                  <a:srgbClr val="FFFF00"/>
                </a:solidFill>
              </a:rPr>
              <a:t>Nevsun</a:t>
            </a:r>
            <a:r>
              <a:rPr lang="en-CA" sz="2800" dirty="0">
                <a:solidFill>
                  <a:schemeClr val="bg1"/>
                </a:solidFill>
              </a:rPr>
              <a:t>, and </a:t>
            </a:r>
            <a:r>
              <a:rPr lang="en-CA" sz="2800" dirty="0" err="1">
                <a:solidFill>
                  <a:srgbClr val="CCFFCC"/>
                </a:solidFill>
              </a:rPr>
              <a:t>Nevsun</a:t>
            </a:r>
            <a:r>
              <a:rPr lang="en-CA" sz="2800" dirty="0">
                <a:solidFill>
                  <a:srgbClr val="CCFFCC"/>
                </a:solidFill>
              </a:rPr>
              <a:t> </a:t>
            </a:r>
            <a:r>
              <a:rPr lang="en-CA" sz="2800" dirty="0" smtClean="0">
                <a:solidFill>
                  <a:srgbClr val="CCFFCC"/>
                </a:solidFill>
              </a:rPr>
              <a:t>is therefore </a:t>
            </a:r>
            <a:r>
              <a:rPr lang="en-CA" sz="2800" dirty="0">
                <a:solidFill>
                  <a:srgbClr val="CCFFCC"/>
                </a:solidFill>
              </a:rPr>
              <a:t>vicariously liable for BMSC's conduct</a:t>
            </a:r>
            <a:r>
              <a:rPr lang="en-CA" sz="2800" dirty="0">
                <a:solidFill>
                  <a:schemeClr val="bg1"/>
                </a:solidFill>
              </a:rPr>
              <a:t>; </a:t>
            </a:r>
            <a:r>
              <a:rPr lang="en-CA" sz="2800" dirty="0" smtClean="0">
                <a:solidFill>
                  <a:schemeClr val="bg1"/>
                </a:solidFill>
              </a:rPr>
              <a:t>and</a:t>
            </a:r>
          </a:p>
          <a:p>
            <a:pPr marL="1257300" lvl="2" indent="-457200">
              <a:buAutoNum type="alphaLcParenBoth"/>
            </a:pPr>
            <a:r>
              <a:rPr lang="en-CA" sz="2800" dirty="0" smtClean="0">
                <a:solidFill>
                  <a:schemeClr val="bg1"/>
                </a:solidFill>
              </a:rPr>
              <a:t>the </a:t>
            </a:r>
            <a:r>
              <a:rPr lang="en-CA" sz="2800" dirty="0">
                <a:solidFill>
                  <a:srgbClr val="FFFF00"/>
                </a:solidFill>
              </a:rPr>
              <a:t>corporate ownership structure separating </a:t>
            </a:r>
            <a:r>
              <a:rPr lang="en-CA" sz="2800" dirty="0" err="1">
                <a:solidFill>
                  <a:srgbClr val="FFFF00"/>
                </a:solidFill>
              </a:rPr>
              <a:t>Nevsun</a:t>
            </a:r>
            <a:r>
              <a:rPr lang="en-CA" sz="2800" dirty="0">
                <a:solidFill>
                  <a:srgbClr val="FFFF00"/>
                </a:solidFill>
              </a:rPr>
              <a:t> from BMSC Is artificial </a:t>
            </a:r>
            <a:r>
              <a:rPr lang="en-CA" sz="2800" dirty="0">
                <a:solidFill>
                  <a:schemeClr val="bg1"/>
                </a:solidFill>
              </a:rPr>
              <a:t>and should be disregarded In the Interests </a:t>
            </a:r>
            <a:r>
              <a:rPr lang="en-CA" sz="2800" dirty="0" smtClean="0">
                <a:solidFill>
                  <a:schemeClr val="bg1"/>
                </a:solidFill>
              </a:rPr>
              <a:t>of justice.”</a:t>
            </a:r>
          </a:p>
          <a:p>
            <a:r>
              <a:rPr lang="en-CA" sz="2800" dirty="0" smtClean="0">
                <a:solidFill>
                  <a:srgbClr val="FFFFFF"/>
                </a:solidFill>
              </a:rPr>
              <a:t>Claim </a:t>
            </a:r>
            <a:r>
              <a:rPr lang="en-CA" sz="2800" dirty="0">
                <a:solidFill>
                  <a:srgbClr val="FFFFFF"/>
                </a:solidFill>
              </a:rPr>
              <a:t>that </a:t>
            </a:r>
            <a:r>
              <a:rPr lang="en-CA" sz="2800" i="1" dirty="0">
                <a:solidFill>
                  <a:srgbClr val="FFFFFF"/>
                </a:solidFill>
              </a:rPr>
              <a:t>“</a:t>
            </a:r>
            <a:r>
              <a:rPr lang="en-CA" sz="2800" i="1" dirty="0" err="1">
                <a:solidFill>
                  <a:srgbClr val="FFFF00"/>
                </a:solidFill>
              </a:rPr>
              <a:t>Nevsun</a:t>
            </a:r>
            <a:r>
              <a:rPr lang="en-CA" sz="2800" i="1" dirty="0">
                <a:solidFill>
                  <a:srgbClr val="FFFF00"/>
                </a:solidFill>
              </a:rPr>
              <a:t> is vicariously liable</a:t>
            </a:r>
            <a:r>
              <a:rPr lang="en-CA" sz="2800" i="1" dirty="0">
                <a:solidFill>
                  <a:srgbClr val="FFFFFF"/>
                </a:solidFill>
              </a:rPr>
              <a:t> for the conduct of </a:t>
            </a:r>
            <a:r>
              <a:rPr lang="en-CA" sz="2800" i="1" dirty="0" err="1">
                <a:solidFill>
                  <a:srgbClr val="FFFFFF"/>
                </a:solidFill>
              </a:rPr>
              <a:t>Segen</a:t>
            </a:r>
            <a:r>
              <a:rPr lang="en-CA" sz="2800" i="1" dirty="0">
                <a:solidFill>
                  <a:srgbClr val="FFFFFF"/>
                </a:solidFill>
              </a:rPr>
              <a:t>, </a:t>
            </a:r>
            <a:r>
              <a:rPr lang="en-CA" sz="2800" i="1" dirty="0" err="1">
                <a:solidFill>
                  <a:srgbClr val="FFFFFF"/>
                </a:solidFill>
              </a:rPr>
              <a:t>Mereb</a:t>
            </a:r>
            <a:r>
              <a:rPr lang="en-CA" sz="2800" i="1" dirty="0">
                <a:solidFill>
                  <a:srgbClr val="FFFFFF"/>
                </a:solidFill>
              </a:rPr>
              <a:t> and the Eritrean military at the </a:t>
            </a:r>
            <a:r>
              <a:rPr lang="en-CA" sz="2800" i="1" dirty="0" err="1">
                <a:solidFill>
                  <a:srgbClr val="FFFFFF"/>
                </a:solidFill>
              </a:rPr>
              <a:t>Bisha</a:t>
            </a:r>
            <a:r>
              <a:rPr lang="en-CA" sz="2800" i="1" dirty="0">
                <a:solidFill>
                  <a:srgbClr val="FFFFFF"/>
                </a:solidFill>
              </a:rPr>
              <a:t> </a:t>
            </a:r>
            <a:r>
              <a:rPr lang="en-CA" sz="2800" i="1" dirty="0">
                <a:solidFill>
                  <a:srgbClr val="FFFF00"/>
                </a:solidFill>
              </a:rPr>
              <a:t>Mine in furtherance of </a:t>
            </a:r>
            <a:r>
              <a:rPr lang="en-CA" sz="2800" i="1" dirty="0" err="1">
                <a:solidFill>
                  <a:srgbClr val="FFFF00"/>
                </a:solidFill>
              </a:rPr>
              <a:t>Nevsun’s</a:t>
            </a:r>
            <a:r>
              <a:rPr lang="en-CA" sz="2800" i="1" dirty="0">
                <a:solidFill>
                  <a:srgbClr val="FFFF00"/>
                </a:solidFill>
              </a:rPr>
              <a:t> commercial objectives</a:t>
            </a:r>
            <a:r>
              <a:rPr lang="en-CA" sz="2800" i="1" dirty="0">
                <a:solidFill>
                  <a:srgbClr val="FFFFFF"/>
                </a:solidFill>
              </a:rPr>
              <a:t>;”</a:t>
            </a:r>
          </a:p>
          <a:p>
            <a:pPr marL="800100" lvl="2" indent="0">
              <a:buNone/>
            </a:pPr>
            <a:endParaRPr lang="en-CA" dirty="0">
              <a:solidFill>
                <a:schemeClr val="bg1"/>
              </a:solidFill>
            </a:endParaRPr>
          </a:p>
          <a:p>
            <a:endParaRPr lang="en-US" dirty="0">
              <a:solidFill>
                <a:srgbClr val="FFFFFF"/>
              </a:solidFill>
            </a:endParaRPr>
          </a:p>
        </p:txBody>
      </p:sp>
    </p:spTree>
    <p:extLst>
      <p:ext uri="{BB962C8B-B14F-4D97-AF65-F5344CB8AC3E}">
        <p14:creationId xmlns:p14="http://schemas.microsoft.com/office/powerpoint/2010/main" val="348831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16" y="29674"/>
            <a:ext cx="8616184" cy="1207488"/>
          </a:xfrm>
        </p:spPr>
        <p:txBody>
          <a:bodyPr>
            <a:noAutofit/>
          </a:bodyPr>
          <a:lstStyle/>
          <a:p>
            <a:r>
              <a:rPr lang="en-US" b="1" dirty="0" smtClean="0">
                <a:solidFill>
                  <a:schemeClr val="bg1"/>
                </a:solidFill>
              </a:rPr>
              <a:t>Follow-up </a:t>
            </a:r>
            <a:r>
              <a:rPr lang="en-US" b="1" dirty="0" smtClean="0">
                <a:solidFill>
                  <a:srgbClr val="CCFFCC"/>
                </a:solidFill>
              </a:rPr>
              <a:t>#2</a:t>
            </a:r>
            <a:r>
              <a:rPr lang="en-US" b="1" dirty="0" smtClean="0">
                <a:solidFill>
                  <a:schemeClr val="bg1"/>
                </a:solidFill>
              </a:rPr>
              <a:t>: </a:t>
            </a:r>
            <a:br>
              <a:rPr lang="en-US" b="1" dirty="0" smtClean="0">
                <a:solidFill>
                  <a:schemeClr val="bg1"/>
                </a:solidFill>
              </a:rPr>
            </a:br>
            <a:r>
              <a:rPr lang="en-US" b="1" dirty="0" smtClean="0">
                <a:solidFill>
                  <a:srgbClr val="FFFF00"/>
                </a:solidFill>
              </a:rPr>
              <a:t>Shareholder Directors in </a:t>
            </a:r>
            <a:r>
              <a:rPr lang="en-US" b="1" dirty="0" smtClean="0">
                <a:solidFill>
                  <a:schemeClr val="bg1"/>
                </a:solidFill>
              </a:rPr>
              <a:t>Germany</a:t>
            </a:r>
            <a:endParaRPr lang="en-US" b="1" dirty="0">
              <a:solidFill>
                <a:srgbClr val="FFFF00"/>
              </a:solidFill>
            </a:endParaRPr>
          </a:p>
        </p:txBody>
      </p:sp>
      <p:sp>
        <p:nvSpPr>
          <p:cNvPr id="3" name="Content Placeholder 2"/>
          <p:cNvSpPr>
            <a:spLocks noGrp="1"/>
          </p:cNvSpPr>
          <p:nvPr>
            <p:ph sz="quarter" idx="10"/>
          </p:nvPr>
        </p:nvSpPr>
        <p:spPr>
          <a:xfrm>
            <a:off x="164943" y="1501090"/>
            <a:ext cx="8824423" cy="4420789"/>
          </a:xfrm>
        </p:spPr>
        <p:txBody>
          <a:bodyPr>
            <a:noAutofit/>
          </a:bodyPr>
          <a:lstStyle/>
          <a:p>
            <a:r>
              <a:rPr lang="en-CA" sz="3600" dirty="0" smtClean="0">
                <a:solidFill>
                  <a:srgbClr val="FFFFFF"/>
                </a:solidFill>
              </a:rPr>
              <a:t>Structure in Germany for </a:t>
            </a:r>
            <a:r>
              <a:rPr lang="en-CA" sz="3600" dirty="0" smtClean="0">
                <a:solidFill>
                  <a:srgbClr val="FFFF00"/>
                </a:solidFill>
              </a:rPr>
              <a:t>large companies</a:t>
            </a:r>
            <a:r>
              <a:rPr lang="en-CA" sz="3600" dirty="0" smtClean="0">
                <a:solidFill>
                  <a:srgbClr val="FFFFFF"/>
                </a:solidFill>
              </a:rPr>
              <a:t> (where employees participate on the “Board” is two tiered. </a:t>
            </a:r>
          </a:p>
          <a:p>
            <a:r>
              <a:rPr lang="en-CA" sz="3600" dirty="0" smtClean="0">
                <a:solidFill>
                  <a:srgbClr val="FFFFFF"/>
                </a:solidFill>
              </a:rPr>
              <a:t>A </a:t>
            </a:r>
            <a:r>
              <a:rPr lang="en-CA" sz="3600" dirty="0" smtClean="0">
                <a:solidFill>
                  <a:srgbClr val="FFFF00"/>
                </a:solidFill>
              </a:rPr>
              <a:t>second tier supervisory board </a:t>
            </a:r>
            <a:r>
              <a:rPr lang="en-CA" sz="3600" dirty="0" smtClean="0">
                <a:solidFill>
                  <a:srgbClr val="FFFFFF"/>
                </a:solidFill>
              </a:rPr>
              <a:t>that elects the first tier “executive directors”. </a:t>
            </a:r>
          </a:p>
          <a:p>
            <a:r>
              <a:rPr lang="en-CA" sz="3600" dirty="0" smtClean="0">
                <a:solidFill>
                  <a:srgbClr val="FFFF00"/>
                </a:solidFill>
              </a:rPr>
              <a:t>Employees sit on the 2</a:t>
            </a:r>
            <a:r>
              <a:rPr lang="en-CA" sz="3600" baseline="30000" dirty="0" smtClean="0">
                <a:solidFill>
                  <a:srgbClr val="FFFF00"/>
                </a:solidFill>
              </a:rPr>
              <a:t>nd</a:t>
            </a:r>
            <a:r>
              <a:rPr lang="en-CA" sz="3600" dirty="0" smtClean="0">
                <a:solidFill>
                  <a:srgbClr val="FFFF00"/>
                </a:solidFill>
              </a:rPr>
              <a:t> tier board </a:t>
            </a:r>
            <a:r>
              <a:rPr lang="en-CA" sz="3600" dirty="0" smtClean="0">
                <a:solidFill>
                  <a:srgbClr val="FFFFFF"/>
                </a:solidFill>
              </a:rPr>
              <a:t>and appear to have </a:t>
            </a:r>
            <a:r>
              <a:rPr lang="en-CA" sz="3600" dirty="0" smtClean="0">
                <a:solidFill>
                  <a:srgbClr val="CCFFCC"/>
                </a:solidFill>
              </a:rPr>
              <a:t>no different duties </a:t>
            </a:r>
            <a:r>
              <a:rPr lang="en-CA" sz="3600" dirty="0" smtClean="0">
                <a:solidFill>
                  <a:srgbClr val="FFFFFF"/>
                </a:solidFill>
              </a:rPr>
              <a:t>then anyone else (primarily duties of loyalty and competence).</a:t>
            </a:r>
          </a:p>
        </p:txBody>
      </p:sp>
      <p:pic>
        <p:nvPicPr>
          <p:cNvPr id="4" name="Picture 3" descr="255px-Flag_of_Germany.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792" y="5368931"/>
            <a:ext cx="1385517" cy="831310"/>
          </a:xfrm>
          <a:prstGeom prst="rect">
            <a:avLst/>
          </a:prstGeom>
        </p:spPr>
      </p:pic>
    </p:spTree>
    <p:extLst>
      <p:ext uri="{BB962C8B-B14F-4D97-AF65-F5344CB8AC3E}">
        <p14:creationId xmlns:p14="http://schemas.microsoft.com/office/powerpoint/2010/main" val="332212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US" sz="8800" dirty="0" smtClean="0">
                <a:solidFill>
                  <a:srgbClr val="FFFFFF"/>
                </a:solidFill>
              </a:rPr>
              <a:t>QUESTIONS? DISCUSSION?</a:t>
            </a:r>
            <a:endParaRPr lang="en-US" sz="8800" dirty="0">
              <a:solidFill>
                <a:srgbClr val="FFFFFF"/>
              </a:solidFill>
            </a:endParaRPr>
          </a:p>
        </p:txBody>
      </p:sp>
    </p:spTree>
    <p:extLst>
      <p:ext uri="{BB962C8B-B14F-4D97-AF65-F5344CB8AC3E}">
        <p14:creationId xmlns:p14="http://schemas.microsoft.com/office/powerpoint/2010/main" val="2968086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973160" y="246452"/>
            <a:ext cx="8170839" cy="5725269"/>
          </a:xfrm>
        </p:spPr>
        <p:txBody>
          <a:bodyPr>
            <a:normAutofit/>
          </a:bodyPr>
          <a:lstStyle/>
          <a:p>
            <a:pPr marL="0" indent="0">
              <a:buNone/>
            </a:pPr>
            <a:r>
              <a:rPr lang="en-US" sz="4400" dirty="0" smtClean="0">
                <a:solidFill>
                  <a:srgbClr val="FFFF00"/>
                </a:solidFill>
                <a:latin typeface="P22 Typewriter"/>
                <a:cs typeface="P22 Typewriter"/>
              </a:rPr>
              <a:t>Now Back to Our Regularly Scheduled Programming…</a:t>
            </a:r>
            <a:endParaRPr lang="en-US" sz="4400" dirty="0">
              <a:solidFill>
                <a:srgbClr val="FFFF00"/>
              </a:solidFill>
              <a:latin typeface="P22 Typewriter"/>
              <a:cs typeface="P22 Typewriter"/>
            </a:endParaRPr>
          </a:p>
        </p:txBody>
      </p:sp>
      <p:pic>
        <p:nvPicPr>
          <p:cNvPr id="4" name="Content Placeholder 3" descr="file7991274103168.jpg"/>
          <p:cNvPicPr>
            <a:picLocks noChangeAspect="1"/>
          </p:cNvPicPr>
          <p:nvPr/>
        </p:nvPicPr>
        <p:blipFill rotWithShape="1">
          <a:blip r:embed="rId2" cstate="screen">
            <a:extLst>
              <a:ext uri="{28A0092B-C50C-407E-A947-70E740481C1C}">
                <a14:useLocalDpi xmlns:a14="http://schemas.microsoft.com/office/drawing/2010/main"/>
              </a:ext>
            </a:extLst>
          </a:blip>
          <a:srcRect l="-242" r="-124"/>
          <a:stretch/>
        </p:blipFill>
        <p:spPr>
          <a:xfrm>
            <a:off x="1554408" y="1535585"/>
            <a:ext cx="6122856" cy="4331411"/>
          </a:xfrm>
          <a:prstGeom prst="rect">
            <a:avLst/>
          </a:prstGeom>
        </p:spPr>
      </p:pic>
    </p:spTree>
    <p:extLst>
      <p:ext uri="{BB962C8B-B14F-4D97-AF65-F5344CB8AC3E}">
        <p14:creationId xmlns:p14="http://schemas.microsoft.com/office/powerpoint/2010/main" val="9685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50"/>
            <a:ext cx="9144000" cy="2705259"/>
          </a:xfrm>
        </p:spPr>
        <p:txBody>
          <a:bodyPr>
            <a:noAutofit/>
          </a:bodyPr>
          <a:lstStyle/>
          <a:p>
            <a:pPr algn="ctr"/>
            <a:r>
              <a:rPr lang="en-CA" sz="4800" b="1" dirty="0" smtClean="0">
                <a:solidFill>
                  <a:srgbClr val="FFFFFF"/>
                </a:solidFill>
              </a:rPr>
              <a:t/>
            </a:r>
            <a:br>
              <a:rPr lang="en-CA" sz="4800" b="1" dirty="0" smtClean="0">
                <a:solidFill>
                  <a:srgbClr val="FFFFFF"/>
                </a:solidFill>
              </a:rPr>
            </a:br>
            <a:r>
              <a:rPr lang="en-US" sz="4800" dirty="0">
                <a:solidFill>
                  <a:schemeClr val="bg1"/>
                </a:solidFill>
                <a:latin typeface="American Typewriter"/>
                <a:cs typeface="American Typewriter"/>
              </a:rPr>
              <a:t>Completing</a:t>
            </a:r>
            <a:r>
              <a:rPr lang="mr-IN" sz="4800" dirty="0">
                <a:solidFill>
                  <a:srgbClr val="FFFF00"/>
                </a:solidFill>
                <a:latin typeface="American Typewriter"/>
                <a:cs typeface="American Typewriter"/>
              </a:rPr>
              <a:t>…</a:t>
            </a:r>
            <a:r>
              <a:rPr lang="en-CA" sz="4800" dirty="0" smtClean="0">
                <a:solidFill>
                  <a:srgbClr val="FFFF00"/>
                </a:solidFill>
                <a:latin typeface="American Typewriter"/>
                <a:cs typeface="American Typewriter"/>
              </a:rPr>
              <a:t>.</a:t>
            </a:r>
            <a:r>
              <a:rPr lang="en-CA" sz="4800" b="1" dirty="0" smtClean="0">
                <a:solidFill>
                  <a:srgbClr val="FFFFFF"/>
                </a:solidFill>
              </a:rPr>
              <a:t>Unit 6: </a:t>
            </a:r>
            <a:br>
              <a:rPr lang="en-CA" sz="4800" b="1" dirty="0" smtClean="0">
                <a:solidFill>
                  <a:srgbClr val="FFFFFF"/>
                </a:solidFill>
              </a:rPr>
            </a:br>
            <a:r>
              <a:rPr lang="en-CA" sz="4800" b="1" dirty="0" smtClean="0">
                <a:solidFill>
                  <a:srgbClr val="FFFF00"/>
                </a:solidFill>
              </a:rPr>
              <a:t>The Legal Architecture of Business Governance </a:t>
            </a:r>
            <a:r>
              <a:rPr lang="en-CA" sz="4800" b="1" dirty="0" smtClean="0">
                <a:solidFill>
                  <a:srgbClr val="FFFFFF"/>
                </a:solidFill>
              </a:rPr>
              <a:t/>
            </a:r>
            <a:br>
              <a:rPr lang="en-CA" sz="4800" b="1" dirty="0" smtClean="0">
                <a:solidFill>
                  <a:srgbClr val="FFFFFF"/>
                </a:solidFill>
              </a:rPr>
            </a:br>
            <a:endParaRPr lang="en-US" sz="4800" b="1" dirty="0">
              <a:solidFill>
                <a:srgbClr val="FFFFFF"/>
              </a:solidFill>
            </a:endParaRPr>
          </a:p>
        </p:txBody>
      </p:sp>
      <p:pic>
        <p:nvPicPr>
          <p:cNvPr id="4" name="Content Placeholder 3" descr="Unit-6-768x566.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014" t="5830" r="857" b="9950"/>
          <a:stretch/>
        </p:blipFill>
        <p:spPr>
          <a:xfrm>
            <a:off x="2606092" y="3200125"/>
            <a:ext cx="3859654" cy="2391846"/>
          </a:xfrm>
        </p:spPr>
      </p:pic>
    </p:spTree>
    <p:extLst>
      <p:ext uri="{BB962C8B-B14F-4D97-AF65-F5344CB8AC3E}">
        <p14:creationId xmlns:p14="http://schemas.microsoft.com/office/powerpoint/2010/main" val="268459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494865"/>
            <a:ext cx="8686800" cy="5231269"/>
          </a:xfrm>
        </p:spPr>
        <p:txBody>
          <a:bodyPr>
            <a:normAutofit/>
          </a:bodyPr>
          <a:lstStyle/>
          <a:p>
            <a:pPr marL="0" indent="0">
              <a:buNone/>
            </a:pPr>
            <a:r>
              <a:rPr lang="en-US" sz="4800" dirty="0" smtClean="0">
                <a:solidFill>
                  <a:srgbClr val="FFFF00"/>
                </a:solidFill>
                <a:latin typeface="+mn-lt"/>
              </a:rPr>
              <a:t>Happy </a:t>
            </a:r>
            <a:r>
              <a:rPr lang="en-US" sz="4800" dirty="0" smtClean="0">
                <a:solidFill>
                  <a:schemeClr val="accent5"/>
                </a:solidFill>
                <a:latin typeface="+mn-lt"/>
              </a:rPr>
              <a:t>November 21</a:t>
            </a:r>
          </a:p>
          <a:p>
            <a:pPr marL="0" indent="0">
              <a:buNone/>
            </a:pPr>
            <a:endParaRPr lang="en-US" sz="4800" dirty="0" smtClean="0">
              <a:solidFill>
                <a:schemeClr val="bg1"/>
              </a:solidFill>
              <a:latin typeface="+mn-lt"/>
            </a:endParaRPr>
          </a:p>
          <a:p>
            <a:pPr marL="0" indent="0">
              <a:buNone/>
            </a:pPr>
            <a:r>
              <a:rPr lang="en-US" sz="4800" b="1" dirty="0" smtClean="0">
                <a:solidFill>
                  <a:schemeClr val="bg1"/>
                </a:solidFill>
                <a:cs typeface="Lucida Console"/>
              </a:rPr>
              <a:t>LAW </a:t>
            </a:r>
            <a:r>
              <a:rPr lang="en-US" sz="4800" b="1" dirty="0">
                <a:solidFill>
                  <a:schemeClr val="bg1"/>
                </a:solidFill>
                <a:cs typeface="Lucida Console"/>
              </a:rPr>
              <a:t>459 003</a:t>
            </a:r>
          </a:p>
          <a:p>
            <a:pPr marL="0" indent="0">
              <a:buNone/>
            </a:pPr>
            <a:r>
              <a:rPr lang="en-US" sz="4800" b="1" dirty="0" smtClean="0">
                <a:solidFill>
                  <a:schemeClr val="bg1"/>
                </a:solidFill>
                <a:cs typeface="Lucida Console"/>
              </a:rPr>
              <a:t>BUSINESS ORGANIZATIONS</a:t>
            </a:r>
            <a:endParaRPr lang="en-US" sz="4800" b="1" dirty="0">
              <a:solidFill>
                <a:schemeClr val="bg1"/>
              </a:solidFill>
              <a:cs typeface="Lucida Console"/>
            </a:endParaRPr>
          </a:p>
          <a:p>
            <a:pPr marL="0" indent="0">
              <a:buNone/>
            </a:pPr>
            <a:endParaRPr lang="en-US" sz="4800" dirty="0">
              <a:solidFill>
                <a:srgbClr val="FFFF00"/>
              </a:solidFill>
              <a:latin typeface="+mn-lt"/>
            </a:endParaRPr>
          </a:p>
        </p:txBody>
      </p:sp>
      <p:sp>
        <p:nvSpPr>
          <p:cNvPr id="2" name="Rectangle 1"/>
          <p:cNvSpPr/>
          <p:nvPr/>
        </p:nvSpPr>
        <p:spPr>
          <a:xfrm>
            <a:off x="457200" y="4548120"/>
            <a:ext cx="4227167" cy="1200329"/>
          </a:xfrm>
          <a:prstGeom prst="rect">
            <a:avLst/>
          </a:prstGeom>
        </p:spPr>
        <p:txBody>
          <a:bodyPr wrap="square">
            <a:spAutoFit/>
          </a:bodyPr>
          <a:lstStyle/>
          <a:p>
            <a:r>
              <a:rPr lang="en-US" dirty="0" smtClean="0">
                <a:solidFill>
                  <a:schemeClr val="bg1"/>
                </a:solidFill>
              </a:rPr>
              <a:t>139 </a:t>
            </a:r>
            <a:r>
              <a:rPr lang="en-US" dirty="0">
                <a:solidFill>
                  <a:schemeClr val="bg1"/>
                </a:solidFill>
              </a:rPr>
              <a:t>years </a:t>
            </a:r>
            <a:r>
              <a:rPr lang="en-US" dirty="0">
                <a:solidFill>
                  <a:srgbClr val="FFFFFF"/>
                </a:solidFill>
              </a:rPr>
              <a:t>ago </a:t>
            </a:r>
            <a:r>
              <a:rPr lang="en-US" dirty="0" smtClean="0">
                <a:solidFill>
                  <a:srgbClr val="FFFFFF"/>
                </a:solidFill>
              </a:rPr>
              <a:t>today </a:t>
            </a:r>
            <a:r>
              <a:rPr lang="en-CA" dirty="0" smtClean="0">
                <a:solidFill>
                  <a:srgbClr val="FFFFFF"/>
                </a:solidFill>
              </a:rPr>
              <a:t>Thomas Edison</a:t>
            </a:r>
            <a:r>
              <a:rPr lang="en-CA" dirty="0">
                <a:solidFill>
                  <a:srgbClr val="FFFFFF"/>
                </a:solidFill>
              </a:rPr>
              <a:t> </a:t>
            </a:r>
            <a:r>
              <a:rPr lang="en-CA" dirty="0" smtClean="0">
                <a:solidFill>
                  <a:srgbClr val="FFFFFF"/>
                </a:solidFill>
              </a:rPr>
              <a:t>announced his invention of the phonograph, a machine that can record and play sound.</a:t>
            </a:r>
            <a:endParaRPr lang="en-CA" dirty="0">
              <a:solidFill>
                <a:srgbClr val="FFFFFF"/>
              </a:solidFill>
            </a:endParaRPr>
          </a:p>
        </p:txBody>
      </p:sp>
      <p:pic>
        <p:nvPicPr>
          <p:cNvPr id="5" name="Picture 4" descr="220px-EdisonPhonograp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739" y="3859945"/>
            <a:ext cx="2108718" cy="2060793"/>
          </a:xfrm>
          <a:prstGeom prst="rect">
            <a:avLst/>
          </a:prstGeom>
        </p:spPr>
      </p:pic>
      <p:sp>
        <p:nvSpPr>
          <p:cNvPr id="4" name="TextBox 3"/>
          <p:cNvSpPr txBox="1"/>
          <p:nvPr/>
        </p:nvSpPr>
        <p:spPr>
          <a:xfrm>
            <a:off x="-131954" y="2886711"/>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091669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rmAutofit fontScale="90000"/>
          </a:bodyPr>
          <a:lstStyle/>
          <a:p>
            <a:r>
              <a:rPr lang="en-US" b="1" dirty="0" smtClean="0">
                <a:solidFill>
                  <a:srgbClr val="FFFF00"/>
                </a:solidFill>
              </a:rPr>
              <a:t>Applicability of the </a:t>
            </a:r>
            <a:r>
              <a:rPr lang="en-US" b="1" dirty="0" smtClean="0">
                <a:solidFill>
                  <a:schemeClr val="bg1"/>
                </a:solidFill>
              </a:rPr>
              <a:t>duty of good faith </a:t>
            </a:r>
            <a:r>
              <a:rPr lang="en-US" b="1" dirty="0" smtClean="0">
                <a:solidFill>
                  <a:srgbClr val="FFFF00"/>
                </a:solidFill>
              </a:rPr>
              <a:t>in commercial contracts</a:t>
            </a:r>
            <a:endParaRPr lang="en-US" b="1" dirty="0">
              <a:solidFill>
                <a:srgbClr val="FFFF00"/>
              </a:solidFill>
            </a:endParaRPr>
          </a:p>
        </p:txBody>
      </p:sp>
      <p:pic>
        <p:nvPicPr>
          <p:cNvPr id="4" name="Content Placeholder 3" descr="Screen Shot 2016-11-07 at 8.46.48 A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601" r="-871"/>
          <a:stretch/>
        </p:blipFill>
        <p:spPr>
          <a:xfrm>
            <a:off x="2012299" y="1408134"/>
            <a:ext cx="5195688" cy="4318000"/>
          </a:xfrm>
        </p:spPr>
      </p:pic>
    </p:spTree>
    <p:extLst>
      <p:ext uri="{BB962C8B-B14F-4D97-AF65-F5344CB8AC3E}">
        <p14:creationId xmlns:p14="http://schemas.microsoft.com/office/powerpoint/2010/main" val="3849120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255859"/>
            <a:ext cx="8229600" cy="3397376"/>
          </a:xfrm>
        </p:spPr>
        <p:txBody>
          <a:bodyPr>
            <a:normAutofit/>
          </a:bodyPr>
          <a:lstStyle/>
          <a:p>
            <a:pPr marL="0" indent="0">
              <a:buNone/>
            </a:pPr>
            <a:r>
              <a:rPr lang="en-US" sz="9600" b="1" dirty="0" smtClean="0">
                <a:solidFill>
                  <a:srgbClr val="FFFF00"/>
                </a:solidFill>
                <a:latin typeface="+mn-lt"/>
              </a:rPr>
              <a:t>   Legal </a:t>
            </a:r>
          </a:p>
          <a:p>
            <a:pPr marL="0" indent="0">
              <a:buNone/>
            </a:pPr>
            <a:r>
              <a:rPr lang="en-US" sz="9600" b="1" dirty="0" smtClean="0">
                <a:solidFill>
                  <a:srgbClr val="FFFF00"/>
                </a:solidFill>
                <a:latin typeface="+mn-lt"/>
              </a:rPr>
              <a:t>   Framework</a:t>
            </a:r>
            <a:endParaRPr lang="en-US" sz="9600" b="1" dirty="0">
              <a:solidFill>
                <a:srgbClr val="FFFF00"/>
              </a:solidFill>
              <a:latin typeface="+mn-lt"/>
            </a:endParaRPr>
          </a:p>
        </p:txBody>
      </p:sp>
      <p:pic>
        <p:nvPicPr>
          <p:cNvPr id="4" name="Picture 3" descr="file000161073035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74329" y="3378259"/>
            <a:ext cx="3801425" cy="2851069"/>
          </a:xfrm>
          <a:prstGeom prst="rect">
            <a:avLst/>
          </a:prstGeom>
        </p:spPr>
      </p:pic>
    </p:spTree>
    <p:extLst>
      <p:ext uri="{BB962C8B-B14F-4D97-AF65-F5344CB8AC3E}">
        <p14:creationId xmlns:p14="http://schemas.microsoft.com/office/powerpoint/2010/main" val="2494530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149" y="29674"/>
            <a:ext cx="8137851" cy="1092019"/>
          </a:xfrm>
        </p:spPr>
        <p:txBody>
          <a:bodyPr>
            <a:normAutofit fontScale="90000"/>
          </a:bodyPr>
          <a:lstStyle/>
          <a:p>
            <a:r>
              <a:rPr lang="en-US" sz="4400" b="1" dirty="0" smtClean="0">
                <a:solidFill>
                  <a:srgbClr val="FFFFFF"/>
                </a:solidFill>
              </a:rPr>
              <a:t/>
            </a:r>
            <a:br>
              <a:rPr lang="en-US" sz="4400" b="1" dirty="0" smtClean="0">
                <a:solidFill>
                  <a:srgbClr val="FFFFFF"/>
                </a:solidFill>
              </a:rPr>
            </a:br>
            <a:r>
              <a:rPr lang="en-US" sz="4900" dirty="0" smtClean="0">
                <a:solidFill>
                  <a:srgbClr val="FFFFFF"/>
                </a:solidFill>
              </a:rPr>
              <a:t>Now: </a:t>
            </a:r>
            <a:r>
              <a:rPr lang="en-US" sz="4900" b="1" dirty="0" smtClean="0">
                <a:solidFill>
                  <a:srgbClr val="FFFF00"/>
                </a:solidFill>
              </a:rPr>
              <a:t>Election of Directors </a:t>
            </a:r>
            <a:r>
              <a:rPr lang="en-US" sz="4400" b="1" dirty="0">
                <a:solidFill>
                  <a:srgbClr val="FFFF00"/>
                </a:solidFill>
              </a:rPr>
              <a:t/>
            </a:r>
            <a:br>
              <a:rPr lang="en-US" sz="4400" b="1" dirty="0">
                <a:solidFill>
                  <a:srgbClr val="FFFF00"/>
                </a:solidFill>
              </a:rPr>
            </a:br>
            <a:endParaRPr lang="en-US" sz="4400" b="1" dirty="0">
              <a:solidFill>
                <a:srgbClr val="FFFF00"/>
              </a:solidFill>
            </a:endParaRPr>
          </a:p>
        </p:txBody>
      </p:sp>
      <p:pic>
        <p:nvPicPr>
          <p:cNvPr id="4" name="Content Placeholder 3" descr="images.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5" r="-389"/>
          <a:stretch/>
        </p:blipFill>
        <p:spPr>
          <a:xfrm>
            <a:off x="3298850" y="1408134"/>
            <a:ext cx="2556609" cy="4318000"/>
          </a:xfrm>
        </p:spPr>
      </p:pic>
    </p:spTree>
    <p:extLst>
      <p:ext uri="{BB962C8B-B14F-4D97-AF65-F5344CB8AC3E}">
        <p14:creationId xmlns:p14="http://schemas.microsoft.com/office/powerpoint/2010/main" val="2854561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16000"/>
          </a:xfrm>
        </p:spPr>
        <p:txBody>
          <a:bodyPr>
            <a:normAutofit/>
          </a:bodyPr>
          <a:lstStyle/>
          <a:p>
            <a:r>
              <a:rPr lang="en-US" sz="4400" b="1" dirty="0" smtClean="0">
                <a:solidFill>
                  <a:srgbClr val="FFFF00"/>
                </a:solidFill>
              </a:rPr>
              <a:t>Are they</a:t>
            </a:r>
            <a:r>
              <a:rPr lang="en-US" sz="4400" b="1" dirty="0" smtClean="0">
                <a:solidFill>
                  <a:srgbClr val="FFFFFF"/>
                </a:solidFill>
              </a:rPr>
              <a:t>?</a:t>
            </a:r>
            <a:r>
              <a:rPr lang="mr-IN" sz="4400" b="1" dirty="0" smtClean="0">
                <a:solidFill>
                  <a:srgbClr val="FFFFFF"/>
                </a:solidFill>
              </a:rPr>
              <a:t>…</a:t>
            </a:r>
            <a:endParaRPr lang="en-US" sz="4400" b="1" dirty="0">
              <a:solidFill>
                <a:srgbClr val="FFFFFF"/>
              </a:solidFill>
            </a:endParaRPr>
          </a:p>
        </p:txBody>
      </p:sp>
      <p:sp>
        <p:nvSpPr>
          <p:cNvPr id="3" name="Content Placeholder 2"/>
          <p:cNvSpPr>
            <a:spLocks noGrp="1"/>
          </p:cNvSpPr>
          <p:nvPr>
            <p:ph sz="quarter" idx="10"/>
          </p:nvPr>
        </p:nvSpPr>
        <p:spPr>
          <a:xfrm>
            <a:off x="457200" y="1237162"/>
            <a:ext cx="8686800" cy="4618736"/>
          </a:xfrm>
        </p:spPr>
        <p:txBody>
          <a:bodyPr>
            <a:normAutofit/>
          </a:bodyPr>
          <a:lstStyle/>
          <a:p>
            <a:pPr marL="0" indent="0">
              <a:buNone/>
            </a:pPr>
            <a:r>
              <a:rPr lang="en-CA" sz="7200" i="1" dirty="0" smtClean="0">
                <a:solidFill>
                  <a:schemeClr val="bg1"/>
                </a:solidFill>
              </a:rPr>
              <a:t>“Corporations </a:t>
            </a:r>
            <a:r>
              <a:rPr lang="en-CA" sz="7200" i="1" dirty="0">
                <a:solidFill>
                  <a:schemeClr val="bg1"/>
                </a:solidFill>
              </a:rPr>
              <a:t>are </a:t>
            </a:r>
            <a:r>
              <a:rPr lang="en-CA" sz="7200" i="1" dirty="0">
                <a:solidFill>
                  <a:srgbClr val="FFFF00"/>
                </a:solidFill>
              </a:rPr>
              <a:t>democratic</a:t>
            </a:r>
            <a:r>
              <a:rPr lang="en-CA" sz="7200" i="1" dirty="0">
                <a:solidFill>
                  <a:schemeClr val="bg1"/>
                </a:solidFill>
              </a:rPr>
              <a:t> institutions” </a:t>
            </a:r>
            <a:r>
              <a:rPr lang="en-CA" sz="4800" i="1" dirty="0">
                <a:solidFill>
                  <a:schemeClr val="bg1"/>
                </a:solidFill>
              </a:rPr>
              <a:t>(Welling @page 98 of the </a:t>
            </a:r>
            <a:r>
              <a:rPr lang="en-CA" sz="4800" i="1" dirty="0" smtClean="0">
                <a:solidFill>
                  <a:schemeClr val="bg1"/>
                </a:solidFill>
              </a:rPr>
              <a:t>casebook)</a:t>
            </a:r>
            <a:r>
              <a:rPr lang="en-CA" sz="7200" i="1" dirty="0" smtClean="0">
                <a:solidFill>
                  <a:schemeClr val="bg1"/>
                </a:solidFill>
              </a:rPr>
              <a:t>. </a:t>
            </a:r>
            <a:r>
              <a:rPr lang="en-CA" sz="7200" i="1" dirty="0" smtClean="0">
                <a:solidFill>
                  <a:srgbClr val="FFFF00"/>
                </a:solidFill>
              </a:rPr>
              <a:t>Discuss</a:t>
            </a:r>
            <a:r>
              <a:rPr lang="en-CA" sz="7200" i="1" dirty="0" smtClean="0">
                <a:solidFill>
                  <a:schemeClr val="bg1"/>
                </a:solidFill>
              </a:rPr>
              <a:t>.</a:t>
            </a:r>
            <a:endParaRPr lang="en-CA" sz="7200" i="1" dirty="0">
              <a:solidFill>
                <a:schemeClr val="bg1"/>
              </a:solidFill>
            </a:endParaRPr>
          </a:p>
          <a:p>
            <a:pPr marL="0" indent="0">
              <a:buNone/>
            </a:pPr>
            <a:endParaRPr lang="en-US" dirty="0"/>
          </a:p>
        </p:txBody>
      </p:sp>
    </p:spTree>
    <p:extLst>
      <p:ext uri="{BB962C8B-B14F-4D97-AF65-F5344CB8AC3E}">
        <p14:creationId xmlns:p14="http://schemas.microsoft.com/office/powerpoint/2010/main" val="1098805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b="1" dirty="0" smtClean="0">
                <a:solidFill>
                  <a:srgbClr val="FFFFFF"/>
                </a:solidFill>
              </a:rPr>
              <a:t>On </a:t>
            </a:r>
            <a:r>
              <a:rPr lang="en-US" sz="4400" b="1" dirty="0">
                <a:solidFill>
                  <a:srgbClr val="FFFF00"/>
                </a:solidFill>
              </a:rPr>
              <a:t>B</a:t>
            </a:r>
            <a:r>
              <a:rPr lang="en-US" sz="4400" b="1" dirty="0" smtClean="0">
                <a:solidFill>
                  <a:srgbClr val="FFFF00"/>
                </a:solidFill>
              </a:rPr>
              <a:t>irthing</a:t>
            </a:r>
            <a:r>
              <a:rPr lang="en-US" sz="4400" b="1" dirty="0" smtClean="0">
                <a:solidFill>
                  <a:srgbClr val="FFFFFF"/>
                </a:solidFill>
              </a:rPr>
              <a:t> Directors</a:t>
            </a:r>
            <a:r>
              <a:rPr lang="mr-IN" sz="4400" b="1" dirty="0" smtClean="0">
                <a:solidFill>
                  <a:srgbClr val="FFFFFF"/>
                </a:solidFill>
              </a:rPr>
              <a:t>…</a:t>
            </a:r>
            <a:endParaRPr lang="en-US" sz="4400" b="1" dirty="0">
              <a:solidFill>
                <a:srgbClr val="FFFFFF"/>
              </a:solidFill>
            </a:endParaRPr>
          </a:p>
        </p:txBody>
      </p:sp>
      <p:sp>
        <p:nvSpPr>
          <p:cNvPr id="3" name="Content Placeholder 2"/>
          <p:cNvSpPr>
            <a:spLocks noGrp="1"/>
          </p:cNvSpPr>
          <p:nvPr>
            <p:ph sz="quarter" idx="10"/>
          </p:nvPr>
        </p:nvSpPr>
        <p:spPr>
          <a:xfrm>
            <a:off x="457200" y="1016000"/>
            <a:ext cx="8499178" cy="4856394"/>
          </a:xfrm>
        </p:spPr>
        <p:txBody>
          <a:bodyPr/>
          <a:lstStyle/>
          <a:p>
            <a:pPr marL="0" indent="0">
              <a:buNone/>
            </a:pPr>
            <a:r>
              <a:rPr lang="en-CA" sz="3600" b="1" dirty="0">
                <a:solidFill>
                  <a:srgbClr val="FFFF00"/>
                </a:solidFill>
              </a:rPr>
              <a:t>BCBCA section 122 (1): </a:t>
            </a:r>
            <a:r>
              <a:rPr lang="en-CA" sz="3600" dirty="0">
                <a:solidFill>
                  <a:schemeClr val="bg1"/>
                </a:solidFill>
              </a:rPr>
              <a:t>“Directors…must be elected or appointed in accordance </a:t>
            </a:r>
            <a:r>
              <a:rPr lang="en-CA" sz="3600" dirty="0">
                <a:solidFill>
                  <a:srgbClr val="CCFFCC"/>
                </a:solidFill>
              </a:rPr>
              <a:t>with this Act and with the memorandum and articles </a:t>
            </a:r>
            <a:r>
              <a:rPr lang="en-CA" sz="3600" dirty="0">
                <a:solidFill>
                  <a:schemeClr val="bg1"/>
                </a:solidFill>
              </a:rPr>
              <a:t>of the company.”</a:t>
            </a:r>
          </a:p>
          <a:p>
            <a:pPr marL="0" indent="0">
              <a:buNone/>
            </a:pPr>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668" y="3548294"/>
            <a:ext cx="3492500" cy="2324100"/>
          </a:xfrm>
          <a:prstGeom prst="rect">
            <a:avLst/>
          </a:prstGeom>
        </p:spPr>
      </p:pic>
    </p:spTree>
    <p:extLst>
      <p:ext uri="{BB962C8B-B14F-4D97-AF65-F5344CB8AC3E}">
        <p14:creationId xmlns:p14="http://schemas.microsoft.com/office/powerpoint/2010/main" val="2465249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b="1" dirty="0" smtClean="0">
                <a:solidFill>
                  <a:schemeClr val="bg1">
                    <a:lumMod val="75000"/>
                  </a:schemeClr>
                </a:solidFill>
              </a:rPr>
              <a:t>The End</a:t>
            </a:r>
            <a:endParaRPr lang="en-US" b="1" dirty="0">
              <a:solidFill>
                <a:schemeClr val="bg1">
                  <a:lumMod val="75000"/>
                </a:schemeClr>
              </a:solidFill>
            </a:endParaRPr>
          </a:p>
        </p:txBody>
      </p:sp>
      <p:sp>
        <p:nvSpPr>
          <p:cNvPr id="3" name="Content Placeholder 2"/>
          <p:cNvSpPr>
            <a:spLocks noGrp="1"/>
          </p:cNvSpPr>
          <p:nvPr>
            <p:ph sz="quarter" idx="10"/>
          </p:nvPr>
        </p:nvSpPr>
        <p:spPr>
          <a:xfrm>
            <a:off x="457200" y="1016000"/>
            <a:ext cx="8229600" cy="4938872"/>
          </a:xfrm>
        </p:spPr>
        <p:txBody>
          <a:bodyPr/>
          <a:lstStyle/>
          <a:p>
            <a:pPr marL="0" indent="0">
              <a:buNone/>
            </a:pPr>
            <a:r>
              <a:rPr lang="en-CA" b="1" dirty="0">
                <a:solidFill>
                  <a:srgbClr val="FFFF00"/>
                </a:solidFill>
              </a:rPr>
              <a:t>BCBCA section </a:t>
            </a:r>
            <a:r>
              <a:rPr lang="en-CA" b="1" dirty="0" smtClean="0">
                <a:solidFill>
                  <a:srgbClr val="FFFF00"/>
                </a:solidFill>
              </a:rPr>
              <a:t>128 (1):</a:t>
            </a:r>
            <a:r>
              <a:rPr lang="en-CA" dirty="0">
                <a:solidFill>
                  <a:srgbClr val="FFFF00"/>
                </a:solidFill>
              </a:rPr>
              <a:t> </a:t>
            </a:r>
            <a:endParaRPr lang="en-CA" dirty="0" smtClean="0">
              <a:solidFill>
                <a:srgbClr val="FFFF00"/>
              </a:solidFill>
            </a:endParaRPr>
          </a:p>
          <a:p>
            <a:pPr marL="0" indent="0">
              <a:buNone/>
            </a:pPr>
            <a:r>
              <a:rPr lang="en-CA" dirty="0" smtClean="0">
                <a:solidFill>
                  <a:schemeClr val="bg1"/>
                </a:solidFill>
              </a:rPr>
              <a:t>A </a:t>
            </a:r>
            <a:r>
              <a:rPr lang="en-CA" dirty="0">
                <a:solidFill>
                  <a:schemeClr val="bg1"/>
                </a:solidFill>
              </a:rPr>
              <a:t>director ceases to hold office when</a:t>
            </a:r>
          </a:p>
          <a:p>
            <a:pPr marL="400050" lvl="1" indent="0">
              <a:buNone/>
            </a:pPr>
            <a:r>
              <a:rPr lang="en-CA" dirty="0">
                <a:solidFill>
                  <a:schemeClr val="bg1"/>
                </a:solidFill>
              </a:rPr>
              <a:t>(a) the </a:t>
            </a:r>
            <a:r>
              <a:rPr lang="en-CA" dirty="0">
                <a:solidFill>
                  <a:srgbClr val="FFFF00"/>
                </a:solidFill>
              </a:rPr>
              <a:t>term of office of that director </a:t>
            </a:r>
            <a:r>
              <a:rPr lang="en-CA" dirty="0">
                <a:solidFill>
                  <a:srgbClr val="CCFFCC"/>
                </a:solidFill>
              </a:rPr>
              <a:t>expires</a:t>
            </a:r>
            <a:r>
              <a:rPr lang="en-CA" dirty="0">
                <a:solidFill>
                  <a:schemeClr val="bg1"/>
                </a:solidFill>
              </a:rPr>
              <a:t> in accordance with</a:t>
            </a:r>
          </a:p>
          <a:p>
            <a:pPr marL="800100" lvl="2" indent="0">
              <a:buNone/>
            </a:pPr>
            <a:r>
              <a:rPr lang="en-CA" dirty="0">
                <a:solidFill>
                  <a:schemeClr val="bg1"/>
                </a:solidFill>
              </a:rPr>
              <a:t>(</a:t>
            </a:r>
            <a:r>
              <a:rPr lang="en-CA" dirty="0" err="1">
                <a:solidFill>
                  <a:schemeClr val="bg1"/>
                </a:solidFill>
              </a:rPr>
              <a:t>i</a:t>
            </a:r>
            <a:r>
              <a:rPr lang="en-CA" dirty="0">
                <a:solidFill>
                  <a:schemeClr val="bg1"/>
                </a:solidFill>
              </a:rPr>
              <a:t>)   this Act or the memorandum or articles, or</a:t>
            </a:r>
          </a:p>
          <a:p>
            <a:pPr marL="800100" lvl="2" indent="0">
              <a:buNone/>
            </a:pPr>
            <a:r>
              <a:rPr lang="en-CA" dirty="0">
                <a:solidFill>
                  <a:schemeClr val="bg1"/>
                </a:solidFill>
              </a:rPr>
              <a:t>(ii)   the terms of his or her election or appointment,</a:t>
            </a:r>
          </a:p>
          <a:p>
            <a:pPr marL="400050" lvl="1" indent="0">
              <a:buNone/>
            </a:pPr>
            <a:r>
              <a:rPr lang="en-CA" dirty="0">
                <a:solidFill>
                  <a:schemeClr val="bg1"/>
                </a:solidFill>
              </a:rPr>
              <a:t>(b) the </a:t>
            </a:r>
            <a:r>
              <a:rPr lang="en-CA" dirty="0">
                <a:solidFill>
                  <a:srgbClr val="FFFF00"/>
                </a:solidFill>
              </a:rPr>
              <a:t>director dies or resigns</a:t>
            </a:r>
            <a:r>
              <a:rPr lang="en-CA" dirty="0">
                <a:solidFill>
                  <a:schemeClr val="bg1"/>
                </a:solidFill>
              </a:rPr>
              <a:t>, or</a:t>
            </a:r>
          </a:p>
          <a:p>
            <a:pPr marL="400050" lvl="1" indent="0">
              <a:buNone/>
            </a:pPr>
            <a:r>
              <a:rPr lang="en-CA" dirty="0">
                <a:solidFill>
                  <a:schemeClr val="bg1"/>
                </a:solidFill>
              </a:rPr>
              <a:t>(c) the </a:t>
            </a:r>
            <a:r>
              <a:rPr lang="en-CA" dirty="0">
                <a:solidFill>
                  <a:srgbClr val="FFFF00"/>
                </a:solidFill>
              </a:rPr>
              <a:t>director is removed</a:t>
            </a:r>
            <a:r>
              <a:rPr lang="en-CA" dirty="0">
                <a:solidFill>
                  <a:schemeClr val="bg1"/>
                </a:solidFill>
              </a:rPr>
              <a:t> in accordance with subsection (3) or (4).”  </a:t>
            </a:r>
            <a:endParaRPr lang="en-US" dirty="0">
              <a:solidFill>
                <a:schemeClr val="bg1"/>
              </a:solidFill>
            </a:endParaRP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985" y="4470277"/>
            <a:ext cx="1669797" cy="1808947"/>
          </a:xfrm>
          <a:prstGeom prst="rect">
            <a:avLst/>
          </a:prstGeom>
        </p:spPr>
      </p:pic>
    </p:spTree>
    <p:extLst>
      <p:ext uri="{BB962C8B-B14F-4D97-AF65-F5344CB8AC3E}">
        <p14:creationId xmlns:p14="http://schemas.microsoft.com/office/powerpoint/2010/main" val="1360835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199" y="214440"/>
            <a:ext cx="8548661" cy="6053845"/>
          </a:xfrm>
        </p:spPr>
        <p:txBody>
          <a:bodyPr>
            <a:normAutofit/>
          </a:bodyPr>
          <a:lstStyle/>
          <a:p>
            <a:r>
              <a:rPr lang="en-CA" sz="3200" b="1" dirty="0" smtClean="0">
                <a:solidFill>
                  <a:srgbClr val="FFFF00"/>
                </a:solidFill>
              </a:rPr>
              <a:t>BCBCA </a:t>
            </a:r>
            <a:r>
              <a:rPr lang="en-CA" sz="3200" b="1" dirty="0">
                <a:solidFill>
                  <a:srgbClr val="FFFF00"/>
                </a:solidFill>
              </a:rPr>
              <a:t>128 (3)</a:t>
            </a:r>
            <a:r>
              <a:rPr lang="en-CA" sz="3200" b="1" dirty="0">
                <a:solidFill>
                  <a:schemeClr val="bg1"/>
                </a:solidFill>
              </a:rPr>
              <a:t> </a:t>
            </a:r>
            <a:r>
              <a:rPr lang="en-CA" sz="3200" dirty="0">
                <a:solidFill>
                  <a:schemeClr val="bg1"/>
                </a:solidFill>
              </a:rPr>
              <a:t>allows for the </a:t>
            </a:r>
            <a:r>
              <a:rPr lang="en-CA" sz="3200" dirty="0">
                <a:solidFill>
                  <a:srgbClr val="FFFF00"/>
                </a:solidFill>
              </a:rPr>
              <a:t>removal of directors by special resolution</a:t>
            </a:r>
            <a:r>
              <a:rPr lang="en-CA" sz="3200" dirty="0">
                <a:solidFill>
                  <a:srgbClr val="CCFFCC"/>
                </a:solidFill>
              </a:rPr>
              <a:t>, or as specified in the memorandum or articles of the </a:t>
            </a:r>
            <a:r>
              <a:rPr lang="en-CA" sz="3200" dirty="0" smtClean="0">
                <a:solidFill>
                  <a:srgbClr val="CCFFCC"/>
                </a:solidFill>
              </a:rPr>
              <a:t>company</a:t>
            </a:r>
            <a:r>
              <a:rPr lang="mr-IN" sz="3200" dirty="0" smtClean="0">
                <a:solidFill>
                  <a:schemeClr val="bg1"/>
                </a:solidFill>
              </a:rPr>
              <a:t>…</a:t>
            </a:r>
            <a:endParaRPr lang="en-CA" sz="3200" dirty="0">
              <a:solidFill>
                <a:schemeClr val="bg1"/>
              </a:solidFill>
            </a:endParaRPr>
          </a:p>
          <a:p>
            <a:r>
              <a:rPr lang="en-CA" sz="3200" b="1" dirty="0">
                <a:solidFill>
                  <a:srgbClr val="FFFF00"/>
                </a:solidFill>
              </a:rPr>
              <a:t>BCBCA 128 (4)</a:t>
            </a:r>
            <a:r>
              <a:rPr lang="en-CA" sz="3200" b="1" dirty="0">
                <a:solidFill>
                  <a:schemeClr val="bg1"/>
                </a:solidFill>
              </a:rPr>
              <a:t> </a:t>
            </a:r>
            <a:r>
              <a:rPr lang="en-CA" sz="3200" dirty="0">
                <a:solidFill>
                  <a:schemeClr val="bg1"/>
                </a:solidFill>
              </a:rPr>
              <a:t>provides </a:t>
            </a:r>
            <a:r>
              <a:rPr lang="en-CA" sz="3200" dirty="0">
                <a:solidFill>
                  <a:srgbClr val="FFFF00"/>
                </a:solidFill>
              </a:rPr>
              <a:t>comparable provisions for classes of shareholders holding shares of a class or series of shares</a:t>
            </a:r>
            <a:r>
              <a:rPr lang="en-CA" sz="3200" dirty="0">
                <a:solidFill>
                  <a:schemeClr val="bg1"/>
                </a:solidFill>
              </a:rPr>
              <a:t> of a company removing those directors whom they have the exclusive right to elect or appoint. These would be resolutions of a specific class of shareholders depending on the specific type of shares they own (as opposed to all of the shareholders).</a:t>
            </a:r>
          </a:p>
          <a:p>
            <a:pPr marL="0" indent="0">
              <a:buNone/>
            </a:pPr>
            <a:r>
              <a:rPr lang="en-CA" sz="3200" b="1" dirty="0">
                <a:solidFill>
                  <a:srgbClr val="CCFFCC"/>
                </a:solidFill>
              </a:rPr>
              <a:t>See also CBCA sections 109 and 110.</a:t>
            </a:r>
            <a:endParaRPr lang="en-CA" sz="3200" dirty="0">
              <a:solidFill>
                <a:srgbClr val="CCFFCC"/>
              </a:solidFill>
            </a:endParaRPr>
          </a:p>
          <a:p>
            <a:pPr marL="0" indent="0">
              <a:buNone/>
            </a:pPr>
            <a:endParaRPr lang="en-US" dirty="0"/>
          </a:p>
        </p:txBody>
      </p:sp>
    </p:spTree>
    <p:extLst>
      <p:ext uri="{BB962C8B-B14F-4D97-AF65-F5344CB8AC3E}">
        <p14:creationId xmlns:p14="http://schemas.microsoft.com/office/powerpoint/2010/main" val="1055095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9"/>
            <a:ext cx="8229600" cy="1016000"/>
          </a:xfrm>
        </p:spPr>
        <p:txBody>
          <a:bodyPr/>
          <a:lstStyle/>
          <a:p>
            <a:r>
              <a:rPr lang="en-US" b="1" dirty="0" smtClean="0">
                <a:solidFill>
                  <a:srgbClr val="FFFF00"/>
                </a:solidFill>
              </a:rPr>
              <a:t>Terms</a:t>
            </a:r>
            <a:endParaRPr lang="en-US" b="1" dirty="0">
              <a:solidFill>
                <a:srgbClr val="FFFF00"/>
              </a:solidFill>
            </a:endParaRPr>
          </a:p>
        </p:txBody>
      </p:sp>
      <p:sp>
        <p:nvSpPr>
          <p:cNvPr id="3" name="Content Placeholder 2"/>
          <p:cNvSpPr>
            <a:spLocks noGrp="1"/>
          </p:cNvSpPr>
          <p:nvPr>
            <p:ph sz="quarter" idx="10"/>
          </p:nvPr>
        </p:nvSpPr>
        <p:spPr>
          <a:xfrm>
            <a:off x="457200" y="1029179"/>
            <a:ext cx="8686800" cy="5321585"/>
          </a:xfrm>
        </p:spPr>
        <p:txBody>
          <a:bodyPr>
            <a:normAutofit/>
          </a:bodyPr>
          <a:lstStyle/>
          <a:p>
            <a:pPr marL="0" indent="0">
              <a:buNone/>
            </a:pPr>
            <a:r>
              <a:rPr lang="en-US" sz="2800" b="1" dirty="0" smtClean="0">
                <a:solidFill>
                  <a:srgbClr val="FFFF00"/>
                </a:solidFill>
              </a:rPr>
              <a:t>BCBCA</a:t>
            </a:r>
          </a:p>
          <a:p>
            <a:r>
              <a:rPr lang="en-US" sz="2800" dirty="0" smtClean="0">
                <a:solidFill>
                  <a:schemeClr val="bg1"/>
                </a:solidFill>
              </a:rPr>
              <a:t>Permits terms of </a:t>
            </a:r>
            <a:r>
              <a:rPr lang="en-US" sz="2800" dirty="0" smtClean="0">
                <a:solidFill>
                  <a:srgbClr val="FFFF00"/>
                </a:solidFill>
              </a:rPr>
              <a:t>more than one year</a:t>
            </a:r>
            <a:r>
              <a:rPr lang="en-US" sz="2800" dirty="0" smtClean="0">
                <a:solidFill>
                  <a:schemeClr val="bg1"/>
                </a:solidFill>
              </a:rPr>
              <a:t> (no maximum)</a:t>
            </a:r>
          </a:p>
          <a:p>
            <a:r>
              <a:rPr lang="en-US" sz="2800" dirty="0" smtClean="0">
                <a:solidFill>
                  <a:srgbClr val="CCFFCC"/>
                </a:solidFill>
              </a:rPr>
              <a:t>Minimalist</a:t>
            </a:r>
            <a:r>
              <a:rPr lang="en-US" sz="2800" dirty="0" smtClean="0">
                <a:solidFill>
                  <a:schemeClr val="bg1"/>
                </a:solidFill>
              </a:rPr>
              <a:t> </a:t>
            </a:r>
            <a:r>
              <a:rPr lang="mr-IN" sz="2800" dirty="0" smtClean="0">
                <a:solidFill>
                  <a:schemeClr val="bg1"/>
                </a:solidFill>
              </a:rPr>
              <a:t>–</a:t>
            </a:r>
            <a:r>
              <a:rPr lang="en-US" sz="2800" dirty="0" smtClean="0">
                <a:solidFill>
                  <a:schemeClr val="bg1"/>
                </a:solidFill>
              </a:rPr>
              <a:t> very few restrictions (N.B. growth of Board formula)</a:t>
            </a:r>
          </a:p>
          <a:p>
            <a:pPr marL="0" indent="0">
              <a:buNone/>
            </a:pPr>
            <a:r>
              <a:rPr lang="en-US" sz="2800" b="1" dirty="0" smtClean="0">
                <a:solidFill>
                  <a:srgbClr val="FFFF00"/>
                </a:solidFill>
              </a:rPr>
              <a:t>CBCA</a:t>
            </a:r>
          </a:p>
          <a:p>
            <a:r>
              <a:rPr lang="en-US" sz="2800" dirty="0" smtClean="0">
                <a:solidFill>
                  <a:srgbClr val="FFFF00"/>
                </a:solidFill>
              </a:rPr>
              <a:t>Maximum 3 years per term</a:t>
            </a:r>
          </a:p>
          <a:p>
            <a:r>
              <a:rPr lang="en-US" sz="2800" dirty="0" smtClean="0">
                <a:solidFill>
                  <a:srgbClr val="CCFFCC"/>
                </a:solidFill>
              </a:rPr>
              <a:t>No maximum terms</a:t>
            </a:r>
          </a:p>
          <a:p>
            <a:r>
              <a:rPr lang="en-US" sz="2800" dirty="0" smtClean="0">
                <a:solidFill>
                  <a:srgbClr val="FFFFFF"/>
                </a:solidFill>
              </a:rPr>
              <a:t>Staggered terms permitted</a:t>
            </a:r>
          </a:p>
          <a:p>
            <a:pPr marL="0" indent="0">
              <a:buNone/>
            </a:pPr>
            <a:r>
              <a:rPr lang="en-US" sz="2800" dirty="0" smtClean="0">
                <a:solidFill>
                  <a:srgbClr val="FFFFFF"/>
                </a:solidFill>
              </a:rPr>
              <a:t>Note 1: TSX requires each Director to be elected annually</a:t>
            </a:r>
          </a:p>
          <a:p>
            <a:pPr marL="0" indent="0">
              <a:buNone/>
            </a:pPr>
            <a:r>
              <a:rPr lang="en-US" sz="2800" dirty="0" smtClean="0">
                <a:solidFill>
                  <a:srgbClr val="FFFFFF"/>
                </a:solidFill>
              </a:rPr>
              <a:t>Note 2: </a:t>
            </a:r>
            <a:r>
              <a:rPr lang="en-US" sz="2800" dirty="0" smtClean="0">
                <a:solidFill>
                  <a:srgbClr val="CCFFCC"/>
                </a:solidFill>
              </a:rPr>
              <a:t>Restrictions would be in Memorandum &amp; By-Laws etc</a:t>
            </a:r>
            <a:r>
              <a:rPr lang="en-US" sz="2800" dirty="0" smtClean="0">
                <a:solidFill>
                  <a:srgbClr val="FFFFFF"/>
                </a:solidFill>
              </a:rPr>
              <a:t>.</a:t>
            </a:r>
          </a:p>
          <a:p>
            <a:pPr marL="0" indent="0">
              <a:buNone/>
            </a:pPr>
            <a:endParaRPr lang="en-US" b="1" dirty="0">
              <a:solidFill>
                <a:srgbClr val="FFFF00"/>
              </a:solidFill>
            </a:endParaRPr>
          </a:p>
        </p:txBody>
      </p:sp>
    </p:spTree>
    <p:extLst>
      <p:ext uri="{BB962C8B-B14F-4D97-AF65-F5344CB8AC3E}">
        <p14:creationId xmlns:p14="http://schemas.microsoft.com/office/powerpoint/2010/main" val="2361307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70"/>
            <a:ext cx="8229600" cy="1016000"/>
          </a:xfrm>
        </p:spPr>
        <p:txBody>
          <a:bodyPr/>
          <a:lstStyle/>
          <a:p>
            <a:r>
              <a:rPr lang="en-US" b="1" dirty="0" smtClean="0">
                <a:solidFill>
                  <a:srgbClr val="FFFF00"/>
                </a:solidFill>
              </a:rPr>
              <a:t>Voting</a:t>
            </a:r>
            <a:endParaRPr lang="en-US" b="1" dirty="0">
              <a:solidFill>
                <a:srgbClr val="FFFF00"/>
              </a:solidFill>
            </a:endParaRPr>
          </a:p>
        </p:txBody>
      </p:sp>
      <p:sp>
        <p:nvSpPr>
          <p:cNvPr id="3" name="Content Placeholder 2"/>
          <p:cNvSpPr>
            <a:spLocks noGrp="1"/>
          </p:cNvSpPr>
          <p:nvPr>
            <p:ph sz="quarter" idx="10"/>
          </p:nvPr>
        </p:nvSpPr>
        <p:spPr>
          <a:xfrm>
            <a:off x="457200" y="1062170"/>
            <a:ext cx="8686800" cy="4826720"/>
          </a:xfrm>
        </p:spPr>
        <p:txBody>
          <a:bodyPr>
            <a:normAutofit/>
          </a:bodyPr>
          <a:lstStyle/>
          <a:p>
            <a:pPr marL="0" indent="0">
              <a:buNone/>
            </a:pPr>
            <a:r>
              <a:rPr lang="en-CA" sz="3200" b="1" dirty="0">
                <a:solidFill>
                  <a:srgbClr val="FFFF00"/>
                </a:solidFill>
              </a:rPr>
              <a:t>P</a:t>
            </a:r>
            <a:r>
              <a:rPr lang="en-CA" sz="3200" b="1" dirty="0" smtClean="0">
                <a:solidFill>
                  <a:srgbClr val="FFFF00"/>
                </a:solidFill>
              </a:rPr>
              <a:t>rivate companies</a:t>
            </a:r>
            <a:r>
              <a:rPr lang="en-CA" sz="3200" b="1" dirty="0">
                <a:solidFill>
                  <a:srgbClr val="FFFF00"/>
                </a:solidFill>
              </a:rPr>
              <a:t>:</a:t>
            </a:r>
            <a:r>
              <a:rPr lang="en-CA" sz="3200" b="1" dirty="0" smtClean="0">
                <a:solidFill>
                  <a:srgbClr val="FFFF00"/>
                </a:solidFill>
              </a:rPr>
              <a:t> </a:t>
            </a:r>
            <a:r>
              <a:rPr lang="en-CA" sz="3200" dirty="0">
                <a:solidFill>
                  <a:srgbClr val="FFFFFF"/>
                </a:solidFill>
              </a:rPr>
              <a:t>U</a:t>
            </a:r>
            <a:r>
              <a:rPr lang="en-CA" sz="3200" dirty="0" smtClean="0">
                <a:solidFill>
                  <a:srgbClr val="FFFFFF"/>
                </a:solidFill>
              </a:rPr>
              <a:t>sually straightforward, rarely an issue.</a:t>
            </a:r>
          </a:p>
          <a:p>
            <a:pPr marL="0" indent="0">
              <a:buNone/>
            </a:pPr>
            <a:r>
              <a:rPr lang="en-CA" sz="3200" b="1" dirty="0">
                <a:solidFill>
                  <a:srgbClr val="FFFF00"/>
                </a:solidFill>
              </a:rPr>
              <a:t>P</a:t>
            </a:r>
            <a:r>
              <a:rPr lang="en-CA" sz="3200" b="1" dirty="0" smtClean="0">
                <a:solidFill>
                  <a:srgbClr val="FFFF00"/>
                </a:solidFill>
              </a:rPr>
              <a:t>ublicly</a:t>
            </a:r>
            <a:r>
              <a:rPr lang="en-CA" sz="3200" b="1" dirty="0">
                <a:solidFill>
                  <a:srgbClr val="FFFF00"/>
                </a:solidFill>
              </a:rPr>
              <a:t> traded </a:t>
            </a:r>
            <a:r>
              <a:rPr lang="en-CA" sz="3200" b="1" dirty="0" smtClean="0">
                <a:solidFill>
                  <a:srgbClr val="FFFF00"/>
                </a:solidFill>
              </a:rPr>
              <a:t>companies</a:t>
            </a:r>
            <a:r>
              <a:rPr lang="en-CA" sz="3200" b="1" dirty="0">
                <a:solidFill>
                  <a:srgbClr val="FFFF00"/>
                </a:solidFill>
              </a:rPr>
              <a:t>:</a:t>
            </a:r>
            <a:r>
              <a:rPr lang="en-CA" sz="3200" b="1" dirty="0" smtClean="0">
                <a:solidFill>
                  <a:srgbClr val="FFFFFF"/>
                </a:solidFill>
              </a:rPr>
              <a:t> </a:t>
            </a:r>
            <a:r>
              <a:rPr lang="en-CA" sz="3200" dirty="0">
                <a:solidFill>
                  <a:srgbClr val="FFFFFF"/>
                </a:solidFill>
              </a:rPr>
              <a:t>plurality or slate voting was common until recently</a:t>
            </a:r>
            <a:r>
              <a:rPr lang="en-CA" sz="3200" dirty="0" smtClean="0">
                <a:solidFill>
                  <a:srgbClr val="FFFFFF"/>
                </a:solidFill>
              </a:rPr>
              <a:t>. </a:t>
            </a:r>
            <a:r>
              <a:rPr lang="en-CA" sz="3200" dirty="0" smtClean="0">
                <a:solidFill>
                  <a:srgbClr val="CCFFCC"/>
                </a:solidFill>
              </a:rPr>
              <a:t>TSX prohibits slate voting.</a:t>
            </a:r>
            <a:endParaRPr lang="en-CA" sz="3200" dirty="0">
              <a:solidFill>
                <a:srgbClr val="CCFFCC"/>
              </a:solidFill>
            </a:endParaRPr>
          </a:p>
          <a:p>
            <a:pPr marL="0" indent="0">
              <a:buNone/>
            </a:pPr>
            <a:r>
              <a:rPr lang="en-CA" sz="3200" b="1" dirty="0" smtClean="0">
                <a:solidFill>
                  <a:srgbClr val="FFFF00"/>
                </a:solidFill>
              </a:rPr>
              <a:t>Slate voting: </a:t>
            </a:r>
            <a:r>
              <a:rPr lang="en-CA" sz="3200" dirty="0" smtClean="0">
                <a:solidFill>
                  <a:schemeClr val="bg1"/>
                </a:solidFill>
              </a:rPr>
              <a:t>Shareholders </a:t>
            </a:r>
            <a:r>
              <a:rPr lang="en-CA" sz="3200" dirty="0">
                <a:solidFill>
                  <a:srgbClr val="CCFFCC"/>
                </a:solidFill>
              </a:rPr>
              <a:t>may vote for all of the directors nominated by management</a:t>
            </a:r>
            <a:r>
              <a:rPr lang="en-CA" sz="3200" dirty="0">
                <a:solidFill>
                  <a:schemeClr val="bg1"/>
                </a:solidFill>
              </a:rPr>
              <a:t> (i.e. a slate of directors), but not for individual </a:t>
            </a:r>
            <a:r>
              <a:rPr lang="en-CA" sz="3200" dirty="0" smtClean="0">
                <a:solidFill>
                  <a:schemeClr val="bg1"/>
                </a:solidFill>
              </a:rPr>
              <a:t>directors. The </a:t>
            </a:r>
            <a:r>
              <a:rPr lang="en-CA" sz="3200" dirty="0">
                <a:solidFill>
                  <a:schemeClr val="bg1"/>
                </a:solidFill>
              </a:rPr>
              <a:t>only option in such cases is to vote against the whole board, or conduct a costly proxy fight</a:t>
            </a:r>
            <a:r>
              <a:rPr lang="en-CA" sz="3200" dirty="0"/>
              <a:t> </a:t>
            </a:r>
            <a:endParaRPr lang="en-US" sz="3200" dirty="0"/>
          </a:p>
        </p:txBody>
      </p:sp>
    </p:spTree>
    <p:extLst>
      <p:ext uri="{BB962C8B-B14F-4D97-AF65-F5344CB8AC3E}">
        <p14:creationId xmlns:p14="http://schemas.microsoft.com/office/powerpoint/2010/main" val="3106843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30920" y="527855"/>
            <a:ext cx="8791436" cy="5460007"/>
          </a:xfrm>
        </p:spPr>
        <p:txBody>
          <a:bodyPr>
            <a:normAutofit/>
          </a:bodyPr>
          <a:lstStyle/>
          <a:p>
            <a:pPr marL="0" indent="0">
              <a:buNone/>
            </a:pPr>
            <a:r>
              <a:rPr lang="en-CA" sz="3600" b="1" dirty="0" smtClean="0">
                <a:solidFill>
                  <a:srgbClr val="FFFF00"/>
                </a:solidFill>
              </a:rPr>
              <a:t>Plurality Voting: </a:t>
            </a:r>
            <a:r>
              <a:rPr lang="en-CA" sz="3600" b="1" dirty="0" smtClean="0">
                <a:solidFill>
                  <a:schemeClr val="bg1"/>
                </a:solidFill>
              </a:rPr>
              <a:t>You </a:t>
            </a:r>
            <a:r>
              <a:rPr lang="en-CA" sz="3600" b="1" dirty="0">
                <a:solidFill>
                  <a:schemeClr val="bg1"/>
                </a:solidFill>
              </a:rPr>
              <a:t>vote for </a:t>
            </a:r>
            <a:r>
              <a:rPr lang="en-CA" sz="3600" b="1" dirty="0">
                <a:solidFill>
                  <a:srgbClr val="CCFFCC"/>
                </a:solidFill>
              </a:rPr>
              <a:t>or</a:t>
            </a:r>
            <a:r>
              <a:rPr lang="en-CA" sz="3600" b="1" dirty="0">
                <a:solidFill>
                  <a:srgbClr val="FFFF00"/>
                </a:solidFill>
              </a:rPr>
              <a:t> withhold vote</a:t>
            </a:r>
            <a:r>
              <a:rPr lang="en-CA" sz="3600" b="1" dirty="0">
                <a:solidFill>
                  <a:schemeClr val="bg1"/>
                </a:solidFill>
              </a:rPr>
              <a:t>.  </a:t>
            </a:r>
            <a:r>
              <a:rPr lang="en-CA" sz="3600" b="1" dirty="0" smtClean="0">
                <a:solidFill>
                  <a:schemeClr val="bg1"/>
                </a:solidFill>
              </a:rPr>
              <a:t>Yea or Nay.</a:t>
            </a:r>
          </a:p>
          <a:p>
            <a:r>
              <a:rPr lang="en-CA" sz="3600" dirty="0" smtClean="0">
                <a:solidFill>
                  <a:schemeClr val="bg1"/>
                </a:solidFill>
              </a:rPr>
              <a:t>So directors </a:t>
            </a:r>
            <a:r>
              <a:rPr lang="en-CA" sz="3600" dirty="0">
                <a:solidFill>
                  <a:srgbClr val="FFFF00"/>
                </a:solidFill>
              </a:rPr>
              <a:t>can be elected </a:t>
            </a:r>
            <a:r>
              <a:rPr lang="en-CA" sz="3600" dirty="0">
                <a:solidFill>
                  <a:srgbClr val="CCFFCC"/>
                </a:solidFill>
              </a:rPr>
              <a:t>without</a:t>
            </a:r>
            <a:r>
              <a:rPr lang="en-CA" sz="3600" dirty="0">
                <a:solidFill>
                  <a:schemeClr val="bg1"/>
                </a:solidFill>
              </a:rPr>
              <a:t> receiving </a:t>
            </a:r>
            <a:r>
              <a:rPr lang="en-CA" sz="3600" dirty="0">
                <a:solidFill>
                  <a:srgbClr val="CCFFCC"/>
                </a:solidFill>
              </a:rPr>
              <a:t>a </a:t>
            </a:r>
            <a:r>
              <a:rPr lang="en-CA" sz="3600" dirty="0" smtClean="0">
                <a:solidFill>
                  <a:srgbClr val="CCFFCC"/>
                </a:solidFill>
              </a:rPr>
              <a:t>majority </a:t>
            </a:r>
            <a:r>
              <a:rPr lang="en-CA" sz="3600" dirty="0" smtClean="0">
                <a:solidFill>
                  <a:schemeClr val="bg1"/>
                </a:solidFill>
              </a:rPr>
              <a:t>(I.E. not over 50%) </a:t>
            </a:r>
            <a:r>
              <a:rPr lang="en-CA" sz="3600" dirty="0">
                <a:solidFill>
                  <a:schemeClr val="bg1"/>
                </a:solidFill>
              </a:rPr>
              <a:t>of </a:t>
            </a:r>
            <a:r>
              <a:rPr lang="en-CA" sz="3600" dirty="0" smtClean="0">
                <a:solidFill>
                  <a:schemeClr val="bg1"/>
                </a:solidFill>
              </a:rPr>
              <a:t>shareholder </a:t>
            </a:r>
            <a:r>
              <a:rPr lang="en-CA" sz="3600" dirty="0">
                <a:solidFill>
                  <a:schemeClr val="bg1"/>
                </a:solidFill>
              </a:rPr>
              <a:t>votes. </a:t>
            </a:r>
            <a:endParaRPr lang="en-CA" sz="3600" dirty="0" smtClean="0">
              <a:solidFill>
                <a:schemeClr val="bg1"/>
              </a:solidFill>
            </a:endParaRPr>
          </a:p>
          <a:p>
            <a:r>
              <a:rPr lang="en-CA" sz="3600" dirty="0" smtClean="0">
                <a:solidFill>
                  <a:schemeClr val="bg1"/>
                </a:solidFill>
              </a:rPr>
              <a:t>Per TSX, any director nominee </a:t>
            </a:r>
            <a:r>
              <a:rPr lang="en-CA" sz="3600" dirty="0" smtClean="0">
                <a:solidFill>
                  <a:srgbClr val="FFFF00"/>
                </a:solidFill>
              </a:rPr>
              <a:t>receiving </a:t>
            </a:r>
            <a:r>
              <a:rPr lang="en-CA" sz="3600" dirty="0">
                <a:solidFill>
                  <a:srgbClr val="FFFF00"/>
                </a:solidFill>
              </a:rPr>
              <a:t>a greater number of votes ‘withheld’ </a:t>
            </a:r>
            <a:r>
              <a:rPr lang="en-CA" sz="3600" dirty="0">
                <a:solidFill>
                  <a:schemeClr val="bg1"/>
                </a:solidFill>
              </a:rPr>
              <a:t>from than ‘for’ their election</a:t>
            </a:r>
            <a:r>
              <a:rPr lang="en-CA" sz="3600" dirty="0">
                <a:solidFill>
                  <a:srgbClr val="CCFFCC"/>
                </a:solidFill>
              </a:rPr>
              <a:t>, would be required to tender their </a:t>
            </a:r>
            <a:r>
              <a:rPr lang="en-CA" sz="3600" dirty="0" smtClean="0">
                <a:solidFill>
                  <a:srgbClr val="CCFFCC"/>
                </a:solidFill>
              </a:rPr>
              <a:t>resignation</a:t>
            </a:r>
            <a:r>
              <a:rPr lang="en-CA" sz="3600" dirty="0" smtClean="0">
                <a:solidFill>
                  <a:schemeClr val="bg1"/>
                </a:solidFill>
              </a:rPr>
              <a:t>. </a:t>
            </a:r>
            <a:r>
              <a:rPr lang="en-CA" sz="3600" dirty="0">
                <a:solidFill>
                  <a:schemeClr val="bg1"/>
                </a:solidFill>
              </a:rPr>
              <a:t>R</a:t>
            </a:r>
            <a:r>
              <a:rPr lang="en-CA" sz="3600" dirty="0" smtClean="0">
                <a:solidFill>
                  <a:schemeClr val="bg1"/>
                </a:solidFill>
              </a:rPr>
              <a:t>emaining </a:t>
            </a:r>
            <a:r>
              <a:rPr lang="en-CA" sz="3600" dirty="0">
                <a:solidFill>
                  <a:schemeClr val="bg1"/>
                </a:solidFill>
              </a:rPr>
              <a:t>board members </a:t>
            </a:r>
            <a:r>
              <a:rPr lang="en-CA" sz="3600" dirty="0" smtClean="0">
                <a:solidFill>
                  <a:schemeClr val="bg1"/>
                </a:solidFill>
              </a:rPr>
              <a:t>would</a:t>
            </a:r>
            <a:r>
              <a:rPr lang="en-CA" sz="3600" dirty="0">
                <a:solidFill>
                  <a:schemeClr val="bg1"/>
                </a:solidFill>
              </a:rPr>
              <a:t> </a:t>
            </a:r>
            <a:r>
              <a:rPr lang="en-CA" sz="3600" dirty="0" smtClean="0">
                <a:solidFill>
                  <a:schemeClr val="bg1"/>
                </a:solidFill>
              </a:rPr>
              <a:t>generally </a:t>
            </a:r>
            <a:r>
              <a:rPr lang="en-CA" sz="3600" dirty="0">
                <a:solidFill>
                  <a:schemeClr val="bg1"/>
                </a:solidFill>
              </a:rPr>
              <a:t>accept such </a:t>
            </a:r>
            <a:r>
              <a:rPr lang="en-CA" sz="3600" dirty="0" smtClean="0">
                <a:solidFill>
                  <a:schemeClr val="bg1"/>
                </a:solidFill>
              </a:rPr>
              <a:t>resignation.</a:t>
            </a:r>
            <a:endParaRPr lang="en-US" dirty="0"/>
          </a:p>
        </p:txBody>
      </p:sp>
    </p:spTree>
    <p:extLst>
      <p:ext uri="{BB962C8B-B14F-4D97-AF65-F5344CB8AC3E}">
        <p14:creationId xmlns:p14="http://schemas.microsoft.com/office/powerpoint/2010/main" val="355075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86" y="211382"/>
            <a:ext cx="8388614" cy="1016000"/>
          </a:xfrm>
        </p:spPr>
        <p:txBody>
          <a:bodyPr>
            <a:normAutofit/>
          </a:bodyPr>
          <a:lstStyle/>
          <a:p>
            <a:r>
              <a:rPr lang="en-US" sz="4800" b="1" dirty="0" smtClean="0">
                <a:solidFill>
                  <a:srgbClr val="FFFF00"/>
                </a:solidFill>
                <a:latin typeface="+mn-lt"/>
              </a:rPr>
              <a:t>Lecture Capture </a:t>
            </a:r>
            <a:r>
              <a:rPr lang="en-US" sz="4800" b="1" dirty="0" smtClean="0">
                <a:solidFill>
                  <a:srgbClr val="4BACC6"/>
                </a:solidFill>
                <a:latin typeface="+mn-lt"/>
              </a:rPr>
              <a:t>Monday</a:t>
            </a:r>
            <a:endParaRPr lang="en-US" sz="4800" b="1" dirty="0">
              <a:solidFill>
                <a:srgbClr val="FFFF00"/>
              </a:solidFill>
              <a:latin typeface="+mn-lt"/>
            </a:endParaRPr>
          </a:p>
        </p:txBody>
      </p:sp>
      <p:pic>
        <p:nvPicPr>
          <p:cNvPr id="7" name="Content Placeholder 3" descr="Screen Shot 2016-09-13 at 8.27.43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75" r="-139"/>
          <a:stretch/>
        </p:blipFill>
        <p:spPr>
          <a:xfrm>
            <a:off x="755386" y="1408134"/>
            <a:ext cx="7630491" cy="4318000"/>
          </a:xfrm>
        </p:spPr>
      </p:pic>
    </p:spTree>
    <p:extLst>
      <p:ext uri="{BB962C8B-B14F-4D97-AF65-F5344CB8AC3E}">
        <p14:creationId xmlns:p14="http://schemas.microsoft.com/office/powerpoint/2010/main" val="2189924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1437" y="148459"/>
            <a:ext cx="8962563" cy="6433242"/>
          </a:xfrm>
        </p:spPr>
        <p:txBody>
          <a:bodyPr>
            <a:normAutofit/>
          </a:bodyPr>
          <a:lstStyle/>
          <a:p>
            <a:pPr marL="0" indent="0">
              <a:buNone/>
            </a:pPr>
            <a:r>
              <a:rPr lang="en-CA" sz="2800" b="1" dirty="0" smtClean="0">
                <a:solidFill>
                  <a:srgbClr val="FFFF00"/>
                </a:solidFill>
              </a:rPr>
              <a:t> </a:t>
            </a:r>
            <a:r>
              <a:rPr lang="en-CA" sz="2800" b="1" dirty="0">
                <a:solidFill>
                  <a:srgbClr val="FFFF00"/>
                </a:solidFill>
              </a:rPr>
              <a:t>Cumulative voting</a:t>
            </a:r>
          </a:p>
          <a:p>
            <a:r>
              <a:rPr lang="en-CA" sz="2800" dirty="0" smtClean="0">
                <a:solidFill>
                  <a:srgbClr val="CCFFCC"/>
                </a:solidFill>
              </a:rPr>
              <a:t>Generally</a:t>
            </a:r>
            <a:r>
              <a:rPr lang="en-CA" sz="2800" dirty="0" smtClean="0">
                <a:solidFill>
                  <a:schemeClr val="bg1"/>
                </a:solidFill>
              </a:rPr>
              <a:t> a </a:t>
            </a:r>
            <a:r>
              <a:rPr lang="en-CA" sz="2800" dirty="0">
                <a:solidFill>
                  <a:srgbClr val="FFFF00"/>
                </a:solidFill>
              </a:rPr>
              <a:t>shareholder only has one vote per share and may not give more than the one vote per share </a:t>
            </a:r>
            <a:r>
              <a:rPr lang="en-CA" sz="2800" dirty="0" smtClean="0">
                <a:solidFill>
                  <a:srgbClr val="FFFF00"/>
                </a:solidFill>
              </a:rPr>
              <a:t>to </a:t>
            </a:r>
            <a:r>
              <a:rPr lang="en-CA" sz="2800" dirty="0">
                <a:solidFill>
                  <a:srgbClr val="FFFF00"/>
                </a:solidFill>
              </a:rPr>
              <a:t>any single nominee</a:t>
            </a:r>
            <a:r>
              <a:rPr lang="en-CA" sz="2800" dirty="0" smtClean="0">
                <a:solidFill>
                  <a:schemeClr val="bg1"/>
                </a:solidFill>
              </a:rPr>
              <a:t>. E.G. </a:t>
            </a:r>
            <a:r>
              <a:rPr lang="en-CA" sz="2800" dirty="0">
                <a:solidFill>
                  <a:schemeClr val="bg1"/>
                </a:solidFill>
              </a:rPr>
              <a:t>I</a:t>
            </a:r>
            <a:r>
              <a:rPr lang="en-CA" sz="2800" dirty="0" smtClean="0">
                <a:solidFill>
                  <a:schemeClr val="bg1"/>
                </a:solidFill>
              </a:rPr>
              <a:t>f </a:t>
            </a:r>
            <a:r>
              <a:rPr lang="en-CA" sz="2800" dirty="0">
                <a:solidFill>
                  <a:schemeClr val="bg1"/>
                </a:solidFill>
              </a:rPr>
              <a:t>there are 4 board </a:t>
            </a:r>
            <a:r>
              <a:rPr lang="en-CA" sz="2800" dirty="0" smtClean="0">
                <a:solidFill>
                  <a:schemeClr val="bg1"/>
                </a:solidFill>
              </a:rPr>
              <a:t>seats &amp; you </a:t>
            </a:r>
            <a:r>
              <a:rPr lang="en-CA" sz="2800" dirty="0">
                <a:solidFill>
                  <a:schemeClr val="bg1"/>
                </a:solidFill>
              </a:rPr>
              <a:t>hold 500 shares (with </a:t>
            </a:r>
            <a:r>
              <a:rPr lang="en-CA" sz="2800" dirty="0" smtClean="0">
                <a:solidFill>
                  <a:schemeClr val="bg1"/>
                </a:solidFill>
              </a:rPr>
              <a:t>1 vote </a:t>
            </a:r>
            <a:r>
              <a:rPr lang="en-CA" sz="2800" dirty="0">
                <a:solidFill>
                  <a:schemeClr val="bg1"/>
                </a:solidFill>
              </a:rPr>
              <a:t>per share), under the regular method you could vote a maximum of 500 shares for any one </a:t>
            </a:r>
            <a:r>
              <a:rPr lang="en-CA" sz="2800" dirty="0" smtClean="0">
                <a:solidFill>
                  <a:schemeClr val="bg1"/>
                </a:solidFill>
              </a:rPr>
              <a:t>candidate. </a:t>
            </a:r>
          </a:p>
          <a:p>
            <a:r>
              <a:rPr lang="en-CA" sz="2800" dirty="0" smtClean="0">
                <a:solidFill>
                  <a:srgbClr val="CCFFCC"/>
                </a:solidFill>
              </a:rPr>
              <a:t>“</a:t>
            </a:r>
            <a:r>
              <a:rPr lang="en-CA" sz="2800" dirty="0">
                <a:solidFill>
                  <a:srgbClr val="CCFFCC"/>
                </a:solidFill>
              </a:rPr>
              <a:t>Cumulative Voting” </a:t>
            </a:r>
            <a:r>
              <a:rPr lang="en-CA" sz="2800" dirty="0">
                <a:solidFill>
                  <a:srgbClr val="FFFF00"/>
                </a:solidFill>
              </a:rPr>
              <a:t>allows a shareholder to cast all of their votes for a single nominee</a:t>
            </a:r>
            <a:r>
              <a:rPr lang="en-CA" sz="2800" dirty="0">
                <a:solidFill>
                  <a:schemeClr val="bg1"/>
                </a:solidFill>
              </a:rPr>
              <a:t>. Accordingly you could choose to vote all of your (cumulative) 2,000 votes (500 shares x 4 board positions) for one candidate, or 1,000 each to two candidates, or otherwise divide your votes whichever way you want.</a:t>
            </a:r>
          </a:p>
          <a:p>
            <a:pPr marL="0" indent="0">
              <a:buNone/>
            </a:pPr>
            <a:r>
              <a:rPr lang="en-CA" sz="2800" dirty="0">
                <a:solidFill>
                  <a:schemeClr val="accent5"/>
                </a:solidFill>
              </a:rPr>
              <a:t>Intended to allow minority shareholders to elect some directors in rough proportion to voting strength.</a:t>
            </a:r>
          </a:p>
          <a:p>
            <a:pPr marL="0" indent="0">
              <a:buNone/>
            </a:pPr>
            <a:endParaRPr lang="en-US" dirty="0"/>
          </a:p>
        </p:txBody>
      </p:sp>
    </p:spTree>
    <p:extLst>
      <p:ext uri="{BB962C8B-B14F-4D97-AF65-F5344CB8AC3E}">
        <p14:creationId xmlns:p14="http://schemas.microsoft.com/office/powerpoint/2010/main" val="3630513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9"/>
            <a:ext cx="8686800" cy="795100"/>
          </a:xfrm>
        </p:spPr>
        <p:txBody>
          <a:bodyPr>
            <a:normAutofit fontScale="90000"/>
          </a:bodyPr>
          <a:lstStyle/>
          <a:p>
            <a:r>
              <a:rPr lang="en-CA" sz="4400" b="1" dirty="0" smtClean="0">
                <a:solidFill>
                  <a:srgbClr val="FFFF00"/>
                </a:solidFill>
              </a:rPr>
              <a:t>CBCA </a:t>
            </a:r>
            <a:r>
              <a:rPr lang="en-CA" sz="4400" b="1" dirty="0" smtClean="0">
                <a:solidFill>
                  <a:schemeClr val="bg1"/>
                </a:solidFill>
              </a:rPr>
              <a:t>Section </a:t>
            </a:r>
            <a:r>
              <a:rPr lang="en-CA" sz="4400" b="1" dirty="0">
                <a:solidFill>
                  <a:schemeClr val="bg1"/>
                </a:solidFill>
              </a:rPr>
              <a:t>107 </a:t>
            </a:r>
            <a:r>
              <a:rPr lang="en-CA" sz="4400" b="1" dirty="0" smtClean="0">
                <a:solidFill>
                  <a:srgbClr val="FFFF00"/>
                </a:solidFill>
              </a:rPr>
              <a:t>provides</a:t>
            </a:r>
            <a:r>
              <a:rPr lang="mr-IN" sz="4400" b="1" dirty="0" smtClean="0">
                <a:solidFill>
                  <a:srgbClr val="FFFFFF"/>
                </a:solidFill>
              </a:rPr>
              <a:t>…</a:t>
            </a:r>
            <a:endParaRPr lang="en-US" sz="4400" dirty="0">
              <a:solidFill>
                <a:srgbClr val="FFFFFF"/>
              </a:solidFill>
            </a:endParaRPr>
          </a:p>
        </p:txBody>
      </p:sp>
      <p:sp>
        <p:nvSpPr>
          <p:cNvPr id="3" name="Content Placeholder 2"/>
          <p:cNvSpPr>
            <a:spLocks noGrp="1"/>
          </p:cNvSpPr>
          <p:nvPr>
            <p:ph sz="quarter" idx="10"/>
          </p:nvPr>
        </p:nvSpPr>
        <p:spPr>
          <a:xfrm>
            <a:off x="457200" y="808279"/>
            <a:ext cx="8686800" cy="5608467"/>
          </a:xfrm>
        </p:spPr>
        <p:txBody>
          <a:bodyPr>
            <a:normAutofit fontScale="92500"/>
          </a:bodyPr>
          <a:lstStyle/>
          <a:p>
            <a:pPr marL="0" indent="0">
              <a:lnSpc>
                <a:spcPct val="90000"/>
              </a:lnSpc>
              <a:buNone/>
            </a:pPr>
            <a:r>
              <a:rPr lang="en-CA" sz="3200" dirty="0" smtClean="0">
                <a:solidFill>
                  <a:srgbClr val="FFFF00"/>
                </a:solidFill>
              </a:rPr>
              <a:t>“</a:t>
            </a:r>
            <a:r>
              <a:rPr lang="en-CA" sz="3200" b="1" dirty="0">
                <a:solidFill>
                  <a:srgbClr val="FFFF00"/>
                </a:solidFill>
              </a:rPr>
              <a:t>Cumulative voting</a:t>
            </a:r>
            <a:endParaRPr lang="en-CA" sz="3200" dirty="0">
              <a:solidFill>
                <a:srgbClr val="FFFF00"/>
              </a:solidFill>
            </a:endParaRPr>
          </a:p>
          <a:p>
            <a:pPr marL="0" lvl="0" indent="0">
              <a:lnSpc>
                <a:spcPct val="90000"/>
              </a:lnSpc>
              <a:buNone/>
            </a:pPr>
            <a:r>
              <a:rPr lang="en-CA" sz="3200" dirty="0">
                <a:solidFill>
                  <a:srgbClr val="CCFFCC"/>
                </a:solidFill>
              </a:rPr>
              <a:t>Where the articles provide for cumulative voting,</a:t>
            </a:r>
          </a:p>
          <a:p>
            <a:pPr marL="0" indent="0">
              <a:lnSpc>
                <a:spcPct val="90000"/>
              </a:lnSpc>
              <a:buNone/>
            </a:pPr>
            <a:r>
              <a:rPr lang="en-CA" sz="3200" dirty="0">
                <a:solidFill>
                  <a:srgbClr val="FFFFFF"/>
                </a:solidFill>
              </a:rPr>
              <a:t>(a) the </a:t>
            </a:r>
            <a:r>
              <a:rPr lang="en-CA" sz="3200" dirty="0">
                <a:solidFill>
                  <a:srgbClr val="FFFF00"/>
                </a:solidFill>
              </a:rPr>
              <a:t>articles shall require a fixed number</a:t>
            </a:r>
            <a:r>
              <a:rPr lang="en-CA" sz="3200" dirty="0">
                <a:solidFill>
                  <a:srgbClr val="FFFFFF"/>
                </a:solidFill>
              </a:rPr>
              <a:t> and not a minimum and maximum number </a:t>
            </a:r>
            <a:r>
              <a:rPr lang="en-CA" sz="3200" dirty="0">
                <a:solidFill>
                  <a:srgbClr val="FFFF00"/>
                </a:solidFill>
              </a:rPr>
              <a:t>of directors</a:t>
            </a:r>
            <a:r>
              <a:rPr lang="en-CA" sz="3200" dirty="0">
                <a:solidFill>
                  <a:srgbClr val="FFFFFF"/>
                </a:solidFill>
              </a:rPr>
              <a:t>;</a:t>
            </a:r>
          </a:p>
          <a:p>
            <a:pPr marL="0" indent="0">
              <a:lnSpc>
                <a:spcPct val="90000"/>
              </a:lnSpc>
              <a:buNone/>
            </a:pPr>
            <a:r>
              <a:rPr lang="en-CA" sz="3200" dirty="0">
                <a:solidFill>
                  <a:srgbClr val="FFFFFF"/>
                </a:solidFill>
              </a:rPr>
              <a:t>(b) each shareholder entitled to vote at an election of directors has the right to cast a number of votes equal to the number of votes attached to the shares held by the shareholder multiplied by the number of directors to be elected, </a:t>
            </a:r>
            <a:r>
              <a:rPr lang="en-CA" sz="3200" dirty="0">
                <a:solidFill>
                  <a:srgbClr val="FFFF00"/>
                </a:solidFill>
              </a:rPr>
              <a:t>and may cast all of those votes in favour of one candidate</a:t>
            </a:r>
            <a:r>
              <a:rPr lang="en-CA" sz="3200" dirty="0">
                <a:solidFill>
                  <a:srgbClr val="FFFFFF"/>
                </a:solidFill>
              </a:rPr>
              <a:t> </a:t>
            </a:r>
            <a:r>
              <a:rPr lang="en-CA" sz="3200" dirty="0">
                <a:solidFill>
                  <a:srgbClr val="CCFFCC"/>
                </a:solidFill>
              </a:rPr>
              <a:t>or distribute them among the candidates </a:t>
            </a:r>
            <a:r>
              <a:rPr lang="en-CA" sz="3200" dirty="0">
                <a:solidFill>
                  <a:srgbClr val="FFFFFF"/>
                </a:solidFill>
              </a:rPr>
              <a:t>in any manner</a:t>
            </a:r>
            <a:r>
              <a:rPr lang="en-CA" sz="3200" dirty="0" smtClean="0">
                <a:solidFill>
                  <a:srgbClr val="FFFFFF"/>
                </a:solidFill>
              </a:rPr>
              <a:t>;</a:t>
            </a:r>
            <a:r>
              <a:rPr lang="mr-IN" sz="3200" dirty="0" smtClean="0">
                <a:solidFill>
                  <a:srgbClr val="FFFFFF"/>
                </a:solidFill>
              </a:rPr>
              <a:t>…</a:t>
            </a:r>
            <a:r>
              <a:rPr lang="en-CA" sz="3200" dirty="0" smtClean="0">
                <a:solidFill>
                  <a:srgbClr val="FFFFFF"/>
                </a:solidFill>
              </a:rPr>
              <a:t>”</a:t>
            </a:r>
            <a:endParaRPr lang="en-CA" sz="3200" dirty="0">
              <a:solidFill>
                <a:srgbClr val="FFFFFF"/>
              </a:solidFill>
            </a:endParaRPr>
          </a:p>
          <a:p>
            <a:pPr marL="0" indent="0">
              <a:buNone/>
            </a:pPr>
            <a:endParaRPr lang="en-US" dirty="0"/>
          </a:p>
        </p:txBody>
      </p:sp>
    </p:spTree>
    <p:extLst>
      <p:ext uri="{BB962C8B-B14F-4D97-AF65-F5344CB8AC3E}">
        <p14:creationId xmlns:p14="http://schemas.microsoft.com/office/powerpoint/2010/main" val="879552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20" y="29674"/>
            <a:ext cx="8455880" cy="1016000"/>
          </a:xfrm>
        </p:spPr>
        <p:txBody>
          <a:bodyPr/>
          <a:lstStyle/>
          <a:p>
            <a:r>
              <a:rPr lang="en-CA" b="1" dirty="0">
                <a:solidFill>
                  <a:srgbClr val="FFFF00"/>
                </a:solidFill>
              </a:rPr>
              <a:t>Calling and Convening Meetings</a:t>
            </a:r>
            <a:r>
              <a:rPr lang="en-CA" dirty="0">
                <a:solidFill>
                  <a:srgbClr val="FFFF00"/>
                </a:solidFill>
              </a:rPr>
              <a:t> </a:t>
            </a:r>
            <a:endParaRPr lang="en-US" dirty="0">
              <a:solidFill>
                <a:srgbClr val="FFFF00"/>
              </a:solidFill>
            </a:endParaRPr>
          </a:p>
        </p:txBody>
      </p:sp>
      <p:sp>
        <p:nvSpPr>
          <p:cNvPr id="3" name="Content Placeholder 2"/>
          <p:cNvSpPr>
            <a:spLocks noGrp="1"/>
          </p:cNvSpPr>
          <p:nvPr>
            <p:ph sz="quarter" idx="10"/>
          </p:nvPr>
        </p:nvSpPr>
        <p:spPr>
          <a:xfrm>
            <a:off x="230920" y="1045674"/>
            <a:ext cx="8913080" cy="4892702"/>
          </a:xfrm>
        </p:spPr>
        <p:txBody>
          <a:bodyPr/>
          <a:lstStyle/>
          <a:p>
            <a:pPr marL="0" indent="0">
              <a:buNone/>
            </a:pPr>
            <a:r>
              <a:rPr lang="en-CA" sz="2800" i="1" dirty="0" smtClean="0">
                <a:solidFill>
                  <a:schemeClr val="bg1"/>
                </a:solidFill>
              </a:rPr>
              <a:t>Canadian </a:t>
            </a:r>
            <a:r>
              <a:rPr lang="en-CA" sz="2800" i="1" dirty="0" err="1">
                <a:solidFill>
                  <a:srgbClr val="CCFFCC"/>
                </a:solidFill>
              </a:rPr>
              <a:t>Jorex</a:t>
            </a:r>
            <a:r>
              <a:rPr lang="en-CA" sz="2800" i="1" dirty="0">
                <a:solidFill>
                  <a:schemeClr val="bg1"/>
                </a:solidFill>
              </a:rPr>
              <a:t> Ltd. v. 477749 Alberta Ltd. </a:t>
            </a:r>
            <a:endParaRPr lang="en-CA" sz="2800" i="1" dirty="0" smtClean="0">
              <a:solidFill>
                <a:schemeClr val="bg1"/>
              </a:solidFill>
            </a:endParaRPr>
          </a:p>
          <a:p>
            <a:pPr marL="0" indent="0">
              <a:buNone/>
            </a:pPr>
            <a:r>
              <a:rPr lang="en-CA" sz="2800" i="1" dirty="0" smtClean="0">
                <a:solidFill>
                  <a:schemeClr val="bg1"/>
                </a:solidFill>
              </a:rPr>
              <a:t>Northern </a:t>
            </a:r>
            <a:r>
              <a:rPr lang="en-CA" sz="2800" i="1" dirty="0">
                <a:solidFill>
                  <a:schemeClr val="bg1"/>
                </a:solidFill>
              </a:rPr>
              <a:t>Minerals Investment Corp. v.</a:t>
            </a:r>
            <a:r>
              <a:rPr lang="en-CA" sz="2800" i="1" dirty="0">
                <a:solidFill>
                  <a:srgbClr val="CCFFCC"/>
                </a:solidFill>
              </a:rPr>
              <a:t> </a:t>
            </a:r>
            <a:r>
              <a:rPr lang="en-CA" sz="2800" i="1" dirty="0" err="1">
                <a:solidFill>
                  <a:srgbClr val="CCFFCC"/>
                </a:solidFill>
              </a:rPr>
              <a:t>Mundoro</a:t>
            </a:r>
            <a:r>
              <a:rPr lang="en-CA" sz="2800" i="1" dirty="0">
                <a:solidFill>
                  <a:schemeClr val="bg1"/>
                </a:solidFill>
              </a:rPr>
              <a:t> Capital </a:t>
            </a:r>
            <a:r>
              <a:rPr lang="en-CA" sz="2800" i="1" dirty="0" smtClean="0">
                <a:solidFill>
                  <a:schemeClr val="bg1"/>
                </a:solidFill>
              </a:rPr>
              <a:t>Inc. </a:t>
            </a:r>
            <a:r>
              <a:rPr lang="en-CA" sz="2800" dirty="0" smtClean="0">
                <a:solidFill>
                  <a:srgbClr val="FFFF00"/>
                </a:solidFill>
              </a:rPr>
              <a:t>already discussed</a:t>
            </a:r>
            <a:r>
              <a:rPr lang="mr-IN" sz="2800" dirty="0" smtClean="0">
                <a:solidFill>
                  <a:srgbClr val="FFFF00"/>
                </a:solidFill>
              </a:rPr>
              <a:t>…</a:t>
            </a:r>
            <a:endParaRPr lang="en-CA" sz="2800" dirty="0" smtClean="0">
              <a:solidFill>
                <a:srgbClr val="FFFF00"/>
              </a:solidFill>
            </a:endParaRPr>
          </a:p>
          <a:p>
            <a:r>
              <a:rPr lang="en-CA" sz="2800" dirty="0">
                <a:solidFill>
                  <a:srgbClr val="FFFF00"/>
                </a:solidFill>
              </a:rPr>
              <a:t>The “company” must send notice of date, time and location</a:t>
            </a:r>
            <a:r>
              <a:rPr lang="en-CA" sz="2800" dirty="0">
                <a:solidFill>
                  <a:schemeClr val="bg1"/>
                </a:solidFill>
              </a:rPr>
              <a:t>. </a:t>
            </a:r>
            <a:r>
              <a:rPr lang="en-CA" sz="2800" dirty="0" smtClean="0">
                <a:solidFill>
                  <a:schemeClr val="bg1"/>
                </a:solidFill>
              </a:rPr>
              <a:t>[</a:t>
            </a:r>
            <a:r>
              <a:rPr lang="en-CA" sz="2800" dirty="0" smtClean="0">
                <a:solidFill>
                  <a:srgbClr val="CCFFCC"/>
                </a:solidFill>
              </a:rPr>
              <a:t>Who </a:t>
            </a:r>
            <a:r>
              <a:rPr lang="en-CA" sz="2800" dirty="0">
                <a:solidFill>
                  <a:srgbClr val="CCFFCC"/>
                </a:solidFill>
              </a:rPr>
              <a:t>is the company</a:t>
            </a:r>
            <a:r>
              <a:rPr lang="en-CA" sz="2800" dirty="0">
                <a:solidFill>
                  <a:schemeClr val="bg1"/>
                </a:solidFill>
              </a:rPr>
              <a:t> for this purpose</a:t>
            </a:r>
            <a:r>
              <a:rPr lang="en-CA" sz="2800" dirty="0" smtClean="0">
                <a:solidFill>
                  <a:srgbClr val="CCFFCC"/>
                </a:solidFill>
              </a:rPr>
              <a:t>?</a:t>
            </a:r>
            <a:r>
              <a:rPr lang="en-CA" sz="2800" dirty="0" smtClean="0">
                <a:solidFill>
                  <a:schemeClr val="bg1"/>
                </a:solidFill>
              </a:rPr>
              <a:t>] </a:t>
            </a:r>
            <a:endParaRPr lang="en-CA" sz="2800" dirty="0">
              <a:solidFill>
                <a:schemeClr val="bg1"/>
              </a:solidFill>
            </a:endParaRPr>
          </a:p>
          <a:p>
            <a:r>
              <a:rPr lang="en-CA" sz="2800" dirty="0">
                <a:solidFill>
                  <a:schemeClr val="bg1"/>
                </a:solidFill>
              </a:rPr>
              <a:t>There are </a:t>
            </a:r>
            <a:r>
              <a:rPr lang="en-CA" sz="2800" dirty="0">
                <a:solidFill>
                  <a:srgbClr val="FFFF00"/>
                </a:solidFill>
              </a:rPr>
              <a:t>other opportunities for shareholders</a:t>
            </a:r>
            <a:r>
              <a:rPr lang="en-CA" sz="2800" dirty="0">
                <a:solidFill>
                  <a:schemeClr val="bg1"/>
                </a:solidFill>
              </a:rPr>
              <a:t>. For example </a:t>
            </a:r>
            <a:r>
              <a:rPr lang="en-CA" sz="2800" dirty="0">
                <a:solidFill>
                  <a:srgbClr val="FFFF00"/>
                </a:solidFill>
              </a:rPr>
              <a:t>meetings can be requisitioned pursuant to BCBCA section 167 </a:t>
            </a:r>
            <a:r>
              <a:rPr lang="en-CA" sz="2800" dirty="0">
                <a:solidFill>
                  <a:schemeClr val="bg1"/>
                </a:solidFill>
              </a:rPr>
              <a:t>(CBCA section 143).</a:t>
            </a:r>
            <a:r>
              <a:rPr lang="en-CA" sz="2800" dirty="0">
                <a:solidFill>
                  <a:srgbClr val="CCFFCC"/>
                </a:solidFill>
              </a:rPr>
              <a:t> Shareholders holding at least 5% of the issued voting shares may requisition a meeting for the purpose of transacting any business</a:t>
            </a:r>
            <a:r>
              <a:rPr lang="en-CA" sz="2800" dirty="0">
                <a:solidFill>
                  <a:schemeClr val="bg1"/>
                </a:solidFill>
              </a:rPr>
              <a:t> that may be transacted at a general meeting.</a:t>
            </a:r>
          </a:p>
          <a:p>
            <a:pPr marL="0" indent="0">
              <a:buNone/>
            </a:pPr>
            <a:endParaRPr lang="en-CA" dirty="0" smtClean="0"/>
          </a:p>
        </p:txBody>
      </p:sp>
    </p:spTree>
    <p:extLst>
      <p:ext uri="{BB962C8B-B14F-4D97-AF65-F5344CB8AC3E}">
        <p14:creationId xmlns:p14="http://schemas.microsoft.com/office/powerpoint/2010/main" val="2354878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14425" y="131964"/>
            <a:ext cx="8929575" cy="5971367"/>
          </a:xfrm>
        </p:spPr>
        <p:txBody>
          <a:bodyPr>
            <a:normAutofit fontScale="92500"/>
          </a:bodyPr>
          <a:lstStyle/>
          <a:p>
            <a:pPr marL="0" indent="0">
              <a:buNone/>
            </a:pPr>
            <a:r>
              <a:rPr lang="en-CA" dirty="0">
                <a:solidFill>
                  <a:srgbClr val="FFFF00"/>
                </a:solidFill>
              </a:rPr>
              <a:t>There are exceptions:</a:t>
            </a:r>
          </a:p>
          <a:p>
            <a:pPr marL="0" indent="0">
              <a:buNone/>
            </a:pPr>
            <a:r>
              <a:rPr lang="en-CA" dirty="0">
                <a:solidFill>
                  <a:schemeClr val="bg1"/>
                </a:solidFill>
              </a:rPr>
              <a:t>(a) </a:t>
            </a:r>
            <a:r>
              <a:rPr lang="en-CA" dirty="0">
                <a:solidFill>
                  <a:srgbClr val="FFFF00"/>
                </a:solidFill>
              </a:rPr>
              <a:t>if they have called a general meeting to be held after date of requisition </a:t>
            </a:r>
            <a:r>
              <a:rPr lang="en-CA" dirty="0">
                <a:solidFill>
                  <a:schemeClr val="bg1"/>
                </a:solidFill>
              </a:rPr>
              <a:t>and have given notice thereof;</a:t>
            </a:r>
          </a:p>
          <a:p>
            <a:pPr marL="0" indent="0">
              <a:buNone/>
            </a:pPr>
            <a:r>
              <a:rPr lang="en-CA" dirty="0">
                <a:solidFill>
                  <a:schemeClr val="bg1"/>
                </a:solidFill>
              </a:rPr>
              <a:t>(b) </a:t>
            </a:r>
            <a:r>
              <a:rPr lang="en-CA" dirty="0">
                <a:solidFill>
                  <a:srgbClr val="FFFF00"/>
                </a:solidFill>
              </a:rPr>
              <a:t>if substantially the same business was submitted to shareholders at a meeting held not more than 5 years ago </a:t>
            </a:r>
            <a:r>
              <a:rPr lang="en-CA" dirty="0">
                <a:solidFill>
                  <a:schemeClr val="bg1"/>
                </a:solidFill>
              </a:rPr>
              <a:t>and received less than 3% of the vote if it was tried once, less than 6% of the vote of it was tried twice, and less than 10% of the vote if tried 3 times.</a:t>
            </a:r>
          </a:p>
          <a:p>
            <a:pPr marL="0" indent="0">
              <a:buNone/>
            </a:pPr>
            <a:r>
              <a:rPr lang="en-CA" dirty="0">
                <a:solidFill>
                  <a:schemeClr val="bg1"/>
                </a:solidFill>
              </a:rPr>
              <a:t>(c) the </a:t>
            </a:r>
            <a:r>
              <a:rPr lang="en-CA" dirty="0">
                <a:solidFill>
                  <a:srgbClr val="FFFF00"/>
                </a:solidFill>
              </a:rPr>
              <a:t>business stated in the requisition does not relate in a significant way to the business or affairs of the company</a:t>
            </a:r>
            <a:r>
              <a:rPr lang="en-CA" dirty="0">
                <a:solidFill>
                  <a:schemeClr val="bg1"/>
                </a:solidFill>
              </a:rPr>
              <a:t>,</a:t>
            </a:r>
          </a:p>
          <a:p>
            <a:pPr marL="0" indent="0">
              <a:buNone/>
            </a:pPr>
            <a:r>
              <a:rPr lang="en-CA" dirty="0">
                <a:solidFill>
                  <a:schemeClr val="bg1"/>
                </a:solidFill>
              </a:rPr>
              <a:t>(d) it clearly appears that </a:t>
            </a:r>
            <a:r>
              <a:rPr lang="en-CA" dirty="0">
                <a:solidFill>
                  <a:srgbClr val="FFFF00"/>
                </a:solidFill>
              </a:rPr>
              <a:t>the primary purpose</a:t>
            </a:r>
            <a:r>
              <a:rPr lang="en-CA" dirty="0">
                <a:solidFill>
                  <a:schemeClr val="bg1"/>
                </a:solidFill>
              </a:rPr>
              <a:t> for the requisition is (</a:t>
            </a:r>
            <a:r>
              <a:rPr lang="en-CA" dirty="0" err="1">
                <a:solidFill>
                  <a:schemeClr val="bg1"/>
                </a:solidFill>
              </a:rPr>
              <a:t>i</a:t>
            </a:r>
            <a:r>
              <a:rPr lang="en-CA" dirty="0">
                <a:solidFill>
                  <a:schemeClr val="bg1"/>
                </a:solidFill>
              </a:rPr>
              <a:t>)  </a:t>
            </a:r>
            <a:r>
              <a:rPr lang="en-CA" dirty="0">
                <a:solidFill>
                  <a:srgbClr val="FFFF00"/>
                </a:solidFill>
              </a:rPr>
              <a:t>securing publicity</a:t>
            </a:r>
            <a:r>
              <a:rPr lang="en-CA" dirty="0">
                <a:solidFill>
                  <a:schemeClr val="bg1"/>
                </a:solidFill>
              </a:rPr>
              <a:t>, or (ii)  enforcing a personal claim or redressing a personal grievance against the company or any of its directors, officers or security holders,</a:t>
            </a:r>
          </a:p>
          <a:p>
            <a:pPr marL="0" indent="0">
              <a:buNone/>
            </a:pPr>
            <a:r>
              <a:rPr lang="en-CA" dirty="0">
                <a:solidFill>
                  <a:schemeClr val="bg1"/>
                </a:solidFill>
              </a:rPr>
              <a:t>(e) the business stated in the requisition has already been substantially implemented.</a:t>
            </a:r>
          </a:p>
          <a:p>
            <a:pPr marL="0" indent="0">
              <a:buNone/>
            </a:pPr>
            <a:r>
              <a:rPr lang="en-CA" dirty="0" smtClean="0">
                <a:solidFill>
                  <a:srgbClr val="FFFF00"/>
                </a:solidFill>
              </a:rPr>
              <a:t>Otherwise</a:t>
            </a:r>
            <a:r>
              <a:rPr lang="en-CA" dirty="0" smtClean="0">
                <a:solidFill>
                  <a:srgbClr val="CCFFCC"/>
                </a:solidFill>
              </a:rPr>
              <a:t> the </a:t>
            </a:r>
            <a:r>
              <a:rPr lang="en-CA" dirty="0">
                <a:solidFill>
                  <a:srgbClr val="CCFFCC"/>
                </a:solidFill>
              </a:rPr>
              <a:t>directors must call a meeting (to be held within 4 months) within 21 days after receipt of requisition</a:t>
            </a:r>
            <a:r>
              <a:rPr lang="en-CA" dirty="0">
                <a:solidFill>
                  <a:schemeClr val="bg1"/>
                </a:solidFill>
              </a:rPr>
              <a:t> and if they do not the requisitioning shareholders, or any one or more of them holding, in the aggregate, more than 1/40 of the issued shares of the company that carry the right to vote at general meetings, may do so.  </a:t>
            </a:r>
            <a:endParaRPr lang="en-CA" dirty="0" smtClean="0">
              <a:solidFill>
                <a:schemeClr val="bg1"/>
              </a:solidFill>
            </a:endParaRPr>
          </a:p>
          <a:p>
            <a:pPr marL="0" indent="0">
              <a:buNone/>
            </a:pPr>
            <a:endParaRPr lang="en-US" dirty="0"/>
          </a:p>
        </p:txBody>
      </p:sp>
    </p:spTree>
    <p:extLst>
      <p:ext uri="{BB962C8B-B14F-4D97-AF65-F5344CB8AC3E}">
        <p14:creationId xmlns:p14="http://schemas.microsoft.com/office/powerpoint/2010/main" val="508835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9"/>
            <a:ext cx="8229600" cy="861082"/>
          </a:xfrm>
        </p:spPr>
        <p:txBody>
          <a:bodyPr/>
          <a:lstStyle/>
          <a:p>
            <a:r>
              <a:rPr lang="en-CA" b="1" dirty="0">
                <a:solidFill>
                  <a:srgbClr val="FFFF00"/>
                </a:solidFill>
              </a:rPr>
              <a:t>BCBCA section </a:t>
            </a:r>
            <a:r>
              <a:rPr lang="en-CA" b="1" dirty="0" smtClean="0">
                <a:solidFill>
                  <a:srgbClr val="FFFF00"/>
                </a:solidFill>
              </a:rPr>
              <a:t>167: </a:t>
            </a:r>
            <a:r>
              <a:rPr lang="en-CA" b="1" dirty="0" smtClean="0">
                <a:solidFill>
                  <a:srgbClr val="C31F3D"/>
                </a:solidFill>
              </a:rPr>
              <a:t>Important</a:t>
            </a:r>
            <a:endParaRPr lang="en-US" dirty="0">
              <a:solidFill>
                <a:srgbClr val="C31F3D"/>
              </a:solidFill>
            </a:endParaRPr>
          </a:p>
        </p:txBody>
      </p:sp>
      <p:sp>
        <p:nvSpPr>
          <p:cNvPr id="3" name="Content Placeholder 2"/>
          <p:cNvSpPr>
            <a:spLocks noGrp="1"/>
          </p:cNvSpPr>
          <p:nvPr>
            <p:ph sz="quarter" idx="10"/>
          </p:nvPr>
        </p:nvSpPr>
        <p:spPr>
          <a:xfrm>
            <a:off x="280402" y="874261"/>
            <a:ext cx="8863598" cy="5377530"/>
          </a:xfrm>
        </p:spPr>
        <p:txBody>
          <a:bodyPr>
            <a:normAutofit fontScale="85000" lnSpcReduction="20000"/>
          </a:bodyPr>
          <a:lstStyle/>
          <a:p>
            <a:pPr marL="0" lvl="0" indent="0">
              <a:lnSpc>
                <a:spcPct val="90000"/>
              </a:lnSpc>
              <a:buNone/>
            </a:pPr>
            <a:r>
              <a:rPr lang="en-CA" sz="2600" i="1" dirty="0">
                <a:solidFill>
                  <a:schemeClr val="bg1"/>
                </a:solidFill>
              </a:rPr>
              <a:t>(1</a:t>
            </a:r>
            <a:r>
              <a:rPr lang="en-CA" sz="2600" i="1" dirty="0">
                <a:solidFill>
                  <a:srgbClr val="FFFF00"/>
                </a:solidFill>
              </a:rPr>
              <a:t>) Shareholders </a:t>
            </a:r>
            <a:r>
              <a:rPr lang="en-CA" sz="2600" i="1" dirty="0">
                <a:solidFill>
                  <a:schemeClr val="bg1"/>
                </a:solidFill>
              </a:rPr>
              <a:t>referred to in subsection (2) </a:t>
            </a:r>
            <a:r>
              <a:rPr lang="en-CA" sz="2600" i="1" dirty="0">
                <a:solidFill>
                  <a:srgbClr val="FFFF00"/>
                </a:solidFill>
              </a:rPr>
              <a:t>may requisition a general meeting</a:t>
            </a:r>
            <a:r>
              <a:rPr lang="en-CA" sz="2600" i="1" dirty="0">
                <a:solidFill>
                  <a:schemeClr val="bg1"/>
                </a:solidFill>
              </a:rPr>
              <a:t> for the purpose of transacting any business that may be transacted at a general meeting.</a:t>
            </a:r>
            <a:endParaRPr lang="en-CA" sz="2600" dirty="0">
              <a:solidFill>
                <a:schemeClr val="bg1"/>
              </a:solidFill>
            </a:endParaRPr>
          </a:p>
          <a:p>
            <a:pPr marL="0" indent="0">
              <a:lnSpc>
                <a:spcPct val="90000"/>
              </a:lnSpc>
              <a:buNone/>
            </a:pPr>
            <a:r>
              <a:rPr lang="en-CA" sz="2600" i="1" dirty="0">
                <a:solidFill>
                  <a:schemeClr val="bg1"/>
                </a:solidFill>
              </a:rPr>
              <a:t>(2) A requisition under this section may be made by </a:t>
            </a:r>
            <a:r>
              <a:rPr lang="en-CA" sz="2600" i="1" dirty="0">
                <a:solidFill>
                  <a:srgbClr val="FFFF00"/>
                </a:solidFill>
              </a:rPr>
              <a:t>shareholders who, at the date on which the requisition is received by the company, hold in the aggregate at least 1/20 of the issued shares of the company</a:t>
            </a:r>
            <a:r>
              <a:rPr lang="en-CA" sz="2600" i="1" dirty="0">
                <a:solidFill>
                  <a:schemeClr val="bg1"/>
                </a:solidFill>
              </a:rPr>
              <a:t> that carry the right to vote at general meetings.</a:t>
            </a:r>
            <a:endParaRPr lang="en-CA" sz="2600" dirty="0">
              <a:solidFill>
                <a:schemeClr val="bg1"/>
              </a:solidFill>
            </a:endParaRPr>
          </a:p>
          <a:p>
            <a:pPr marL="0" indent="0">
              <a:lnSpc>
                <a:spcPct val="90000"/>
              </a:lnSpc>
              <a:buNone/>
            </a:pPr>
            <a:r>
              <a:rPr lang="en-CA" sz="2600" i="1" dirty="0">
                <a:solidFill>
                  <a:schemeClr val="bg1"/>
                </a:solidFill>
              </a:rPr>
              <a:t>(3) A requisition under this section</a:t>
            </a:r>
            <a:endParaRPr lang="en-CA" sz="2600" dirty="0">
              <a:solidFill>
                <a:schemeClr val="bg1"/>
              </a:solidFill>
            </a:endParaRPr>
          </a:p>
          <a:p>
            <a:pPr marL="0" indent="0">
              <a:lnSpc>
                <a:spcPct val="90000"/>
              </a:lnSpc>
              <a:buNone/>
            </a:pPr>
            <a:r>
              <a:rPr lang="en-CA" sz="2600" i="1" dirty="0">
                <a:solidFill>
                  <a:schemeClr val="bg1"/>
                </a:solidFill>
              </a:rPr>
              <a:t>(a) must, in 1 000 words or less, state the business to be transacted at the meeting, including any special resolution or exceptional resolution to be submitted to the meeting,</a:t>
            </a:r>
            <a:endParaRPr lang="en-CA" sz="2600" dirty="0">
              <a:solidFill>
                <a:schemeClr val="bg1"/>
              </a:solidFill>
            </a:endParaRPr>
          </a:p>
          <a:p>
            <a:pPr marL="0" indent="0">
              <a:lnSpc>
                <a:spcPct val="90000"/>
              </a:lnSpc>
              <a:buNone/>
            </a:pPr>
            <a:r>
              <a:rPr lang="en-CA" sz="2600" i="1" dirty="0">
                <a:solidFill>
                  <a:schemeClr val="bg1"/>
                </a:solidFill>
              </a:rPr>
              <a:t>(b) must be signed by, and include the names and mailing addresses of, all of the requisitioning shareholders,</a:t>
            </a:r>
            <a:endParaRPr lang="en-CA" sz="2600" dirty="0">
              <a:solidFill>
                <a:schemeClr val="bg1"/>
              </a:solidFill>
            </a:endParaRPr>
          </a:p>
          <a:p>
            <a:pPr marL="0" indent="0">
              <a:lnSpc>
                <a:spcPct val="90000"/>
              </a:lnSpc>
              <a:buNone/>
            </a:pPr>
            <a:r>
              <a:rPr lang="en-CA" sz="2600" i="1" dirty="0">
                <a:solidFill>
                  <a:schemeClr val="bg1"/>
                </a:solidFill>
              </a:rPr>
              <a:t>(c) may be made in a single record or may consist of several records, in similar form and content, each of which is signed by one or more of the requisitioning shareholders, and</a:t>
            </a:r>
            <a:endParaRPr lang="en-CA" sz="2600" dirty="0">
              <a:solidFill>
                <a:schemeClr val="bg1"/>
              </a:solidFill>
            </a:endParaRPr>
          </a:p>
          <a:p>
            <a:pPr marL="0" indent="0">
              <a:lnSpc>
                <a:spcPct val="90000"/>
              </a:lnSpc>
              <a:buNone/>
            </a:pPr>
            <a:r>
              <a:rPr lang="en-CA" sz="2600" i="1" dirty="0">
                <a:solidFill>
                  <a:schemeClr val="bg1"/>
                </a:solidFill>
              </a:rPr>
              <a:t>(d) must be delivered to the delivery address of, or mailed by registered mail to the mailing address of, the registered office of the company.</a:t>
            </a:r>
            <a:endParaRPr lang="en-CA" sz="2600" dirty="0">
              <a:solidFill>
                <a:schemeClr val="bg1"/>
              </a:solidFill>
            </a:endParaRPr>
          </a:p>
          <a:p>
            <a:endParaRPr lang="en-US" dirty="0"/>
          </a:p>
        </p:txBody>
      </p:sp>
    </p:spTree>
    <p:extLst>
      <p:ext uri="{BB962C8B-B14F-4D97-AF65-F5344CB8AC3E}">
        <p14:creationId xmlns:p14="http://schemas.microsoft.com/office/powerpoint/2010/main" val="1682094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30920" y="131963"/>
            <a:ext cx="8913079" cy="6070341"/>
          </a:xfrm>
        </p:spPr>
        <p:txBody>
          <a:bodyPr>
            <a:normAutofit fontScale="85000" lnSpcReduction="10000"/>
          </a:bodyPr>
          <a:lstStyle/>
          <a:p>
            <a:pPr marL="0" indent="0">
              <a:lnSpc>
                <a:spcPct val="90000"/>
              </a:lnSpc>
              <a:buNone/>
            </a:pPr>
            <a:r>
              <a:rPr lang="en-CA" i="1" dirty="0">
                <a:solidFill>
                  <a:srgbClr val="FFFFFF"/>
                </a:solidFill>
              </a:rPr>
              <a:t>(4) If a requisition under this section consists of more than one record, the requisition is received by the company on the first date by which the company has received requisition records that comply with subsection (3) from shareholders who, in the aggregate, hold at least the number of shares necessary to qualify under subsection (2).</a:t>
            </a:r>
            <a:endParaRPr lang="en-CA" dirty="0">
              <a:solidFill>
                <a:srgbClr val="FFFFFF"/>
              </a:solidFill>
            </a:endParaRPr>
          </a:p>
          <a:p>
            <a:pPr marL="0" indent="0">
              <a:lnSpc>
                <a:spcPct val="90000"/>
              </a:lnSpc>
              <a:buNone/>
            </a:pPr>
            <a:r>
              <a:rPr lang="en-CA" i="1" dirty="0">
                <a:solidFill>
                  <a:srgbClr val="FFFFFF"/>
                </a:solidFill>
              </a:rPr>
              <a:t>(5) </a:t>
            </a:r>
            <a:r>
              <a:rPr lang="en-CA" i="1" dirty="0">
                <a:solidFill>
                  <a:srgbClr val="FFFF00"/>
                </a:solidFill>
              </a:rPr>
              <a:t>On receiving a requisition that complies with subsections (2) and (3), the directors must, regardless of the memorandum or articles, call a general meeting to be held not more than 4 months after the date on which the requisition is received by the company to transact the business stated in the requisition and must, subject to subsection (7),</a:t>
            </a:r>
            <a:endParaRPr lang="en-CA" dirty="0">
              <a:solidFill>
                <a:srgbClr val="FFFF00"/>
              </a:solidFill>
            </a:endParaRPr>
          </a:p>
          <a:p>
            <a:pPr marL="0" indent="0">
              <a:lnSpc>
                <a:spcPct val="90000"/>
              </a:lnSpc>
              <a:buNone/>
            </a:pPr>
            <a:r>
              <a:rPr lang="en-CA" i="1" dirty="0">
                <a:solidFill>
                  <a:srgbClr val="FFFFFF"/>
                </a:solidFill>
              </a:rPr>
              <a:t>(a) send notice of the date, time and location of that meeting at least the prescribed number of days, but not more than 4 months, before the meeting</a:t>
            </a:r>
            <a:endParaRPr lang="en-CA" dirty="0">
              <a:solidFill>
                <a:srgbClr val="FFFFFF"/>
              </a:solidFill>
            </a:endParaRPr>
          </a:p>
          <a:p>
            <a:pPr marL="0" indent="0">
              <a:lnSpc>
                <a:spcPct val="90000"/>
              </a:lnSpc>
              <a:buNone/>
            </a:pPr>
            <a:r>
              <a:rPr lang="en-CA" i="1" dirty="0">
                <a:solidFill>
                  <a:srgbClr val="FFFFFF"/>
                </a:solidFill>
              </a:rPr>
              <a:t>(</a:t>
            </a:r>
            <a:r>
              <a:rPr lang="en-CA" i="1" dirty="0" err="1">
                <a:solidFill>
                  <a:srgbClr val="FFFFFF"/>
                </a:solidFill>
              </a:rPr>
              <a:t>i</a:t>
            </a:r>
            <a:r>
              <a:rPr lang="en-CA" i="1" dirty="0">
                <a:solidFill>
                  <a:srgbClr val="FFFFFF"/>
                </a:solidFill>
              </a:rPr>
              <a:t>)   to each shareholder entitled to attend the meeting, and</a:t>
            </a:r>
            <a:endParaRPr lang="en-CA" dirty="0">
              <a:solidFill>
                <a:srgbClr val="FFFFFF"/>
              </a:solidFill>
            </a:endParaRPr>
          </a:p>
          <a:p>
            <a:pPr marL="0" indent="0">
              <a:lnSpc>
                <a:spcPct val="90000"/>
              </a:lnSpc>
              <a:buNone/>
            </a:pPr>
            <a:r>
              <a:rPr lang="en-CA" i="1" dirty="0">
                <a:solidFill>
                  <a:srgbClr val="FFFFFF"/>
                </a:solidFill>
              </a:rPr>
              <a:t>(ii)   to each director, and</a:t>
            </a:r>
            <a:endParaRPr lang="en-CA" dirty="0">
              <a:solidFill>
                <a:srgbClr val="FFFFFF"/>
              </a:solidFill>
            </a:endParaRPr>
          </a:p>
          <a:p>
            <a:pPr marL="0" indent="0">
              <a:lnSpc>
                <a:spcPct val="90000"/>
              </a:lnSpc>
              <a:buNone/>
            </a:pPr>
            <a:r>
              <a:rPr lang="en-CA" i="1" dirty="0">
                <a:solidFill>
                  <a:srgbClr val="FFFFFF"/>
                </a:solidFill>
              </a:rPr>
              <a:t>(b) send, in accordance with subsection (6), to the persons entitled to notice of the meeting, </a:t>
            </a:r>
            <a:r>
              <a:rPr lang="en-CA" i="1" dirty="0">
                <a:solidFill>
                  <a:srgbClr val="FFFF00"/>
                </a:solidFill>
              </a:rPr>
              <a:t>the text of the requisition referred to in subsection (3) (a).</a:t>
            </a:r>
            <a:endParaRPr lang="en-CA" dirty="0">
              <a:solidFill>
                <a:srgbClr val="FFFF00"/>
              </a:solidFill>
            </a:endParaRPr>
          </a:p>
          <a:p>
            <a:pPr marL="0" indent="0">
              <a:lnSpc>
                <a:spcPct val="90000"/>
              </a:lnSpc>
              <a:buNone/>
            </a:pPr>
            <a:r>
              <a:rPr lang="en-CA" i="1" dirty="0">
                <a:solidFill>
                  <a:srgbClr val="FFFFFF"/>
                </a:solidFill>
              </a:rPr>
              <a:t>(6) </a:t>
            </a:r>
            <a:r>
              <a:rPr lang="en-CA" i="1" dirty="0">
                <a:solidFill>
                  <a:srgbClr val="FFFF00"/>
                </a:solidFill>
              </a:rPr>
              <a:t>The text referred to in subsection (5) (b) must be sent</a:t>
            </a:r>
            <a:endParaRPr lang="en-CA" dirty="0">
              <a:solidFill>
                <a:srgbClr val="FFFF00"/>
              </a:solidFill>
            </a:endParaRPr>
          </a:p>
          <a:p>
            <a:pPr marL="0" indent="0">
              <a:lnSpc>
                <a:spcPct val="90000"/>
              </a:lnSpc>
              <a:buNone/>
            </a:pPr>
            <a:r>
              <a:rPr lang="en-CA" i="1" dirty="0">
                <a:solidFill>
                  <a:srgbClr val="FFFFFF"/>
                </a:solidFill>
              </a:rPr>
              <a:t>(a) in, or within the time set for the sending of, the notice of the requisitioned meeting, or</a:t>
            </a:r>
            <a:endParaRPr lang="en-CA" dirty="0">
              <a:solidFill>
                <a:srgbClr val="FFFFFF"/>
              </a:solidFill>
            </a:endParaRPr>
          </a:p>
          <a:p>
            <a:pPr marL="0" indent="0">
              <a:lnSpc>
                <a:spcPct val="90000"/>
              </a:lnSpc>
              <a:buNone/>
            </a:pPr>
            <a:r>
              <a:rPr lang="en-CA" i="1" dirty="0">
                <a:solidFill>
                  <a:srgbClr val="FFFFFF"/>
                </a:solidFill>
              </a:rPr>
              <a:t>(b) in the company’s information circular or equivalent, if any, sent in respect of the requisitioned meeting.</a:t>
            </a:r>
            <a:endParaRPr lang="en-CA" dirty="0">
              <a:solidFill>
                <a:srgbClr val="FFFFFF"/>
              </a:solidFill>
            </a:endParaRPr>
          </a:p>
          <a:p>
            <a:pPr marL="0" indent="0">
              <a:buNone/>
            </a:pPr>
            <a:endParaRPr lang="en-US" dirty="0"/>
          </a:p>
        </p:txBody>
      </p:sp>
    </p:spTree>
    <p:extLst>
      <p:ext uri="{BB962C8B-B14F-4D97-AF65-F5344CB8AC3E}">
        <p14:creationId xmlns:p14="http://schemas.microsoft.com/office/powerpoint/2010/main" val="3411690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81450"/>
            <a:ext cx="8686800" cy="6020854"/>
          </a:xfrm>
        </p:spPr>
        <p:txBody>
          <a:bodyPr>
            <a:normAutofit fontScale="85000" lnSpcReduction="10000"/>
          </a:bodyPr>
          <a:lstStyle/>
          <a:p>
            <a:pPr marL="0" indent="0">
              <a:lnSpc>
                <a:spcPct val="90000"/>
              </a:lnSpc>
              <a:buNone/>
            </a:pPr>
            <a:r>
              <a:rPr lang="en-CA" i="1" dirty="0">
                <a:solidFill>
                  <a:srgbClr val="CCFFCC"/>
                </a:solidFill>
              </a:rPr>
              <a:t>(7) The directors need not comply with subsection (5) if</a:t>
            </a:r>
            <a:endParaRPr lang="en-CA" dirty="0">
              <a:solidFill>
                <a:srgbClr val="CCFFCC"/>
              </a:solidFill>
            </a:endParaRPr>
          </a:p>
          <a:p>
            <a:pPr marL="0" indent="0">
              <a:lnSpc>
                <a:spcPct val="90000"/>
              </a:lnSpc>
              <a:buNone/>
            </a:pPr>
            <a:r>
              <a:rPr lang="en-CA" i="1" dirty="0">
                <a:solidFill>
                  <a:srgbClr val="FFFFFF"/>
                </a:solidFill>
              </a:rPr>
              <a:t>(a) the directors </a:t>
            </a:r>
            <a:r>
              <a:rPr lang="en-CA" i="1" dirty="0">
                <a:solidFill>
                  <a:srgbClr val="FFFF00"/>
                </a:solidFill>
              </a:rPr>
              <a:t>have called a general meeting </a:t>
            </a:r>
            <a:r>
              <a:rPr lang="en-CA" i="1" dirty="0">
                <a:solidFill>
                  <a:srgbClr val="FFFFFF"/>
                </a:solidFill>
              </a:rPr>
              <a:t>to be held after the date on which the requisition is received by the company and have sent notice of that meeting in accordance with section 169,</a:t>
            </a:r>
            <a:endParaRPr lang="en-CA" dirty="0">
              <a:solidFill>
                <a:srgbClr val="FFFFFF"/>
              </a:solidFill>
            </a:endParaRPr>
          </a:p>
          <a:p>
            <a:pPr marL="0" indent="0">
              <a:lnSpc>
                <a:spcPct val="90000"/>
              </a:lnSpc>
              <a:buNone/>
            </a:pPr>
            <a:r>
              <a:rPr lang="en-CA" i="1" dirty="0">
                <a:solidFill>
                  <a:srgbClr val="FFFFFF"/>
                </a:solidFill>
              </a:rPr>
              <a:t>(b) </a:t>
            </a:r>
            <a:r>
              <a:rPr lang="en-CA" i="1" dirty="0">
                <a:solidFill>
                  <a:srgbClr val="FFFF00"/>
                </a:solidFill>
              </a:rPr>
              <a:t>substantially the same business was submitted to shareholders to be transacted at a general meeting</a:t>
            </a:r>
            <a:r>
              <a:rPr lang="en-CA" i="1" dirty="0">
                <a:solidFill>
                  <a:srgbClr val="FFFFFF"/>
                </a:solidFill>
              </a:rPr>
              <a:t> that was held not more than the prescribed period before the receipt of the requisition, and any resolution to transact that business at that earlier meeting did not receive the prescribed amount of support,</a:t>
            </a:r>
            <a:endParaRPr lang="en-CA" dirty="0">
              <a:solidFill>
                <a:srgbClr val="FFFFFF"/>
              </a:solidFill>
            </a:endParaRPr>
          </a:p>
          <a:p>
            <a:pPr marL="0" indent="0">
              <a:lnSpc>
                <a:spcPct val="90000"/>
              </a:lnSpc>
              <a:buNone/>
            </a:pPr>
            <a:r>
              <a:rPr lang="en-CA" i="1" dirty="0">
                <a:solidFill>
                  <a:srgbClr val="FFFFFF"/>
                </a:solidFill>
              </a:rPr>
              <a:t>(c) </a:t>
            </a:r>
            <a:r>
              <a:rPr lang="en-CA" i="1" dirty="0">
                <a:solidFill>
                  <a:srgbClr val="FFFF00"/>
                </a:solidFill>
              </a:rPr>
              <a:t>it clearly appears that the business stated in the requisition does not relate in a significant way to the business or affairs of the company,</a:t>
            </a:r>
            <a:endParaRPr lang="en-CA" dirty="0">
              <a:solidFill>
                <a:srgbClr val="FFFF00"/>
              </a:solidFill>
            </a:endParaRPr>
          </a:p>
          <a:p>
            <a:pPr marL="0" indent="0">
              <a:lnSpc>
                <a:spcPct val="90000"/>
              </a:lnSpc>
              <a:buNone/>
            </a:pPr>
            <a:r>
              <a:rPr lang="en-CA" i="1" dirty="0">
                <a:solidFill>
                  <a:srgbClr val="FFFFFF"/>
                </a:solidFill>
              </a:rPr>
              <a:t>(d) </a:t>
            </a:r>
            <a:r>
              <a:rPr lang="en-CA" i="1" dirty="0">
                <a:solidFill>
                  <a:srgbClr val="CCFFCC"/>
                </a:solidFill>
              </a:rPr>
              <a:t>it clearly appears that the primary purpose for the requisition is</a:t>
            </a:r>
            <a:endParaRPr lang="en-CA" dirty="0">
              <a:solidFill>
                <a:srgbClr val="CCFFCC"/>
              </a:solidFill>
            </a:endParaRPr>
          </a:p>
          <a:p>
            <a:pPr marL="0" indent="0">
              <a:lnSpc>
                <a:spcPct val="90000"/>
              </a:lnSpc>
              <a:buNone/>
            </a:pPr>
            <a:r>
              <a:rPr lang="en-CA" i="1" dirty="0">
                <a:solidFill>
                  <a:srgbClr val="CCFFCC"/>
                </a:solidFill>
              </a:rPr>
              <a:t>(</a:t>
            </a:r>
            <a:r>
              <a:rPr lang="en-CA" i="1" dirty="0" err="1">
                <a:solidFill>
                  <a:srgbClr val="CCFFCC"/>
                </a:solidFill>
              </a:rPr>
              <a:t>i</a:t>
            </a:r>
            <a:r>
              <a:rPr lang="en-CA" i="1" dirty="0">
                <a:solidFill>
                  <a:srgbClr val="CCFFCC"/>
                </a:solidFill>
              </a:rPr>
              <a:t>)   securing publicity, or</a:t>
            </a:r>
            <a:endParaRPr lang="en-CA" dirty="0">
              <a:solidFill>
                <a:srgbClr val="CCFFCC"/>
              </a:solidFill>
            </a:endParaRPr>
          </a:p>
          <a:p>
            <a:pPr marL="0" indent="0">
              <a:lnSpc>
                <a:spcPct val="90000"/>
              </a:lnSpc>
              <a:buNone/>
            </a:pPr>
            <a:r>
              <a:rPr lang="en-CA" i="1" dirty="0">
                <a:solidFill>
                  <a:srgbClr val="CCFFCC"/>
                </a:solidFill>
              </a:rPr>
              <a:t>(ii)   enforcing a personal claim or redressing a personal grievance against the company or any of its directors, officers or security holders,</a:t>
            </a:r>
            <a:endParaRPr lang="en-CA" dirty="0">
              <a:solidFill>
                <a:srgbClr val="CCFFCC"/>
              </a:solidFill>
            </a:endParaRPr>
          </a:p>
          <a:p>
            <a:pPr marL="0" indent="0">
              <a:lnSpc>
                <a:spcPct val="90000"/>
              </a:lnSpc>
              <a:buNone/>
            </a:pPr>
            <a:r>
              <a:rPr lang="en-CA" i="1" dirty="0">
                <a:solidFill>
                  <a:srgbClr val="CCFFCC"/>
                </a:solidFill>
              </a:rPr>
              <a:t>(e) the business stated in the requisition has already been substantially implemented,</a:t>
            </a:r>
            <a:endParaRPr lang="en-CA" dirty="0">
              <a:solidFill>
                <a:srgbClr val="CCFFCC"/>
              </a:solidFill>
            </a:endParaRPr>
          </a:p>
          <a:p>
            <a:pPr marL="0" indent="0">
              <a:lnSpc>
                <a:spcPct val="90000"/>
              </a:lnSpc>
              <a:buNone/>
            </a:pPr>
            <a:r>
              <a:rPr lang="en-CA" i="1" dirty="0">
                <a:solidFill>
                  <a:srgbClr val="CCFFCC"/>
                </a:solidFill>
              </a:rPr>
              <a:t>(f) the business stated in the requisition, if implemented, would cause the company to commit an offence, or</a:t>
            </a:r>
            <a:endParaRPr lang="en-CA" dirty="0">
              <a:solidFill>
                <a:srgbClr val="CCFFCC"/>
              </a:solidFill>
            </a:endParaRPr>
          </a:p>
          <a:p>
            <a:pPr marL="0" indent="0">
              <a:lnSpc>
                <a:spcPct val="90000"/>
              </a:lnSpc>
              <a:buNone/>
            </a:pPr>
            <a:r>
              <a:rPr lang="en-CA" i="1" dirty="0">
                <a:solidFill>
                  <a:srgbClr val="CCFFCC"/>
                </a:solidFill>
              </a:rPr>
              <a:t>(g) the requisition deals with matters beyond the company’s power to implement.</a:t>
            </a:r>
            <a:endParaRPr lang="en-CA" dirty="0">
              <a:solidFill>
                <a:srgbClr val="CCFFCC"/>
              </a:solidFill>
            </a:endParaRPr>
          </a:p>
          <a:p>
            <a:pPr marL="0" indent="0">
              <a:buNone/>
            </a:pPr>
            <a:endParaRPr lang="en-US" dirty="0"/>
          </a:p>
        </p:txBody>
      </p:sp>
    </p:spTree>
    <p:extLst>
      <p:ext uri="{BB962C8B-B14F-4D97-AF65-F5344CB8AC3E}">
        <p14:creationId xmlns:p14="http://schemas.microsoft.com/office/powerpoint/2010/main" val="3484817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4954"/>
            <a:ext cx="8686800" cy="6037349"/>
          </a:xfrm>
        </p:spPr>
        <p:txBody>
          <a:bodyPr>
            <a:normAutofit fontScale="92500" lnSpcReduction="10000"/>
          </a:bodyPr>
          <a:lstStyle/>
          <a:p>
            <a:pPr marL="0" indent="0">
              <a:lnSpc>
                <a:spcPct val="90000"/>
              </a:lnSpc>
              <a:buNone/>
            </a:pPr>
            <a:r>
              <a:rPr lang="en-CA" i="1" dirty="0">
                <a:solidFill>
                  <a:srgbClr val="FFFFFF"/>
                </a:solidFill>
              </a:rPr>
              <a:t>(</a:t>
            </a:r>
            <a:r>
              <a:rPr lang="en-CA" i="1" dirty="0">
                <a:solidFill>
                  <a:schemeClr val="bg1"/>
                </a:solidFill>
              </a:rPr>
              <a:t>8)</a:t>
            </a:r>
            <a:r>
              <a:rPr lang="en-CA" i="1" dirty="0">
                <a:solidFill>
                  <a:srgbClr val="FFFF00"/>
                </a:solidFill>
              </a:rPr>
              <a:t> If the directors do not, within 21 days after the date on which the requisition is received by the company, send notice of a general meeting</a:t>
            </a:r>
            <a:r>
              <a:rPr lang="en-CA" i="1" dirty="0">
                <a:solidFill>
                  <a:srgbClr val="FFFFFF"/>
                </a:solidFill>
              </a:rPr>
              <a:t> in accordance with subsection (5) of this section, the </a:t>
            </a:r>
            <a:r>
              <a:rPr lang="en-CA" i="1" dirty="0">
                <a:solidFill>
                  <a:srgbClr val="FFFF00"/>
                </a:solidFill>
              </a:rPr>
              <a:t>requisitioning shareholders, or any one or more of them holding</a:t>
            </a:r>
            <a:r>
              <a:rPr lang="en-CA" i="1" dirty="0">
                <a:solidFill>
                  <a:srgbClr val="FFFFFF"/>
                </a:solidFill>
              </a:rPr>
              <a:t>, in the aggregate, more than 1/40 of the issued shares of the company that carry the right to vote at general meetings</a:t>
            </a:r>
            <a:r>
              <a:rPr lang="en-CA" i="1" dirty="0">
                <a:solidFill>
                  <a:srgbClr val="CCFFCC"/>
                </a:solidFill>
              </a:rPr>
              <a:t>, may send notice of a general meeting</a:t>
            </a:r>
            <a:r>
              <a:rPr lang="en-CA" i="1" dirty="0">
                <a:solidFill>
                  <a:srgbClr val="FFFFFF"/>
                </a:solidFill>
              </a:rPr>
              <a:t> to be held to transact the business stated in the requisition.</a:t>
            </a:r>
            <a:endParaRPr lang="en-CA" dirty="0">
              <a:solidFill>
                <a:srgbClr val="FFFFFF"/>
              </a:solidFill>
            </a:endParaRPr>
          </a:p>
          <a:p>
            <a:pPr marL="0" indent="0">
              <a:lnSpc>
                <a:spcPct val="90000"/>
              </a:lnSpc>
              <a:buNone/>
            </a:pPr>
            <a:r>
              <a:rPr lang="en-CA" i="1" dirty="0">
                <a:solidFill>
                  <a:srgbClr val="FFFFFF"/>
                </a:solidFill>
              </a:rPr>
              <a:t>(9)</a:t>
            </a:r>
            <a:r>
              <a:rPr lang="en-CA" i="1" dirty="0">
                <a:solidFill>
                  <a:srgbClr val="FFFF00"/>
                </a:solidFill>
              </a:rPr>
              <a:t> A general meeting </a:t>
            </a:r>
            <a:r>
              <a:rPr lang="en-CA" i="1" dirty="0">
                <a:solidFill>
                  <a:srgbClr val="FFFFFF"/>
                </a:solidFill>
              </a:rPr>
              <a:t>called, under subsection (8), by the requisitioning shareholders must</a:t>
            </a:r>
            <a:endParaRPr lang="en-CA" dirty="0">
              <a:solidFill>
                <a:srgbClr val="FFFFFF"/>
              </a:solidFill>
            </a:endParaRPr>
          </a:p>
          <a:p>
            <a:pPr marL="0" indent="0">
              <a:lnSpc>
                <a:spcPct val="90000"/>
              </a:lnSpc>
              <a:buNone/>
            </a:pPr>
            <a:r>
              <a:rPr lang="en-CA" i="1" dirty="0">
                <a:solidFill>
                  <a:srgbClr val="FFFFFF"/>
                </a:solidFill>
              </a:rPr>
              <a:t>(a) be called in accordance with subsection (5),</a:t>
            </a:r>
            <a:endParaRPr lang="en-CA" dirty="0">
              <a:solidFill>
                <a:srgbClr val="FFFFFF"/>
              </a:solidFill>
            </a:endParaRPr>
          </a:p>
          <a:p>
            <a:pPr marL="0" indent="0">
              <a:lnSpc>
                <a:spcPct val="90000"/>
              </a:lnSpc>
              <a:buNone/>
            </a:pPr>
            <a:r>
              <a:rPr lang="en-CA" i="1" dirty="0">
                <a:solidFill>
                  <a:srgbClr val="FFFFFF"/>
                </a:solidFill>
              </a:rPr>
              <a:t>(b) </a:t>
            </a:r>
            <a:r>
              <a:rPr lang="en-CA" i="1" dirty="0">
                <a:solidFill>
                  <a:srgbClr val="FFFF00"/>
                </a:solidFill>
              </a:rPr>
              <a:t>be held within 4 months after the date </a:t>
            </a:r>
            <a:r>
              <a:rPr lang="en-CA" i="1" dirty="0">
                <a:solidFill>
                  <a:srgbClr val="CCFFCC"/>
                </a:solidFill>
              </a:rPr>
              <a:t>on which the requisition is received by the company</a:t>
            </a:r>
            <a:r>
              <a:rPr lang="en-CA" i="1" dirty="0">
                <a:solidFill>
                  <a:srgbClr val="FFFFFF"/>
                </a:solidFill>
              </a:rPr>
              <a:t>, and</a:t>
            </a:r>
            <a:endParaRPr lang="en-CA" dirty="0">
              <a:solidFill>
                <a:srgbClr val="FFFFFF"/>
              </a:solidFill>
            </a:endParaRPr>
          </a:p>
          <a:p>
            <a:pPr marL="0" indent="0">
              <a:lnSpc>
                <a:spcPct val="90000"/>
              </a:lnSpc>
              <a:buNone/>
            </a:pPr>
            <a:r>
              <a:rPr lang="en-CA" i="1" dirty="0">
                <a:solidFill>
                  <a:srgbClr val="FFFFFF"/>
                </a:solidFill>
              </a:rPr>
              <a:t>(c) as nearly as possible, be conducted in the same manner as a general meeting called by the directors.</a:t>
            </a:r>
            <a:endParaRPr lang="en-CA" dirty="0">
              <a:solidFill>
                <a:srgbClr val="FFFFFF"/>
              </a:solidFill>
            </a:endParaRPr>
          </a:p>
          <a:p>
            <a:pPr marL="0" indent="0">
              <a:lnSpc>
                <a:spcPct val="90000"/>
              </a:lnSpc>
              <a:buNone/>
            </a:pPr>
            <a:r>
              <a:rPr lang="en-CA" i="1" dirty="0">
                <a:solidFill>
                  <a:srgbClr val="FFFFFF"/>
                </a:solidFill>
              </a:rPr>
              <a:t>(10) Unless the shareholders resolve otherwise by an ordinary resolution at the general meeting called, under subsection (8), by the requisitioning shareholders, the company must </a:t>
            </a:r>
            <a:r>
              <a:rPr lang="en-CA" i="1" dirty="0">
                <a:solidFill>
                  <a:srgbClr val="FFFF00"/>
                </a:solidFill>
              </a:rPr>
              <a:t>reimburse the requisitioning shareholders for the expenses </a:t>
            </a:r>
            <a:r>
              <a:rPr lang="en-CA" i="1" dirty="0">
                <a:solidFill>
                  <a:srgbClr val="FFFFFF"/>
                </a:solidFill>
              </a:rPr>
              <a:t>actually and reasonably incurred by them in requisitioning, calling and holding that meeting.”</a:t>
            </a:r>
            <a:endParaRPr lang="en-CA" dirty="0">
              <a:solidFill>
                <a:srgbClr val="FFFFFF"/>
              </a:solidFill>
            </a:endParaRPr>
          </a:p>
          <a:p>
            <a:pPr marL="0" indent="0">
              <a:buNone/>
            </a:pPr>
            <a:endParaRPr lang="en-US" dirty="0"/>
          </a:p>
        </p:txBody>
      </p:sp>
    </p:spTree>
    <p:extLst>
      <p:ext uri="{BB962C8B-B14F-4D97-AF65-F5344CB8AC3E}">
        <p14:creationId xmlns:p14="http://schemas.microsoft.com/office/powerpoint/2010/main" val="706896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686800" cy="1220665"/>
          </a:xfrm>
        </p:spPr>
        <p:txBody>
          <a:bodyPr>
            <a:normAutofit fontScale="90000"/>
          </a:bodyPr>
          <a:lstStyle/>
          <a:p>
            <a:r>
              <a:rPr lang="en-CA" b="1" dirty="0" smtClean="0"/>
              <a:t/>
            </a:r>
            <a:br>
              <a:rPr lang="en-CA" b="1" dirty="0" smtClean="0"/>
            </a:br>
            <a:r>
              <a:rPr lang="en-CA" b="1" dirty="0" smtClean="0"/>
              <a:t/>
            </a:r>
            <a:br>
              <a:rPr lang="en-CA" b="1" dirty="0" smtClean="0"/>
            </a:br>
            <a:r>
              <a:rPr lang="en-CA" b="1" dirty="0" smtClean="0">
                <a:solidFill>
                  <a:srgbClr val="FFFF00"/>
                </a:solidFill>
              </a:rPr>
              <a:t>Shareholder Proposals</a:t>
            </a:r>
            <a:r>
              <a:rPr lang="en-CA" b="1" dirty="0">
                <a:solidFill>
                  <a:srgbClr val="FFFF00"/>
                </a:solidFill>
              </a:rPr>
              <a:t>:</a:t>
            </a:r>
            <a:r>
              <a:rPr lang="en-CA" b="1" dirty="0" smtClean="0">
                <a:solidFill>
                  <a:srgbClr val="FFFF00"/>
                </a:solidFill>
              </a:rPr>
              <a:t> </a:t>
            </a:r>
            <a:r>
              <a:rPr lang="en-CA" b="1" dirty="0">
                <a:solidFill>
                  <a:srgbClr val="FFFFFF"/>
                </a:solidFill>
              </a:rPr>
              <a:t>BCBCA sections 187-</a:t>
            </a:r>
            <a:r>
              <a:rPr lang="en-CA" b="1" dirty="0" smtClean="0">
                <a:solidFill>
                  <a:srgbClr val="FFFFFF"/>
                </a:solidFill>
              </a:rPr>
              <a:t>191 </a:t>
            </a:r>
            <a:r>
              <a:rPr lang="en-CA" b="1" dirty="0">
                <a:solidFill>
                  <a:srgbClr val="FFFF00"/>
                </a:solidFill>
              </a:rPr>
              <a:t>&amp;</a:t>
            </a:r>
            <a:r>
              <a:rPr lang="en-CA" b="1" dirty="0" smtClean="0"/>
              <a:t> </a:t>
            </a:r>
            <a:r>
              <a:rPr lang="en-CA" b="1" dirty="0">
                <a:solidFill>
                  <a:schemeClr val="bg1"/>
                </a:solidFill>
              </a:rPr>
              <a:t>CBCA section </a:t>
            </a:r>
            <a:r>
              <a:rPr lang="en-CA" b="1" dirty="0" smtClean="0">
                <a:solidFill>
                  <a:schemeClr val="bg1"/>
                </a:solidFill>
              </a:rPr>
              <a:t>137</a:t>
            </a:r>
            <a:r>
              <a:rPr lang="en-CA" dirty="0"/>
              <a:t/>
            </a:r>
            <a:br>
              <a:rPr lang="en-CA" dirty="0"/>
            </a:br>
            <a:r>
              <a:rPr lang="en-CA" dirty="0"/>
              <a:t/>
            </a:r>
            <a:br>
              <a:rPr lang="en-CA" dirty="0"/>
            </a:br>
            <a:endParaRPr lang="en-US" dirty="0"/>
          </a:p>
        </p:txBody>
      </p:sp>
      <p:sp>
        <p:nvSpPr>
          <p:cNvPr id="3" name="Content Placeholder 2"/>
          <p:cNvSpPr>
            <a:spLocks noGrp="1"/>
          </p:cNvSpPr>
          <p:nvPr>
            <p:ph sz="quarter" idx="10"/>
          </p:nvPr>
        </p:nvSpPr>
        <p:spPr>
          <a:xfrm>
            <a:off x="0" y="1220667"/>
            <a:ext cx="9144000" cy="4849674"/>
          </a:xfrm>
        </p:spPr>
        <p:txBody>
          <a:bodyPr>
            <a:normAutofit fontScale="92500" lnSpcReduction="20000"/>
          </a:bodyPr>
          <a:lstStyle/>
          <a:p>
            <a:pPr>
              <a:lnSpc>
                <a:spcPct val="100000"/>
              </a:lnSpc>
            </a:pPr>
            <a:r>
              <a:rPr lang="en-CA" dirty="0">
                <a:solidFill>
                  <a:srgbClr val="FFFF00"/>
                </a:solidFill>
              </a:rPr>
              <a:t>A qualified shareholder may send the company a notice setting out a matter that they wish to have considered at the next AGM. A “qualified shareholder” </a:t>
            </a:r>
            <a:r>
              <a:rPr lang="en-CA" dirty="0" smtClean="0">
                <a:solidFill>
                  <a:srgbClr val="FFFF00"/>
                </a:solidFill>
              </a:rPr>
              <a:t>is generally </a:t>
            </a:r>
            <a:r>
              <a:rPr lang="en-CA" dirty="0">
                <a:solidFill>
                  <a:srgbClr val="FFFF00"/>
                </a:solidFill>
              </a:rPr>
              <a:t>one who holds a voting share and has held it for at least two </a:t>
            </a:r>
            <a:r>
              <a:rPr lang="en-CA" dirty="0" smtClean="0">
                <a:solidFill>
                  <a:srgbClr val="FFFF00"/>
                </a:solidFill>
              </a:rPr>
              <a:t>years.</a:t>
            </a:r>
            <a:endParaRPr lang="en-CA" dirty="0">
              <a:solidFill>
                <a:srgbClr val="FFFF00"/>
              </a:solidFill>
            </a:endParaRPr>
          </a:p>
          <a:p>
            <a:pPr>
              <a:lnSpc>
                <a:spcPct val="100000"/>
              </a:lnSpc>
            </a:pPr>
            <a:r>
              <a:rPr lang="en-CA" dirty="0">
                <a:solidFill>
                  <a:srgbClr val="FFFFFF"/>
                </a:solidFill>
              </a:rPr>
              <a:t>To be valid, a proposal must be supported by qualified shareholders (i.e. those meeting the same 2 year test) holding at least 1% of the issued voting shares or shares with a “fair market value” of at least $2000. </a:t>
            </a:r>
            <a:endParaRPr lang="en-CA" dirty="0" smtClean="0">
              <a:solidFill>
                <a:srgbClr val="FFFFFF"/>
              </a:solidFill>
            </a:endParaRPr>
          </a:p>
          <a:p>
            <a:pPr>
              <a:lnSpc>
                <a:spcPct val="100000"/>
              </a:lnSpc>
            </a:pPr>
            <a:r>
              <a:rPr lang="en-CA" dirty="0" smtClean="0">
                <a:solidFill>
                  <a:srgbClr val="FFFF00"/>
                </a:solidFill>
              </a:rPr>
              <a:t>If </a:t>
            </a:r>
            <a:r>
              <a:rPr lang="en-CA" dirty="0">
                <a:solidFill>
                  <a:srgbClr val="FFFF00"/>
                </a:solidFill>
              </a:rPr>
              <a:t>a proposal is received the company must send it, </a:t>
            </a:r>
            <a:r>
              <a:rPr lang="en-CA" dirty="0">
                <a:solidFill>
                  <a:srgbClr val="FFFFFF"/>
                </a:solidFill>
              </a:rPr>
              <a:t>and any explanatory statement as part of the Annual General Meeting materials and must allow the shareholder to present it at the meeting.</a:t>
            </a:r>
          </a:p>
          <a:p>
            <a:pPr>
              <a:lnSpc>
                <a:spcPct val="100000"/>
              </a:lnSpc>
            </a:pPr>
            <a:r>
              <a:rPr lang="en-CA" dirty="0">
                <a:solidFill>
                  <a:srgbClr val="FFFFFF"/>
                </a:solidFill>
              </a:rPr>
              <a:t>The obligation to send proposal to shareholders </a:t>
            </a:r>
            <a:r>
              <a:rPr lang="en-CA" dirty="0" smtClean="0">
                <a:solidFill>
                  <a:srgbClr val="FFFF00"/>
                </a:solidFill>
              </a:rPr>
              <a:t>is not </a:t>
            </a:r>
            <a:r>
              <a:rPr lang="en-CA" dirty="0">
                <a:solidFill>
                  <a:srgbClr val="FFFF00"/>
                </a:solidFill>
              </a:rPr>
              <a:t>applicable if </a:t>
            </a:r>
            <a:r>
              <a:rPr lang="en-CA" dirty="0">
                <a:solidFill>
                  <a:srgbClr val="FFFFFF"/>
                </a:solidFill>
              </a:rPr>
              <a:t>the  Annual General Meeting has already been called; if substantially the same proposal was submitted within the preceding two years and did not achieve the support thresholds applicable in relation to requisitions; or if one of the other requisition exclusions applies.</a:t>
            </a:r>
          </a:p>
          <a:p>
            <a:endParaRPr lang="en-US" dirty="0"/>
          </a:p>
        </p:txBody>
      </p:sp>
    </p:spTree>
    <p:extLst>
      <p:ext uri="{BB962C8B-B14F-4D97-AF65-F5344CB8AC3E}">
        <p14:creationId xmlns:p14="http://schemas.microsoft.com/office/powerpoint/2010/main" val="3359196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70"/>
            <a:ext cx="8686800" cy="811595"/>
          </a:xfrm>
        </p:spPr>
        <p:txBody>
          <a:bodyPr>
            <a:normAutofit/>
          </a:bodyPr>
          <a:lstStyle/>
          <a:p>
            <a:r>
              <a:rPr lang="en-CA" sz="3200" b="1" dirty="0">
                <a:solidFill>
                  <a:srgbClr val="FFFF00"/>
                </a:solidFill>
              </a:rPr>
              <a:t>Quorum and Enhanced Quorum By-Laws</a:t>
            </a:r>
            <a:r>
              <a:rPr lang="en-CA" sz="3200" dirty="0">
                <a:solidFill>
                  <a:srgbClr val="FFFF00"/>
                </a:solidFill>
              </a:rPr>
              <a:t> </a:t>
            </a:r>
            <a:endParaRPr lang="en-US" sz="3200" dirty="0">
              <a:solidFill>
                <a:srgbClr val="FFFF00"/>
              </a:solidFill>
            </a:endParaRPr>
          </a:p>
        </p:txBody>
      </p:sp>
      <p:sp>
        <p:nvSpPr>
          <p:cNvPr id="3" name="Content Placeholder 2"/>
          <p:cNvSpPr>
            <a:spLocks noGrp="1"/>
          </p:cNvSpPr>
          <p:nvPr>
            <p:ph sz="quarter" idx="10"/>
          </p:nvPr>
        </p:nvSpPr>
        <p:spPr>
          <a:xfrm>
            <a:off x="131956" y="857765"/>
            <a:ext cx="9012043" cy="5377530"/>
          </a:xfrm>
        </p:spPr>
        <p:txBody>
          <a:bodyPr>
            <a:normAutofit fontScale="85000" lnSpcReduction="10000"/>
          </a:bodyPr>
          <a:lstStyle/>
          <a:p>
            <a:pPr marL="0" indent="0">
              <a:lnSpc>
                <a:spcPct val="100000"/>
              </a:lnSpc>
              <a:buNone/>
            </a:pPr>
            <a:r>
              <a:rPr lang="en-CA" dirty="0">
                <a:solidFill>
                  <a:srgbClr val="FFFF00"/>
                </a:solidFill>
              </a:rPr>
              <a:t>What is quorum for a shareholders meeting? </a:t>
            </a:r>
            <a:r>
              <a:rPr lang="en-CA" dirty="0">
                <a:solidFill>
                  <a:schemeClr val="bg1"/>
                </a:solidFill>
              </a:rPr>
              <a:t>The normal quorum requirements are set out in BCBCA section 172.</a:t>
            </a:r>
          </a:p>
          <a:p>
            <a:pPr marL="0" indent="0">
              <a:lnSpc>
                <a:spcPct val="100000"/>
              </a:lnSpc>
              <a:buNone/>
            </a:pPr>
            <a:r>
              <a:rPr lang="en-CA" dirty="0">
                <a:solidFill>
                  <a:schemeClr val="bg1"/>
                </a:solidFill>
              </a:rPr>
              <a:t>Quorum for a shareholders meeting will be established by having </a:t>
            </a:r>
            <a:r>
              <a:rPr lang="en-CA" dirty="0">
                <a:solidFill>
                  <a:srgbClr val="FFFF00"/>
                </a:solidFill>
              </a:rPr>
              <a:t>the number of shareholders present established by the Memorandum and Articles</a:t>
            </a:r>
            <a:r>
              <a:rPr lang="en-CA" dirty="0">
                <a:solidFill>
                  <a:schemeClr val="bg1"/>
                </a:solidFill>
              </a:rPr>
              <a:t> of the company or</a:t>
            </a:r>
            <a:r>
              <a:rPr lang="en-CA" dirty="0">
                <a:solidFill>
                  <a:srgbClr val="CCFFCC"/>
                </a:solidFill>
              </a:rPr>
              <a:t>, if no quorum is set </a:t>
            </a:r>
            <a:r>
              <a:rPr lang="en-CA" dirty="0" smtClean="0">
                <a:solidFill>
                  <a:srgbClr val="CCFFCC"/>
                </a:solidFill>
              </a:rPr>
              <a:t>out, </a:t>
            </a:r>
            <a:r>
              <a:rPr lang="en-CA" dirty="0">
                <a:solidFill>
                  <a:srgbClr val="CCFFCC"/>
                </a:solidFill>
              </a:rPr>
              <a:t>then two shareholders present in person or by proxy regardless of number of shares represented </a:t>
            </a:r>
            <a:r>
              <a:rPr lang="en-CA" dirty="0">
                <a:solidFill>
                  <a:schemeClr val="bg1"/>
                </a:solidFill>
              </a:rPr>
              <a:t>will establish quorum for a shareholders meeting.</a:t>
            </a:r>
          </a:p>
          <a:p>
            <a:pPr marL="0" indent="0">
              <a:lnSpc>
                <a:spcPct val="100000"/>
              </a:lnSpc>
              <a:buNone/>
            </a:pPr>
            <a:r>
              <a:rPr lang="en-CA" dirty="0">
                <a:solidFill>
                  <a:srgbClr val="FFFF00"/>
                </a:solidFill>
              </a:rPr>
              <a:t>Paragraph 11.3 of the standard form BC articles establishes quorum if there are present at the shareholders meeting two persons </a:t>
            </a:r>
            <a:r>
              <a:rPr lang="en-CA" dirty="0">
                <a:solidFill>
                  <a:schemeClr val="bg1"/>
                </a:solidFill>
              </a:rPr>
              <a:t>who are, or who represent by proxy, shareholders who, </a:t>
            </a:r>
            <a:r>
              <a:rPr lang="en-CA" dirty="0">
                <a:solidFill>
                  <a:srgbClr val="FFFF00"/>
                </a:solidFill>
              </a:rPr>
              <a:t>in the aggregate, hold at least 5% of the issued shares</a:t>
            </a:r>
            <a:r>
              <a:rPr lang="en-CA" dirty="0">
                <a:solidFill>
                  <a:schemeClr val="bg1"/>
                </a:solidFill>
              </a:rPr>
              <a:t> entitled to be voted at the meeting. The same mechanic is provided in paragraph 8.5 of the standard form of Federal Bylaws.</a:t>
            </a:r>
          </a:p>
          <a:p>
            <a:pPr marL="0" indent="0">
              <a:lnSpc>
                <a:spcPct val="100000"/>
              </a:lnSpc>
              <a:buNone/>
            </a:pPr>
            <a:r>
              <a:rPr lang="en-CA" dirty="0">
                <a:solidFill>
                  <a:srgbClr val="FFFF00"/>
                </a:solidFill>
              </a:rPr>
              <a:t>An </a:t>
            </a:r>
            <a:r>
              <a:rPr lang="en-CA" i="1" dirty="0">
                <a:solidFill>
                  <a:srgbClr val="FFFF00"/>
                </a:solidFill>
              </a:rPr>
              <a:t>“Enhanced Quorum”</a:t>
            </a:r>
            <a:r>
              <a:rPr lang="en-CA" dirty="0">
                <a:solidFill>
                  <a:srgbClr val="FFFF00"/>
                </a:solidFill>
              </a:rPr>
              <a:t> is where the articles or bylaws of a company require that a minimum of two shareholders </a:t>
            </a:r>
            <a:r>
              <a:rPr lang="en-CA" dirty="0">
                <a:solidFill>
                  <a:srgbClr val="CCFFCC"/>
                </a:solidFill>
              </a:rPr>
              <a:t>holding at least a majority of the issued and outstanding common shares</a:t>
            </a:r>
            <a:r>
              <a:rPr lang="en-CA" dirty="0">
                <a:solidFill>
                  <a:srgbClr val="FFFF00"/>
                </a:solidFill>
              </a:rPr>
              <a:t> are required</a:t>
            </a:r>
            <a:r>
              <a:rPr lang="en-CA" dirty="0">
                <a:solidFill>
                  <a:schemeClr val="bg1"/>
                </a:solidFill>
              </a:rPr>
              <a:t> to be present or represented by proxy at any meeting at which a shareholder will be seeking to replace half or more of the board of directors, before the meeting can be held and business validly transacted.</a:t>
            </a:r>
          </a:p>
          <a:p>
            <a:pPr marL="0" indent="0">
              <a:buNone/>
            </a:pPr>
            <a:endParaRPr lang="en-US" dirty="0"/>
          </a:p>
        </p:txBody>
      </p:sp>
    </p:spTree>
    <p:extLst>
      <p:ext uri="{BB962C8B-B14F-4D97-AF65-F5344CB8AC3E}">
        <p14:creationId xmlns:p14="http://schemas.microsoft.com/office/powerpoint/2010/main" val="87669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60847"/>
            <a:ext cx="8229600" cy="4387800"/>
          </a:xfrm>
        </p:spPr>
        <p:txBody>
          <a:bodyPr>
            <a:normAutofit/>
          </a:bodyPr>
          <a:lstStyle/>
          <a:p>
            <a:pPr algn="ctr"/>
            <a:r>
              <a:rPr lang="en-US" sz="6000" dirty="0">
                <a:solidFill>
                  <a:srgbClr val="FFFF00"/>
                </a:solidFill>
                <a:latin typeface="Andale Mono"/>
                <a:cs typeface="Andale Mono"/>
              </a:rPr>
              <a:t>1</a:t>
            </a:r>
            <a:r>
              <a:rPr lang="en-US" sz="6000" baseline="30000" dirty="0">
                <a:solidFill>
                  <a:srgbClr val="FFFF00"/>
                </a:solidFill>
                <a:latin typeface="Andale Mono"/>
                <a:cs typeface="Andale Mono"/>
              </a:rPr>
              <a:t>st</a:t>
            </a:r>
            <a:r>
              <a:rPr lang="en-US" sz="6000" dirty="0" smtClean="0">
                <a:solidFill>
                  <a:srgbClr val="FFFF00"/>
                </a:solidFill>
                <a:latin typeface="Andale Mono"/>
                <a:cs typeface="Andale Mono"/>
              </a:rPr>
              <a:t>:</a:t>
            </a:r>
            <a:r>
              <a:rPr lang="en-US" sz="6000" dirty="0" smtClean="0">
                <a:solidFill>
                  <a:schemeClr val="bg1"/>
                </a:solidFill>
                <a:latin typeface="Andale Mono"/>
                <a:cs typeface="Andale Mono"/>
              </a:rPr>
              <a:t>Office Hours today until </a:t>
            </a:r>
            <a:r>
              <a:rPr lang="en-US" sz="6000" dirty="0" smtClean="0">
                <a:solidFill>
                  <a:srgbClr val="FFFF00"/>
                </a:solidFill>
                <a:latin typeface="Andale Mono"/>
                <a:cs typeface="Andale Mono"/>
              </a:rPr>
              <a:t>4 P</a:t>
            </a:r>
            <a:r>
              <a:rPr lang="en-US" sz="6000" dirty="0" smtClean="0">
                <a:solidFill>
                  <a:schemeClr val="bg1"/>
                </a:solidFill>
                <a:latin typeface="Andale Mono"/>
                <a:cs typeface="Andale Mono"/>
              </a:rPr>
              <a:t>.</a:t>
            </a:r>
            <a:r>
              <a:rPr lang="en-US" sz="6000" dirty="0" smtClean="0">
                <a:solidFill>
                  <a:srgbClr val="FFFF00"/>
                </a:solidFill>
                <a:latin typeface="Andale Mono"/>
                <a:cs typeface="Andale Mono"/>
              </a:rPr>
              <a:t>M</a:t>
            </a:r>
            <a:r>
              <a:rPr lang="en-US" sz="6000" dirty="0" smtClean="0">
                <a:solidFill>
                  <a:schemeClr val="bg1"/>
                </a:solidFill>
                <a:latin typeface="Andale Mono"/>
                <a:cs typeface="Andale Mono"/>
              </a:rPr>
              <a:t>., </a:t>
            </a:r>
            <a:r>
              <a:rPr lang="en-US" sz="6000" dirty="0" smtClean="0">
                <a:solidFill>
                  <a:srgbClr val="FFFF00"/>
                </a:solidFill>
                <a:latin typeface="Andale Mono"/>
                <a:cs typeface="Andale Mono"/>
              </a:rPr>
              <a:t>Room 341</a:t>
            </a:r>
            <a:endParaRPr lang="en-US" sz="6000" dirty="0">
              <a:solidFill>
                <a:srgbClr val="FFFF00"/>
              </a:solidFill>
              <a:latin typeface="Andale Mono"/>
              <a:cs typeface="Andale Mono"/>
            </a:endParaRPr>
          </a:p>
        </p:txBody>
      </p:sp>
    </p:spTree>
    <p:extLst>
      <p:ext uri="{BB962C8B-B14F-4D97-AF65-F5344CB8AC3E}">
        <p14:creationId xmlns:p14="http://schemas.microsoft.com/office/powerpoint/2010/main" val="1233139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CA" sz="4400" b="1" dirty="0">
                <a:solidFill>
                  <a:srgbClr val="FFFF00"/>
                </a:solidFill>
              </a:rPr>
              <a:t>Executive Compensation</a:t>
            </a:r>
            <a:r>
              <a:rPr lang="en-CA" sz="4400" dirty="0">
                <a:solidFill>
                  <a:srgbClr val="FFFF00"/>
                </a:solidFill>
              </a:rPr>
              <a:t> </a:t>
            </a:r>
            <a:endParaRPr lang="en-US" sz="4400" dirty="0">
              <a:solidFill>
                <a:srgbClr val="FFFF00"/>
              </a:solidFill>
            </a:endParaRPr>
          </a:p>
        </p:txBody>
      </p:sp>
      <p:sp>
        <p:nvSpPr>
          <p:cNvPr id="3" name="Content Placeholder 2"/>
          <p:cNvSpPr>
            <a:spLocks noGrp="1"/>
          </p:cNvSpPr>
          <p:nvPr>
            <p:ph sz="quarter" idx="10"/>
          </p:nvPr>
        </p:nvSpPr>
        <p:spPr>
          <a:xfrm>
            <a:off x="457200" y="1237162"/>
            <a:ext cx="8229600" cy="4488972"/>
          </a:xfrm>
        </p:spPr>
        <p:txBody>
          <a:bodyPr>
            <a:normAutofit/>
          </a:bodyPr>
          <a:lstStyle/>
          <a:p>
            <a:pPr marL="0" indent="0">
              <a:buNone/>
            </a:pPr>
            <a:r>
              <a:rPr lang="en-CA" sz="3600" dirty="0" smtClean="0">
                <a:solidFill>
                  <a:srgbClr val="CCFFCC"/>
                </a:solidFill>
              </a:rPr>
              <a:t>“Say </a:t>
            </a:r>
            <a:r>
              <a:rPr lang="en-CA" sz="3600" dirty="0">
                <a:solidFill>
                  <a:srgbClr val="CCFFCC"/>
                </a:solidFill>
              </a:rPr>
              <a:t>on pay” </a:t>
            </a:r>
            <a:r>
              <a:rPr lang="en-CA" sz="3600" dirty="0">
                <a:solidFill>
                  <a:schemeClr val="bg1"/>
                </a:solidFill>
              </a:rPr>
              <a:t>is </a:t>
            </a:r>
            <a:r>
              <a:rPr lang="en-CA" sz="3600" dirty="0">
                <a:solidFill>
                  <a:srgbClr val="FFFF00"/>
                </a:solidFill>
              </a:rPr>
              <a:t>not mandatory </a:t>
            </a:r>
            <a:r>
              <a:rPr lang="en-CA" sz="3600" dirty="0">
                <a:solidFill>
                  <a:schemeClr val="bg1"/>
                </a:solidFill>
              </a:rPr>
              <a:t>in </a:t>
            </a:r>
            <a:r>
              <a:rPr lang="en-CA" sz="3600" dirty="0" smtClean="0">
                <a:solidFill>
                  <a:schemeClr val="bg1"/>
                </a:solidFill>
              </a:rPr>
              <a:t>Canada.</a:t>
            </a:r>
          </a:p>
          <a:p>
            <a:pPr marL="0" indent="0">
              <a:buNone/>
            </a:pPr>
            <a:r>
              <a:rPr lang="en-CA" sz="3600" dirty="0" smtClean="0">
                <a:solidFill>
                  <a:srgbClr val="CCFFCC"/>
                </a:solidFill>
              </a:rPr>
              <a:t>Top compensation </a:t>
            </a:r>
            <a:r>
              <a:rPr lang="en-CA" sz="3600" dirty="0" smtClean="0">
                <a:solidFill>
                  <a:schemeClr val="bg1"/>
                </a:solidFill>
              </a:rPr>
              <a:t>in public companies is </a:t>
            </a:r>
            <a:r>
              <a:rPr lang="en-CA" sz="3600" dirty="0" smtClean="0">
                <a:solidFill>
                  <a:srgbClr val="FFFF00"/>
                </a:solidFill>
              </a:rPr>
              <a:t>public</a:t>
            </a:r>
            <a:r>
              <a:rPr lang="en-CA" sz="3600" dirty="0" smtClean="0">
                <a:solidFill>
                  <a:schemeClr val="bg1"/>
                </a:solidFill>
              </a:rPr>
              <a:t>.</a:t>
            </a:r>
            <a:endParaRPr lang="en-US" sz="3600" dirty="0">
              <a:solidFill>
                <a:schemeClr val="bg1"/>
              </a:solidFill>
            </a:endParaRPr>
          </a:p>
        </p:txBody>
      </p:sp>
      <p:pic>
        <p:nvPicPr>
          <p:cNvPr id="4" name="Picture 3" descr="CC0005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645" y="3452753"/>
            <a:ext cx="1760370" cy="2537308"/>
          </a:xfrm>
          <a:prstGeom prst="rect">
            <a:avLst/>
          </a:prstGeom>
        </p:spPr>
      </p:pic>
      <p:pic>
        <p:nvPicPr>
          <p:cNvPr id="9" name="Picture 8" descr="skd191151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541" y="3619066"/>
            <a:ext cx="3377184" cy="1975104"/>
          </a:xfrm>
          <a:prstGeom prst="rect">
            <a:avLst/>
          </a:prstGeom>
        </p:spPr>
      </p:pic>
    </p:spTree>
    <p:extLst>
      <p:ext uri="{BB962C8B-B14F-4D97-AF65-F5344CB8AC3E}">
        <p14:creationId xmlns:p14="http://schemas.microsoft.com/office/powerpoint/2010/main" val="3309881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US" sz="8800" dirty="0" smtClean="0">
                <a:solidFill>
                  <a:srgbClr val="FFFFFF"/>
                </a:solidFill>
              </a:rPr>
              <a:t>QUESTIONS? DISCUSSION?</a:t>
            </a:r>
            <a:endParaRPr lang="en-US" sz="8800" dirty="0">
              <a:solidFill>
                <a:srgbClr val="FFFFFF"/>
              </a:solidFill>
            </a:endParaRPr>
          </a:p>
        </p:txBody>
      </p:sp>
    </p:spTree>
    <p:extLst>
      <p:ext uri="{BB962C8B-B14F-4D97-AF65-F5344CB8AC3E}">
        <p14:creationId xmlns:p14="http://schemas.microsoft.com/office/powerpoint/2010/main" val="2968086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2292873"/>
          </a:xfrm>
        </p:spPr>
        <p:txBody>
          <a:bodyPr>
            <a:normAutofit fontScale="90000"/>
          </a:bodyPr>
          <a:lstStyle/>
          <a:p>
            <a:pPr algn="ctr"/>
            <a:r>
              <a:rPr lang="en-US" dirty="0" smtClean="0"/>
              <a:t/>
            </a:r>
            <a:br>
              <a:rPr lang="en-US" dirty="0" smtClean="0"/>
            </a:br>
            <a:r>
              <a:rPr lang="en-US" sz="4900" dirty="0" smtClean="0">
                <a:solidFill>
                  <a:srgbClr val="CCFFCC"/>
                </a:solidFill>
              </a:rPr>
              <a:t>Next Topic:</a:t>
            </a:r>
            <a:r>
              <a:rPr lang="en-US" sz="4900" dirty="0" smtClean="0">
                <a:solidFill>
                  <a:srgbClr val="FFFFFF"/>
                </a:solidFill>
              </a:rPr>
              <a:t/>
            </a:r>
            <a:br>
              <a:rPr lang="en-US" sz="4900" dirty="0" smtClean="0">
                <a:solidFill>
                  <a:srgbClr val="FFFFFF"/>
                </a:solidFill>
              </a:rPr>
            </a:br>
            <a:r>
              <a:rPr lang="en-CA" sz="4900" b="1" dirty="0" smtClean="0">
                <a:solidFill>
                  <a:srgbClr val="FFFF00"/>
                </a:solidFill>
              </a:rPr>
              <a:t>The</a:t>
            </a:r>
            <a:r>
              <a:rPr lang="en-CA" sz="4900" b="1" dirty="0" smtClean="0">
                <a:solidFill>
                  <a:srgbClr val="FFFFFF"/>
                </a:solidFill>
              </a:rPr>
              <a:t> </a:t>
            </a:r>
            <a:r>
              <a:rPr lang="en-CA" sz="4900" b="1" dirty="0">
                <a:solidFill>
                  <a:srgbClr val="FFFFFF"/>
                </a:solidFill>
              </a:rPr>
              <a:t>(Fiduciary) </a:t>
            </a:r>
            <a:r>
              <a:rPr lang="en-CA" sz="4900" b="1" dirty="0">
                <a:solidFill>
                  <a:srgbClr val="FFFF00"/>
                </a:solidFill>
              </a:rPr>
              <a:t>Obligations Of Corporate Management</a:t>
            </a:r>
            <a:br>
              <a:rPr lang="en-CA" sz="4900" b="1" dirty="0">
                <a:solidFill>
                  <a:srgbClr val="FFFF00"/>
                </a:solidFill>
              </a:rPr>
            </a:br>
            <a:endParaRPr lang="en-US" sz="4900" b="1" dirty="0">
              <a:solidFill>
                <a:srgbClr val="FFFF00"/>
              </a:solidFill>
            </a:endParaRPr>
          </a:p>
        </p:txBody>
      </p:sp>
      <p:pic>
        <p:nvPicPr>
          <p:cNvPr id="4" name="Content Placeholder 3" descr="Unit-7-768x576.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354" t="10615" r="-197" b="10615"/>
          <a:stretch/>
        </p:blipFill>
        <p:spPr>
          <a:xfrm>
            <a:off x="2001419" y="2754747"/>
            <a:ext cx="5081633" cy="2985684"/>
          </a:xfrm>
        </p:spPr>
      </p:pic>
    </p:spTree>
    <p:extLst>
      <p:ext uri="{BB962C8B-B14F-4D97-AF65-F5344CB8AC3E}">
        <p14:creationId xmlns:p14="http://schemas.microsoft.com/office/powerpoint/2010/main" val="868293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70"/>
            <a:ext cx="8229600" cy="1016000"/>
          </a:xfrm>
        </p:spPr>
        <p:txBody>
          <a:bodyPr/>
          <a:lstStyle/>
          <a:p>
            <a:pPr algn="ctr"/>
            <a:r>
              <a:rPr lang="en-US" b="1" dirty="0" smtClean="0">
                <a:solidFill>
                  <a:srgbClr val="FFFF00"/>
                </a:solidFill>
              </a:rPr>
              <a:t>Starting Point</a:t>
            </a:r>
            <a:endParaRPr lang="en-US" b="1" dirty="0">
              <a:solidFill>
                <a:srgbClr val="FFFF00"/>
              </a:solidFill>
            </a:endParaRPr>
          </a:p>
        </p:txBody>
      </p:sp>
      <p:pic>
        <p:nvPicPr>
          <p:cNvPr id="4" name="Content Placeholder 3" descr="F1_start_light_sequence_animation.gif"/>
          <p:cNvPicPr>
            <a:picLocks noGrp="1" noChangeAspect="1"/>
          </p:cNvPicPr>
          <p:nvPr>
            <p:ph sz="quarter" idx="10"/>
          </p:nvPr>
        </p:nvPicPr>
        <p:blipFill>
          <a:blip r:embed="rId2">
            <a:extLst>
              <a:ext uri="{28A0092B-C50C-407E-A947-70E740481C1C}">
                <a14:useLocalDpi xmlns:a14="http://schemas.microsoft.com/office/drawing/2010/main" val="0"/>
              </a:ext>
            </a:extLst>
          </a:blip>
          <a:srcRect l="-31953" r="-31953"/>
          <a:stretch>
            <a:fillRect/>
          </a:stretch>
        </p:blipFill>
        <p:spPr/>
      </p:pic>
    </p:spTree>
    <p:extLst>
      <p:ext uri="{BB962C8B-B14F-4D97-AF65-F5344CB8AC3E}">
        <p14:creationId xmlns:p14="http://schemas.microsoft.com/office/powerpoint/2010/main" val="58480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9"/>
            <a:ext cx="8686800" cy="1016000"/>
          </a:xfrm>
        </p:spPr>
        <p:txBody>
          <a:bodyPr>
            <a:normAutofit/>
          </a:bodyPr>
          <a:lstStyle/>
          <a:p>
            <a:r>
              <a:rPr lang="en-US" sz="4400" b="1" dirty="0" smtClean="0">
                <a:solidFill>
                  <a:srgbClr val="FFFF00"/>
                </a:solidFill>
              </a:rPr>
              <a:t>2 Duties of Directors </a:t>
            </a:r>
            <a:r>
              <a:rPr lang="en-US" sz="4400" dirty="0" smtClean="0">
                <a:solidFill>
                  <a:srgbClr val="C31F3D"/>
                </a:solidFill>
              </a:rPr>
              <a:t>in  </a:t>
            </a:r>
            <a:endParaRPr lang="en-US" sz="4400" dirty="0">
              <a:solidFill>
                <a:srgbClr val="C31F3D"/>
              </a:solidFill>
            </a:endParaRPr>
          </a:p>
        </p:txBody>
      </p:sp>
      <p:sp>
        <p:nvSpPr>
          <p:cNvPr id="3" name="Content Placeholder 2"/>
          <p:cNvSpPr>
            <a:spLocks noGrp="1"/>
          </p:cNvSpPr>
          <p:nvPr>
            <p:ph sz="quarter" idx="10"/>
          </p:nvPr>
        </p:nvSpPr>
        <p:spPr>
          <a:xfrm>
            <a:off x="457200" y="1029179"/>
            <a:ext cx="8482684" cy="4892702"/>
          </a:xfrm>
        </p:spPr>
        <p:txBody>
          <a:bodyPr/>
          <a:lstStyle/>
          <a:p>
            <a:pPr marL="0" indent="0">
              <a:buNone/>
            </a:pPr>
            <a:r>
              <a:rPr lang="en-CA" sz="2800" b="1" dirty="0">
                <a:solidFill>
                  <a:schemeClr val="bg1"/>
                </a:solidFill>
              </a:rPr>
              <a:t>Duty of care of directors and officers</a:t>
            </a:r>
            <a:endParaRPr lang="en-CA" sz="2800" dirty="0">
              <a:solidFill>
                <a:schemeClr val="bg1"/>
              </a:solidFill>
            </a:endParaRPr>
          </a:p>
          <a:p>
            <a:pPr marL="0" lvl="0" indent="0">
              <a:buNone/>
            </a:pPr>
            <a:r>
              <a:rPr lang="en-CA" sz="2800" b="1" dirty="0">
                <a:solidFill>
                  <a:schemeClr val="bg1"/>
                </a:solidFill>
              </a:rPr>
              <a:t>122</a:t>
            </a:r>
            <a:r>
              <a:rPr lang="en-CA" sz="2800" dirty="0">
                <a:solidFill>
                  <a:schemeClr val="bg1"/>
                </a:solidFill>
              </a:rPr>
              <a:t> </a:t>
            </a:r>
            <a:r>
              <a:rPr lang="en-CA" sz="2800" b="1" dirty="0">
                <a:solidFill>
                  <a:schemeClr val="bg1"/>
                </a:solidFill>
              </a:rPr>
              <a:t>(1)</a:t>
            </a:r>
            <a:r>
              <a:rPr lang="en-CA" sz="2800" dirty="0">
                <a:solidFill>
                  <a:schemeClr val="bg1"/>
                </a:solidFill>
              </a:rPr>
              <a:t> Every director and officer of a corporation in exercising their powers and discharging their duties shall</a:t>
            </a:r>
          </a:p>
          <a:p>
            <a:pPr marL="457200" lvl="1" indent="0">
              <a:buNone/>
            </a:pPr>
            <a:r>
              <a:rPr lang="en-CA" sz="2800" b="1" dirty="0">
                <a:solidFill>
                  <a:schemeClr val="bg1"/>
                </a:solidFill>
              </a:rPr>
              <a:t>(a)</a:t>
            </a:r>
            <a:r>
              <a:rPr lang="en-CA" sz="2800" dirty="0">
                <a:solidFill>
                  <a:schemeClr val="bg1"/>
                </a:solidFill>
              </a:rPr>
              <a:t> act </a:t>
            </a:r>
            <a:r>
              <a:rPr lang="en-CA" sz="2800" dirty="0">
                <a:solidFill>
                  <a:srgbClr val="FFFF00"/>
                </a:solidFill>
              </a:rPr>
              <a:t>honestly and in good faith</a:t>
            </a:r>
            <a:r>
              <a:rPr lang="en-CA" sz="2800" dirty="0">
                <a:solidFill>
                  <a:schemeClr val="bg1"/>
                </a:solidFill>
              </a:rPr>
              <a:t> with a view to the </a:t>
            </a:r>
            <a:r>
              <a:rPr lang="en-CA" sz="2800" dirty="0">
                <a:solidFill>
                  <a:srgbClr val="CCFFCC"/>
                </a:solidFill>
              </a:rPr>
              <a:t>best interests of the corporation</a:t>
            </a:r>
            <a:r>
              <a:rPr lang="en-CA" sz="2800" dirty="0">
                <a:solidFill>
                  <a:schemeClr val="bg1"/>
                </a:solidFill>
              </a:rPr>
              <a:t>; and</a:t>
            </a:r>
          </a:p>
          <a:p>
            <a:pPr marL="457200" lvl="1" indent="0">
              <a:buNone/>
            </a:pPr>
            <a:r>
              <a:rPr lang="en-CA" sz="2800" b="1" dirty="0">
                <a:solidFill>
                  <a:schemeClr val="bg1"/>
                </a:solidFill>
              </a:rPr>
              <a:t>(b)</a:t>
            </a:r>
            <a:r>
              <a:rPr lang="en-CA" sz="2800" dirty="0">
                <a:solidFill>
                  <a:schemeClr val="bg1"/>
                </a:solidFill>
              </a:rPr>
              <a:t> exercise the </a:t>
            </a:r>
            <a:r>
              <a:rPr lang="en-CA" sz="2800" dirty="0">
                <a:solidFill>
                  <a:srgbClr val="CCFFCC"/>
                </a:solidFill>
              </a:rPr>
              <a:t>care</a:t>
            </a:r>
            <a:r>
              <a:rPr lang="en-CA" sz="2800" dirty="0">
                <a:solidFill>
                  <a:schemeClr val="bg1"/>
                </a:solidFill>
              </a:rPr>
              <a:t>, </a:t>
            </a:r>
            <a:r>
              <a:rPr lang="en-CA" sz="2800" dirty="0">
                <a:solidFill>
                  <a:srgbClr val="FFFF00"/>
                </a:solidFill>
              </a:rPr>
              <a:t>diligence and skill</a:t>
            </a:r>
            <a:r>
              <a:rPr lang="en-CA" sz="2800" dirty="0">
                <a:solidFill>
                  <a:schemeClr val="bg1"/>
                </a:solidFill>
              </a:rPr>
              <a:t> that a reasonably prudent person would exercise in comparable circumstances.</a:t>
            </a:r>
          </a:p>
          <a:p>
            <a:pPr marL="457200" indent="-457200">
              <a:buAutoNum type="alphaLcParenBoth"/>
            </a:pPr>
            <a:r>
              <a:rPr lang="en-CA" sz="4400" b="1" dirty="0" smtClean="0">
                <a:solidFill>
                  <a:srgbClr val="FFFF00"/>
                </a:solidFill>
              </a:rPr>
              <a:t> = </a:t>
            </a:r>
            <a:r>
              <a:rPr lang="en-CA" sz="4400" b="1" dirty="0" smtClean="0">
                <a:solidFill>
                  <a:srgbClr val="CCFFCC"/>
                </a:solidFill>
              </a:rPr>
              <a:t>The Fiduciary </a:t>
            </a:r>
            <a:r>
              <a:rPr lang="en-CA" sz="4400" b="1" dirty="0">
                <a:solidFill>
                  <a:srgbClr val="CCFFCC"/>
                </a:solidFill>
              </a:rPr>
              <a:t>D</a:t>
            </a:r>
            <a:r>
              <a:rPr lang="en-CA" sz="4400" b="1" dirty="0" smtClean="0">
                <a:solidFill>
                  <a:srgbClr val="CCFFCC"/>
                </a:solidFill>
              </a:rPr>
              <a:t>uty</a:t>
            </a:r>
          </a:p>
          <a:p>
            <a:pPr marL="457200" indent="-457200">
              <a:buAutoNum type="alphaLcParenBoth"/>
            </a:pPr>
            <a:r>
              <a:rPr lang="en-CA" sz="4400" b="1" dirty="0" smtClean="0">
                <a:solidFill>
                  <a:srgbClr val="FFFF00"/>
                </a:solidFill>
              </a:rPr>
              <a:t> = </a:t>
            </a:r>
            <a:r>
              <a:rPr lang="en-CA" sz="4400" b="1" dirty="0" smtClean="0">
                <a:solidFill>
                  <a:srgbClr val="CCFFCC"/>
                </a:solidFill>
              </a:rPr>
              <a:t>The Duty of Care</a:t>
            </a:r>
            <a:endParaRPr lang="en-US" sz="4400" dirty="0">
              <a:solidFill>
                <a:srgbClr val="CCFFCC"/>
              </a:solidFill>
            </a:endParaRPr>
          </a:p>
        </p:txBody>
      </p:sp>
      <p:pic>
        <p:nvPicPr>
          <p:cNvPr id="4" name="Picture 3" descr="img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984" y="128647"/>
            <a:ext cx="1564555" cy="778605"/>
          </a:xfrm>
          <a:prstGeom prst="rect">
            <a:avLst/>
          </a:prstGeom>
        </p:spPr>
      </p:pic>
    </p:spTree>
    <p:extLst>
      <p:ext uri="{BB962C8B-B14F-4D97-AF65-F5344CB8AC3E}">
        <p14:creationId xmlns:p14="http://schemas.microsoft.com/office/powerpoint/2010/main" val="383575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15672" cy="1016000"/>
          </a:xfrm>
        </p:spPr>
        <p:txBody>
          <a:bodyPr>
            <a:normAutofit/>
          </a:bodyPr>
          <a:lstStyle/>
          <a:p>
            <a:r>
              <a:rPr lang="en-US" sz="4400" b="1" dirty="0" smtClean="0">
                <a:solidFill>
                  <a:srgbClr val="FFFFFF"/>
                </a:solidFill>
              </a:rPr>
              <a:t>A </a:t>
            </a:r>
            <a:r>
              <a:rPr lang="en-US" sz="4400" b="1" dirty="0" smtClean="0">
                <a:solidFill>
                  <a:srgbClr val="FFFF00"/>
                </a:solidFill>
              </a:rPr>
              <a:t>Subjective </a:t>
            </a:r>
            <a:r>
              <a:rPr lang="en-US" sz="4400" b="1" dirty="0" smtClean="0">
                <a:solidFill>
                  <a:srgbClr val="FFFFFF"/>
                </a:solidFill>
              </a:rPr>
              <a:t>or</a:t>
            </a:r>
            <a:r>
              <a:rPr lang="en-US" sz="4400" b="1" dirty="0" smtClean="0">
                <a:solidFill>
                  <a:srgbClr val="FFFF00"/>
                </a:solidFill>
              </a:rPr>
              <a:t> </a:t>
            </a:r>
            <a:r>
              <a:rPr lang="en-US" sz="4400" b="1" dirty="0" smtClean="0">
                <a:solidFill>
                  <a:srgbClr val="CCFFCC"/>
                </a:solidFill>
              </a:rPr>
              <a:t>Objective </a:t>
            </a:r>
            <a:r>
              <a:rPr lang="en-US" sz="4400" b="1" dirty="0" smtClean="0">
                <a:solidFill>
                  <a:schemeClr val="bg1"/>
                </a:solidFill>
              </a:rPr>
              <a:t>Test</a:t>
            </a:r>
            <a:r>
              <a:rPr lang="en-CA" sz="4400" b="1" dirty="0" smtClean="0">
                <a:solidFill>
                  <a:srgbClr val="FFFFFF"/>
                </a:solidFill>
              </a:rPr>
              <a:t>?</a:t>
            </a:r>
            <a:endParaRPr lang="en-US" sz="4400" b="1" dirty="0">
              <a:solidFill>
                <a:srgbClr val="FFFFFF"/>
              </a:solidFill>
            </a:endParaRPr>
          </a:p>
        </p:txBody>
      </p:sp>
      <p:sp>
        <p:nvSpPr>
          <p:cNvPr id="3" name="Content Placeholder 2"/>
          <p:cNvSpPr>
            <a:spLocks noGrp="1"/>
          </p:cNvSpPr>
          <p:nvPr>
            <p:ph sz="quarter" idx="10"/>
          </p:nvPr>
        </p:nvSpPr>
        <p:spPr>
          <a:xfrm>
            <a:off x="457200" y="1138189"/>
            <a:ext cx="8515672" cy="4816683"/>
          </a:xfrm>
        </p:spPr>
        <p:txBody>
          <a:bodyPr/>
          <a:lstStyle/>
          <a:p>
            <a:pPr marL="0" indent="0">
              <a:buNone/>
            </a:pPr>
            <a:r>
              <a:rPr lang="en-CA" sz="2800" b="1" dirty="0">
                <a:solidFill>
                  <a:srgbClr val="FFFF00"/>
                </a:solidFill>
              </a:rPr>
              <a:t>BCBCA section 142(1):</a:t>
            </a:r>
            <a:r>
              <a:rPr lang="en-CA" sz="2800" b="1" dirty="0">
                <a:solidFill>
                  <a:schemeClr val="bg1"/>
                </a:solidFill>
              </a:rPr>
              <a:t> </a:t>
            </a:r>
            <a:r>
              <a:rPr lang="en-CA" sz="2800" i="1" dirty="0">
                <a:solidFill>
                  <a:schemeClr val="bg1"/>
                </a:solidFill>
              </a:rPr>
              <a:t>“A director or officer of a company, when </a:t>
            </a:r>
            <a:r>
              <a:rPr lang="en-CA" sz="2800" i="1" dirty="0">
                <a:solidFill>
                  <a:schemeClr val="tx2">
                    <a:lumMod val="40000"/>
                    <a:lumOff val="60000"/>
                  </a:schemeClr>
                </a:solidFill>
              </a:rPr>
              <a:t>exercising the powers </a:t>
            </a:r>
            <a:r>
              <a:rPr lang="en-CA" sz="2800" i="1" dirty="0">
                <a:solidFill>
                  <a:schemeClr val="bg1"/>
                </a:solidFill>
              </a:rPr>
              <a:t>and </a:t>
            </a:r>
            <a:r>
              <a:rPr lang="en-CA" sz="2800" i="1" dirty="0">
                <a:solidFill>
                  <a:srgbClr val="CCFFCC"/>
                </a:solidFill>
              </a:rPr>
              <a:t>performing the functions </a:t>
            </a:r>
            <a:r>
              <a:rPr lang="en-CA" sz="2800" i="1" dirty="0">
                <a:solidFill>
                  <a:schemeClr val="bg1"/>
                </a:solidFill>
              </a:rPr>
              <a:t>of a director or officer of the company, as the case may be, must . . . (b)</a:t>
            </a:r>
            <a:r>
              <a:rPr lang="en-CA" sz="2800" i="1" dirty="0">
                <a:solidFill>
                  <a:srgbClr val="FFFF00"/>
                </a:solidFill>
              </a:rPr>
              <a:t> exercise the care, diligence and skill that a reasonably prudent individual would </a:t>
            </a:r>
            <a:r>
              <a:rPr lang="en-CA" sz="2800" i="1" dirty="0">
                <a:solidFill>
                  <a:srgbClr val="CCFFCC"/>
                </a:solidFill>
              </a:rPr>
              <a:t>exercise in comparable circumstances</a:t>
            </a:r>
            <a:r>
              <a:rPr lang="en-CA" sz="2800" i="1" dirty="0">
                <a:solidFill>
                  <a:schemeClr val="bg1"/>
                </a:solidFill>
              </a:rPr>
              <a:t>.”</a:t>
            </a:r>
            <a:endParaRPr lang="en-CA" sz="2800" dirty="0">
              <a:solidFill>
                <a:schemeClr val="bg1"/>
              </a:solidFill>
            </a:endParaRPr>
          </a:p>
          <a:p>
            <a:pPr marL="0" indent="0">
              <a:buNone/>
            </a:pPr>
            <a:r>
              <a:rPr lang="en-CA" sz="2800" b="1" dirty="0">
                <a:solidFill>
                  <a:srgbClr val="FFFF00"/>
                </a:solidFill>
              </a:rPr>
              <a:t>CBCA section 122(1):</a:t>
            </a:r>
            <a:r>
              <a:rPr lang="en-CA" sz="2800" b="1" dirty="0">
                <a:solidFill>
                  <a:schemeClr val="bg1"/>
                </a:solidFill>
              </a:rPr>
              <a:t> </a:t>
            </a:r>
            <a:r>
              <a:rPr lang="en-CA" sz="2800" i="1" dirty="0">
                <a:solidFill>
                  <a:schemeClr val="bg1"/>
                </a:solidFill>
              </a:rPr>
              <a:t>“Every director and officer of a corporation in </a:t>
            </a:r>
            <a:r>
              <a:rPr lang="en-CA" sz="2800" i="1" dirty="0">
                <a:solidFill>
                  <a:srgbClr val="8EB4E3"/>
                </a:solidFill>
              </a:rPr>
              <a:t>exercising their powers </a:t>
            </a:r>
            <a:r>
              <a:rPr lang="en-CA" sz="2800" i="1" dirty="0">
                <a:solidFill>
                  <a:schemeClr val="bg1"/>
                </a:solidFill>
              </a:rPr>
              <a:t>and </a:t>
            </a:r>
            <a:r>
              <a:rPr lang="en-CA" sz="2800" i="1" dirty="0">
                <a:solidFill>
                  <a:srgbClr val="CCFFCC"/>
                </a:solidFill>
              </a:rPr>
              <a:t>discharging their duties </a:t>
            </a:r>
            <a:r>
              <a:rPr lang="en-CA" sz="2800" i="1" dirty="0">
                <a:solidFill>
                  <a:schemeClr val="bg1"/>
                </a:solidFill>
              </a:rPr>
              <a:t>shall . . . (b) </a:t>
            </a:r>
            <a:r>
              <a:rPr lang="en-CA" sz="2800" i="1" dirty="0">
                <a:solidFill>
                  <a:srgbClr val="FFFF00"/>
                </a:solidFill>
              </a:rPr>
              <a:t>exercise the care, diligence and skill that a reasonably prudent person would exercise </a:t>
            </a:r>
            <a:r>
              <a:rPr lang="en-CA" sz="2800" i="1" dirty="0">
                <a:solidFill>
                  <a:srgbClr val="CCFFCC"/>
                </a:solidFill>
              </a:rPr>
              <a:t>in comparable circumstances</a:t>
            </a:r>
            <a:r>
              <a:rPr lang="en-CA" sz="2800" i="1" dirty="0">
                <a:solidFill>
                  <a:schemeClr val="bg1"/>
                </a:solidFill>
              </a:rPr>
              <a:t>.”</a:t>
            </a:r>
            <a:endParaRPr lang="en-CA" sz="2800" dirty="0">
              <a:solidFill>
                <a:schemeClr val="bg1"/>
              </a:solidFill>
            </a:endParaRPr>
          </a:p>
          <a:p>
            <a:pPr marL="0" indent="0">
              <a:buNone/>
            </a:pPr>
            <a:endParaRPr lang="en-US" dirty="0"/>
          </a:p>
        </p:txBody>
      </p:sp>
    </p:spTree>
    <p:extLst>
      <p:ext uri="{BB962C8B-B14F-4D97-AF65-F5344CB8AC3E}">
        <p14:creationId xmlns:p14="http://schemas.microsoft.com/office/powerpoint/2010/main" val="295592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16000"/>
          </a:xfrm>
        </p:spPr>
        <p:txBody>
          <a:bodyPr>
            <a:normAutofit fontScale="90000"/>
          </a:bodyPr>
          <a:lstStyle/>
          <a:p>
            <a:r>
              <a:rPr lang="en-US" sz="3200" b="1" dirty="0" smtClean="0">
                <a:solidFill>
                  <a:srgbClr val="FFFF00"/>
                </a:solidFill>
              </a:rPr>
              <a:t>And to whom is </a:t>
            </a:r>
            <a:r>
              <a:rPr lang="en-US" sz="3200" b="1" dirty="0" smtClean="0">
                <a:solidFill>
                  <a:schemeClr val="bg1"/>
                </a:solidFill>
              </a:rPr>
              <a:t>care diligence and skill </a:t>
            </a:r>
            <a:r>
              <a:rPr lang="en-US" sz="3200" b="1" dirty="0" smtClean="0">
                <a:solidFill>
                  <a:srgbClr val="FFFF00"/>
                </a:solidFill>
              </a:rPr>
              <a:t>owed</a:t>
            </a:r>
            <a:r>
              <a:rPr lang="en-US" sz="3200" b="1" dirty="0" smtClean="0">
                <a:solidFill>
                  <a:srgbClr val="FFFFFF"/>
                </a:solidFill>
              </a:rPr>
              <a:t>?</a:t>
            </a:r>
            <a:endParaRPr lang="en-US" sz="3200" b="1" dirty="0">
              <a:solidFill>
                <a:srgbClr val="FFFFFF"/>
              </a:solidFill>
            </a:endParaRPr>
          </a:p>
        </p:txBody>
      </p:sp>
      <p:pic>
        <p:nvPicPr>
          <p:cNvPr id="4" name="Content Placeholder 3" descr="imgres.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020" r="474"/>
          <a:stretch/>
        </p:blipFill>
        <p:spPr>
          <a:xfrm>
            <a:off x="2177240" y="1016000"/>
            <a:ext cx="4816321" cy="4889500"/>
          </a:xfrm>
        </p:spPr>
      </p:pic>
    </p:spTree>
    <p:extLst>
      <p:ext uri="{BB962C8B-B14F-4D97-AF65-F5344CB8AC3E}">
        <p14:creationId xmlns:p14="http://schemas.microsoft.com/office/powerpoint/2010/main" val="3842745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647"/>
            <a:ext cx="8686800" cy="1016000"/>
          </a:xfrm>
        </p:spPr>
        <p:txBody>
          <a:bodyPr>
            <a:normAutofit/>
          </a:bodyPr>
          <a:lstStyle/>
          <a:p>
            <a:r>
              <a:rPr lang="en-US" b="1" dirty="0">
                <a:solidFill>
                  <a:srgbClr val="FFFF00"/>
                </a:solidFill>
              </a:rPr>
              <a:t>T</a:t>
            </a:r>
            <a:r>
              <a:rPr lang="en-US" b="1" dirty="0" smtClean="0">
                <a:solidFill>
                  <a:srgbClr val="FFFF00"/>
                </a:solidFill>
              </a:rPr>
              <a:t>o who are </a:t>
            </a:r>
            <a:r>
              <a:rPr lang="en-US" b="1" dirty="0" smtClean="0">
                <a:solidFill>
                  <a:schemeClr val="bg1"/>
                </a:solidFill>
              </a:rPr>
              <a:t>fiduciary duties </a:t>
            </a:r>
            <a:r>
              <a:rPr lang="en-US" b="1" dirty="0" smtClean="0">
                <a:solidFill>
                  <a:srgbClr val="FFFF00"/>
                </a:solidFill>
              </a:rPr>
              <a:t>owed ?</a:t>
            </a:r>
            <a:endParaRPr lang="en-US" b="1" dirty="0">
              <a:solidFill>
                <a:srgbClr val="FFFF00"/>
              </a:solidFill>
            </a:endParaRPr>
          </a:p>
        </p:txBody>
      </p:sp>
      <p:pic>
        <p:nvPicPr>
          <p:cNvPr id="4" name="Content Placeholder 3" descr="P1010025.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91" r="-82"/>
          <a:stretch/>
        </p:blipFill>
        <p:spPr>
          <a:xfrm>
            <a:off x="1682414" y="1408134"/>
            <a:ext cx="5772987" cy="4318000"/>
          </a:xfrm>
        </p:spPr>
      </p:pic>
    </p:spTree>
    <p:extLst>
      <p:ext uri="{BB962C8B-B14F-4D97-AF65-F5344CB8AC3E}">
        <p14:creationId xmlns:p14="http://schemas.microsoft.com/office/powerpoint/2010/main" val="1423711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5" y="0"/>
            <a:ext cx="8929575" cy="1180954"/>
          </a:xfrm>
        </p:spPr>
        <p:txBody>
          <a:bodyPr>
            <a:normAutofit fontScale="90000"/>
          </a:bodyPr>
          <a:lstStyle/>
          <a:p>
            <a:r>
              <a:rPr lang="en-CA" b="1" i="1" dirty="0">
                <a:solidFill>
                  <a:srgbClr val="FFFF00"/>
                </a:solidFill>
              </a:rPr>
              <a:t>Peoples Department Stores Inc. v. Wise</a:t>
            </a:r>
            <a:r>
              <a:rPr lang="en-CA" dirty="0">
                <a:solidFill>
                  <a:srgbClr val="FFFF00"/>
                </a:solidFill>
              </a:rPr>
              <a:t> </a:t>
            </a:r>
            <a:r>
              <a:rPr lang="en-CA" dirty="0">
                <a:solidFill>
                  <a:schemeClr val="bg1"/>
                </a:solidFill>
              </a:rPr>
              <a:t>[2004] 3 SCR 461 </a:t>
            </a:r>
            <a:endParaRPr lang="en-US" dirty="0">
              <a:solidFill>
                <a:schemeClr val="bg1"/>
              </a:solidFill>
            </a:endParaRPr>
          </a:p>
        </p:txBody>
      </p:sp>
      <p:sp>
        <p:nvSpPr>
          <p:cNvPr id="3" name="Content Placeholder 2"/>
          <p:cNvSpPr>
            <a:spLocks noGrp="1"/>
          </p:cNvSpPr>
          <p:nvPr>
            <p:ph sz="quarter" idx="10"/>
          </p:nvPr>
        </p:nvSpPr>
        <p:spPr>
          <a:xfrm>
            <a:off x="214425" y="1352629"/>
            <a:ext cx="8929575" cy="4882665"/>
          </a:xfrm>
        </p:spPr>
        <p:txBody>
          <a:bodyPr>
            <a:normAutofit fontScale="92500"/>
          </a:bodyPr>
          <a:lstStyle/>
          <a:p>
            <a:pPr marL="0" indent="0">
              <a:lnSpc>
                <a:spcPct val="90000"/>
              </a:lnSpc>
              <a:buNone/>
            </a:pPr>
            <a:r>
              <a:rPr lang="en-CA" i="1" dirty="0">
                <a:solidFill>
                  <a:schemeClr val="bg1"/>
                </a:solidFill>
              </a:rPr>
              <a:t>“That directors must satisfy</a:t>
            </a:r>
            <a:r>
              <a:rPr lang="en-CA" i="1" dirty="0">
                <a:solidFill>
                  <a:srgbClr val="FFFF00"/>
                </a:solidFill>
              </a:rPr>
              <a:t> a duty of care is a long-standing principle of the common law</a:t>
            </a:r>
            <a:r>
              <a:rPr lang="en-CA" i="1" dirty="0">
                <a:solidFill>
                  <a:schemeClr val="bg1"/>
                </a:solidFill>
              </a:rPr>
              <a:t>, although the duty of care has been </a:t>
            </a:r>
            <a:r>
              <a:rPr lang="en-CA" i="1" dirty="0">
                <a:solidFill>
                  <a:srgbClr val="CCFFCC"/>
                </a:solidFill>
              </a:rPr>
              <a:t>reinforced by statute to become more demanding</a:t>
            </a:r>
            <a:r>
              <a:rPr lang="en-CA" i="1" dirty="0">
                <a:solidFill>
                  <a:schemeClr val="bg1"/>
                </a:solidFill>
              </a:rPr>
              <a:t>.  Among the earliest English cases establishing the duty of care were </a:t>
            </a:r>
            <a:r>
              <a:rPr lang="en-CA" i="1" dirty="0" err="1">
                <a:solidFill>
                  <a:schemeClr val="bg1"/>
                </a:solidFill>
              </a:rPr>
              <a:t>Dovey</a:t>
            </a:r>
            <a:r>
              <a:rPr lang="en-CA" i="1" dirty="0">
                <a:solidFill>
                  <a:schemeClr val="bg1"/>
                </a:solidFill>
              </a:rPr>
              <a:t> v. Cory, [1901] A.C. 477 (H.L.); In re Brazilian Rubber Plantations and Estates, Ltd., [1911] 1 Ch. 425; and In re City Equitable Fire Insurance Co., [1925] 1 Ch. 407 (C.A.).  In substance, these cases held that the standard of care was a reasonably relaxed, subjective standard. </a:t>
            </a:r>
            <a:r>
              <a:rPr lang="en-CA" i="1" dirty="0">
                <a:solidFill>
                  <a:srgbClr val="FFFF00"/>
                </a:solidFill>
              </a:rPr>
              <a:t> The common law required directors to avoid being grossly negligent with respect to the affairs of the corporation and judged them according to their own personal skills, knowledge, abilities and capacities</a:t>
            </a:r>
            <a:r>
              <a:rPr lang="en-CA" i="1" dirty="0">
                <a:solidFill>
                  <a:schemeClr val="bg1"/>
                </a:solidFill>
              </a:rPr>
              <a:t>.  See </a:t>
            </a:r>
            <a:r>
              <a:rPr lang="en-CA" i="1" dirty="0" err="1">
                <a:solidFill>
                  <a:schemeClr val="bg1"/>
                </a:solidFill>
              </a:rPr>
              <a:t>McGuinness</a:t>
            </a:r>
            <a:r>
              <a:rPr lang="en-CA" i="1" dirty="0">
                <a:solidFill>
                  <a:schemeClr val="bg1"/>
                </a:solidFill>
              </a:rPr>
              <a:t>, supra, at p. 776: “Given the history of the case law in this area, and the prevailing standards of competence displayed in commerce generally</a:t>
            </a:r>
            <a:r>
              <a:rPr lang="en-CA" i="1" dirty="0">
                <a:solidFill>
                  <a:srgbClr val="FFFF00"/>
                </a:solidFill>
              </a:rPr>
              <a:t>, it is quite clear that directors were not expected at common law to have any particular business skill or judgment</a:t>
            </a:r>
            <a:r>
              <a:rPr lang="en-CA" i="1" dirty="0">
                <a:solidFill>
                  <a:schemeClr val="bg1"/>
                </a:solidFill>
              </a:rPr>
              <a:t>.” </a:t>
            </a:r>
            <a:r>
              <a:rPr lang="en-CA"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287901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i="1" dirty="0" smtClean="0">
                <a:solidFill>
                  <a:srgbClr val="FFFF00"/>
                </a:solidFill>
              </a:rPr>
              <a:t>“in </a:t>
            </a:r>
            <a:r>
              <a:rPr lang="en-US" sz="4400" i="1" dirty="0">
                <a:solidFill>
                  <a:srgbClr val="FFFF00"/>
                </a:solidFill>
              </a:rPr>
              <a:t>c</a:t>
            </a:r>
            <a:r>
              <a:rPr lang="en-US" sz="4400" i="1" dirty="0" smtClean="0">
                <a:solidFill>
                  <a:srgbClr val="FFFF00"/>
                </a:solidFill>
              </a:rPr>
              <a:t>omparable circumstances”</a:t>
            </a:r>
            <a:endParaRPr lang="en-US" sz="4400" i="1" dirty="0">
              <a:solidFill>
                <a:srgbClr val="FFFF00"/>
              </a:solidFill>
            </a:endParaRPr>
          </a:p>
        </p:txBody>
      </p:sp>
      <p:sp>
        <p:nvSpPr>
          <p:cNvPr id="3" name="Content Placeholder 2"/>
          <p:cNvSpPr>
            <a:spLocks noGrp="1"/>
          </p:cNvSpPr>
          <p:nvPr>
            <p:ph sz="quarter" idx="10"/>
          </p:nvPr>
        </p:nvSpPr>
        <p:spPr>
          <a:xfrm>
            <a:off x="457200" y="1016000"/>
            <a:ext cx="8686800" cy="4872890"/>
          </a:xfrm>
        </p:spPr>
        <p:txBody>
          <a:bodyPr>
            <a:normAutofit/>
          </a:bodyPr>
          <a:lstStyle/>
          <a:p>
            <a:pPr marL="0" indent="0">
              <a:lnSpc>
                <a:spcPct val="90000"/>
              </a:lnSpc>
              <a:buNone/>
            </a:pPr>
            <a:r>
              <a:rPr lang="en-CA" i="1" dirty="0">
                <a:solidFill>
                  <a:schemeClr val="bg1"/>
                </a:solidFill>
              </a:rPr>
              <a:t>“The </a:t>
            </a:r>
            <a:r>
              <a:rPr lang="en-CA" i="1" dirty="0">
                <a:solidFill>
                  <a:srgbClr val="FFFF00"/>
                </a:solidFill>
              </a:rPr>
              <a:t>words “in comparable circumstances”, modify the statutory standard by requiring the context in which a given decision was made to be taken into account</a:t>
            </a:r>
            <a:r>
              <a:rPr lang="en-CA" i="1" dirty="0">
                <a:solidFill>
                  <a:schemeClr val="bg1"/>
                </a:solidFill>
              </a:rPr>
              <a:t>. </a:t>
            </a:r>
            <a:r>
              <a:rPr lang="en-CA" i="1" dirty="0">
                <a:solidFill>
                  <a:srgbClr val="CCFFCC"/>
                </a:solidFill>
              </a:rPr>
              <a:t>This is </a:t>
            </a:r>
            <a:r>
              <a:rPr lang="en-CA" i="1" dirty="0">
                <a:solidFill>
                  <a:srgbClr val="FFFF00"/>
                </a:solidFill>
              </a:rPr>
              <a:t>not the introduction of a subjective element</a:t>
            </a:r>
            <a:r>
              <a:rPr lang="en-CA" i="1" dirty="0">
                <a:solidFill>
                  <a:schemeClr val="bg1"/>
                </a:solidFill>
              </a:rPr>
              <a:t> relating to the competence of the director, but rather </a:t>
            </a:r>
            <a:r>
              <a:rPr lang="en-CA" i="1" dirty="0">
                <a:solidFill>
                  <a:srgbClr val="CCFFCC"/>
                </a:solidFill>
              </a:rPr>
              <a:t>the introduction of a contextual element into the statutory standard of care</a:t>
            </a:r>
            <a:r>
              <a:rPr lang="en-CA" i="1" dirty="0">
                <a:solidFill>
                  <a:schemeClr val="bg1"/>
                </a:solidFill>
              </a:rPr>
              <a:t>.  It is clear that s. 122(1)(b) requires more of directors and officers than the traditional common law duty of care outlined in, for example, Re City Equitable Fire Insurance, supra.</a:t>
            </a:r>
            <a:endParaRPr lang="en-CA" dirty="0">
              <a:solidFill>
                <a:schemeClr val="bg1"/>
              </a:solidFill>
            </a:endParaRPr>
          </a:p>
          <a:p>
            <a:pPr marL="0" indent="0">
              <a:lnSpc>
                <a:spcPct val="90000"/>
              </a:lnSpc>
              <a:buNone/>
            </a:pPr>
            <a:r>
              <a:rPr lang="en-CA" i="1" dirty="0">
                <a:solidFill>
                  <a:srgbClr val="FFFF00"/>
                </a:solidFill>
              </a:rPr>
              <a:t>The standard of care embodied in s. 122(1)(b) of the </a:t>
            </a:r>
            <a:r>
              <a:rPr lang="en-CA" i="1" dirty="0" smtClean="0">
                <a:solidFill>
                  <a:srgbClr val="FFFF00"/>
                </a:solidFill>
              </a:rPr>
              <a:t>CBCA</a:t>
            </a:r>
            <a:r>
              <a:rPr lang="en-CA" i="1" dirty="0">
                <a:solidFill>
                  <a:srgbClr val="FFFF00"/>
                </a:solidFill>
              </a:rPr>
              <a:t> </a:t>
            </a:r>
            <a:r>
              <a:rPr lang="en-CA" i="1" dirty="0" smtClean="0">
                <a:solidFill>
                  <a:srgbClr val="FFFF00"/>
                </a:solidFill>
              </a:rPr>
              <a:t> is</a:t>
            </a:r>
            <a:r>
              <a:rPr lang="en-CA" i="1" dirty="0">
                <a:solidFill>
                  <a:srgbClr val="FFFF00"/>
                </a:solidFill>
              </a:rPr>
              <a:t>  . . . an objective standard</a:t>
            </a:r>
            <a:r>
              <a:rPr lang="en-CA" i="1" dirty="0">
                <a:solidFill>
                  <a:schemeClr val="bg1"/>
                </a:solidFill>
              </a:rPr>
              <a:t>.  The factual aspects of the circumstances surrounding the actions of the director or officer are important  . . . as opposed to the subjective motivation of the director or officer.</a:t>
            </a:r>
            <a:r>
              <a:rPr lang="en-CA" i="1" dirty="0" smtClean="0">
                <a:solidFill>
                  <a:schemeClr val="bg1"/>
                </a:solidFill>
              </a:rPr>
              <a:t>”</a:t>
            </a:r>
            <a:endParaRPr lang="en-CA" dirty="0">
              <a:solidFill>
                <a:schemeClr val="bg1"/>
              </a:solidFill>
            </a:endParaRPr>
          </a:p>
          <a:p>
            <a:pPr marL="0" indent="0">
              <a:buNone/>
            </a:pPr>
            <a:endParaRPr lang="en-US" dirty="0"/>
          </a:p>
        </p:txBody>
      </p:sp>
    </p:spTree>
    <p:extLst>
      <p:ext uri="{BB962C8B-B14F-4D97-AF65-F5344CB8AC3E}">
        <p14:creationId xmlns:p14="http://schemas.microsoft.com/office/powerpoint/2010/main" val="196897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935"/>
            <a:ext cx="8229600" cy="1352631"/>
          </a:xfrm>
        </p:spPr>
        <p:txBody>
          <a:bodyPr>
            <a:normAutofit/>
          </a:bodyPr>
          <a:lstStyle/>
          <a:p>
            <a:r>
              <a:rPr lang="en-US" sz="6000" b="1" dirty="0" smtClean="0">
                <a:solidFill>
                  <a:srgbClr val="CCFFCC"/>
                </a:solidFill>
              </a:rPr>
              <a:t>2</a:t>
            </a:r>
            <a:r>
              <a:rPr lang="en-US" sz="6000" b="1" baseline="30000" dirty="0" smtClean="0">
                <a:solidFill>
                  <a:srgbClr val="CCFFCC"/>
                </a:solidFill>
              </a:rPr>
              <a:t>nd</a:t>
            </a:r>
            <a:r>
              <a:rPr lang="en-US" sz="6000" b="1" dirty="0" smtClean="0">
                <a:solidFill>
                  <a:srgbClr val="CCFFCC"/>
                </a:solidFill>
              </a:rPr>
              <a:t>: </a:t>
            </a:r>
            <a:r>
              <a:rPr lang="en-US" sz="6000" b="1" dirty="0" smtClean="0">
                <a:solidFill>
                  <a:srgbClr val="FFFF00"/>
                </a:solidFill>
              </a:rPr>
              <a:t>Reminder</a:t>
            </a:r>
            <a:endParaRPr lang="en-US" sz="6000" b="1" dirty="0">
              <a:solidFill>
                <a:srgbClr val="FFFF00"/>
              </a:solidFill>
            </a:endParaRPr>
          </a:p>
        </p:txBody>
      </p:sp>
      <p:sp>
        <p:nvSpPr>
          <p:cNvPr id="3" name="Content Placeholder 2"/>
          <p:cNvSpPr>
            <a:spLocks noGrp="1"/>
          </p:cNvSpPr>
          <p:nvPr>
            <p:ph sz="quarter" idx="10"/>
          </p:nvPr>
        </p:nvSpPr>
        <p:spPr>
          <a:xfrm>
            <a:off x="457200" y="1979458"/>
            <a:ext cx="8229600" cy="3975413"/>
          </a:xfrm>
        </p:spPr>
        <p:txBody>
          <a:bodyPr>
            <a:normAutofit/>
          </a:bodyPr>
          <a:lstStyle/>
          <a:p>
            <a:pPr marL="0" indent="0">
              <a:buNone/>
            </a:pPr>
            <a:r>
              <a:rPr lang="en-US" sz="5400" b="1" dirty="0" smtClean="0">
                <a:solidFill>
                  <a:schemeClr val="bg1"/>
                </a:solidFill>
              </a:rPr>
              <a:t>Second assignment </a:t>
            </a:r>
            <a:r>
              <a:rPr lang="en-US" sz="5400" b="1" dirty="0" smtClean="0">
                <a:solidFill>
                  <a:schemeClr val="accent5"/>
                </a:solidFill>
              </a:rPr>
              <a:t>due Monday November 28</a:t>
            </a:r>
            <a:r>
              <a:rPr lang="en-US" sz="5400" b="1" dirty="0" smtClean="0">
                <a:solidFill>
                  <a:schemeClr val="bg1"/>
                </a:solidFill>
              </a:rPr>
              <a:t>, 2016 by 9 AM (or at beginning of class) </a:t>
            </a:r>
            <a:endParaRPr lang="en-US" sz="5400" b="1" dirty="0">
              <a:solidFill>
                <a:schemeClr val="bg1"/>
              </a:solidFill>
            </a:endParaRPr>
          </a:p>
        </p:txBody>
      </p:sp>
    </p:spTree>
    <p:extLst>
      <p:ext uri="{BB962C8B-B14F-4D97-AF65-F5344CB8AC3E}">
        <p14:creationId xmlns:p14="http://schemas.microsoft.com/office/powerpoint/2010/main" val="1103060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9"/>
            <a:ext cx="8686800" cy="861082"/>
          </a:xfrm>
        </p:spPr>
        <p:txBody>
          <a:bodyPr>
            <a:normAutofit fontScale="90000"/>
          </a:bodyPr>
          <a:lstStyle/>
          <a:p>
            <a:r>
              <a:rPr lang="en-CA" b="1" i="1" dirty="0" err="1">
                <a:solidFill>
                  <a:srgbClr val="FFFF00"/>
                </a:solidFill>
              </a:rPr>
              <a:t>Soper</a:t>
            </a:r>
            <a:r>
              <a:rPr lang="en-CA" b="1" i="1" dirty="0">
                <a:solidFill>
                  <a:srgbClr val="FFFF00"/>
                </a:solidFill>
              </a:rPr>
              <a:t> v. Canada</a:t>
            </a:r>
            <a:r>
              <a:rPr lang="en-CA" b="1" dirty="0">
                <a:solidFill>
                  <a:srgbClr val="FFFF00"/>
                </a:solidFill>
              </a:rPr>
              <a:t> </a:t>
            </a:r>
            <a:r>
              <a:rPr lang="en-CA" dirty="0">
                <a:solidFill>
                  <a:srgbClr val="FFFFFF"/>
                </a:solidFill>
              </a:rPr>
              <a:t>[1998] 1 F.C. 124 (C.A.) </a:t>
            </a:r>
            <a:endParaRPr lang="en-US" dirty="0">
              <a:solidFill>
                <a:srgbClr val="FFFFFF"/>
              </a:solidFill>
            </a:endParaRPr>
          </a:p>
        </p:txBody>
      </p:sp>
      <p:sp>
        <p:nvSpPr>
          <p:cNvPr id="3" name="Content Placeholder 2"/>
          <p:cNvSpPr>
            <a:spLocks noGrp="1"/>
          </p:cNvSpPr>
          <p:nvPr>
            <p:ph sz="quarter" idx="10"/>
          </p:nvPr>
        </p:nvSpPr>
        <p:spPr>
          <a:xfrm>
            <a:off x="457199" y="874261"/>
            <a:ext cx="8565155" cy="5509494"/>
          </a:xfrm>
        </p:spPr>
        <p:txBody>
          <a:bodyPr>
            <a:normAutofit/>
          </a:bodyPr>
          <a:lstStyle/>
          <a:p>
            <a:pPr marL="0" indent="0">
              <a:buNone/>
            </a:pPr>
            <a:r>
              <a:rPr lang="en-CA" sz="2800" i="1" dirty="0">
                <a:solidFill>
                  <a:schemeClr val="bg1"/>
                </a:solidFill>
              </a:rPr>
              <a:t>“The second proposition that I wish to discuss is the following: </a:t>
            </a:r>
            <a:r>
              <a:rPr lang="en-CA" sz="2800" i="1" dirty="0">
                <a:solidFill>
                  <a:srgbClr val="FFFF00"/>
                </a:solidFill>
              </a:rPr>
              <a:t>a director need not exhibit in the performance of his or her duties a greater degree of skill and care than may reasonably be expected from a person of his or her knowledge and experience</a:t>
            </a:r>
            <a:r>
              <a:rPr lang="en-CA" sz="2800" i="1" dirty="0">
                <a:solidFill>
                  <a:schemeClr val="bg1"/>
                </a:solidFill>
              </a:rPr>
              <a:t>…</a:t>
            </a:r>
            <a:endParaRPr lang="en-CA" sz="2800" dirty="0">
              <a:solidFill>
                <a:schemeClr val="bg1"/>
              </a:solidFill>
            </a:endParaRPr>
          </a:p>
          <a:p>
            <a:pPr marL="0" indent="0">
              <a:buNone/>
            </a:pPr>
            <a:r>
              <a:rPr lang="en-CA" sz="2800" i="1" dirty="0">
                <a:solidFill>
                  <a:schemeClr val="bg1"/>
                </a:solidFill>
              </a:rPr>
              <a:t>Third, </a:t>
            </a:r>
            <a:r>
              <a:rPr lang="en-CA" sz="2800" i="1" dirty="0">
                <a:solidFill>
                  <a:srgbClr val="FFFF00"/>
                </a:solidFill>
              </a:rPr>
              <a:t>a director is not obliged to give continuous attention to the affairs of the company, nor is he or she even bound to attend all meetings of the board</a:t>
            </a:r>
            <a:r>
              <a:rPr lang="en-CA" sz="2800" i="1" dirty="0">
                <a:solidFill>
                  <a:schemeClr val="bg1"/>
                </a:solidFill>
              </a:rPr>
              <a:t>. However when, in the circumstances, it is reasonably possible to attend such meetings, a director ought to do so. Subsequent </a:t>
            </a:r>
            <a:r>
              <a:rPr lang="en-CA" sz="2800" i="1" dirty="0">
                <a:solidFill>
                  <a:srgbClr val="CCFFCC"/>
                </a:solidFill>
              </a:rPr>
              <a:t>English cases, though, went to more of an extreme, permitting a director to avoid liability despite having missed all board meetings for a period of several years</a:t>
            </a:r>
            <a:r>
              <a:rPr lang="en-CA" sz="2800" i="1" dirty="0">
                <a:solidFill>
                  <a:schemeClr val="bg1"/>
                </a:solidFill>
              </a:rPr>
              <a:t>…</a:t>
            </a:r>
            <a:endParaRPr lang="en-CA" sz="2800" dirty="0">
              <a:solidFill>
                <a:schemeClr val="bg1"/>
              </a:solidFill>
            </a:endParaRPr>
          </a:p>
          <a:p>
            <a:pPr marL="0" indent="0">
              <a:buNone/>
            </a:pPr>
            <a:r>
              <a:rPr lang="en-CA"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776469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412387"/>
            <a:ext cx="8686800" cy="5476503"/>
          </a:xfrm>
        </p:spPr>
        <p:txBody>
          <a:bodyPr>
            <a:normAutofit/>
          </a:bodyPr>
          <a:lstStyle/>
          <a:p>
            <a:pPr marL="0" indent="0">
              <a:buNone/>
            </a:pPr>
            <a:r>
              <a:rPr lang="en-CA" i="1" dirty="0">
                <a:solidFill>
                  <a:schemeClr val="bg1"/>
                </a:solidFill>
              </a:rPr>
              <a:t>Fourth, in the absence of grounds for suspicion</a:t>
            </a:r>
            <a:r>
              <a:rPr lang="en-CA" i="1" dirty="0">
                <a:solidFill>
                  <a:srgbClr val="FFFF00"/>
                </a:solidFill>
              </a:rPr>
              <a:t>, it is not improper for a director to rely on company officials to perform honestly duties that have been properly delegated to them</a:t>
            </a:r>
            <a:r>
              <a:rPr lang="en-CA" i="1" dirty="0">
                <a:solidFill>
                  <a:schemeClr val="bg1"/>
                </a:solidFill>
              </a:rPr>
              <a:t>. Further to this point, it is the exigencies of business and the company’s articles of association that, together, will determine whether it is appropriate to delegate a duty. The </a:t>
            </a:r>
            <a:r>
              <a:rPr lang="en-CA" i="1" dirty="0">
                <a:solidFill>
                  <a:srgbClr val="FFFF00"/>
                </a:solidFill>
              </a:rPr>
              <a:t>larger the business, for instance, the greater will be the need to delegate</a:t>
            </a:r>
            <a:r>
              <a:rPr lang="en-CA" i="1" dirty="0">
                <a:solidFill>
                  <a:schemeClr val="bg1"/>
                </a:solidFill>
              </a:rPr>
              <a:t>…</a:t>
            </a:r>
            <a:endParaRPr lang="en-CA" dirty="0">
              <a:solidFill>
                <a:schemeClr val="bg1"/>
              </a:solidFill>
            </a:endParaRPr>
          </a:p>
          <a:p>
            <a:pPr marL="0" indent="0">
              <a:buNone/>
            </a:pPr>
            <a:r>
              <a:rPr lang="en-CA" i="1" dirty="0">
                <a:solidFill>
                  <a:schemeClr val="bg1"/>
                </a:solidFill>
              </a:rPr>
              <a:t>Hence, in the event that the reasonably prudent person is unskilled (which possibility is discussed above), the </a:t>
            </a:r>
            <a:r>
              <a:rPr lang="en-CA" i="1" dirty="0">
                <a:solidFill>
                  <a:srgbClr val="CCFFCC"/>
                </a:solidFill>
              </a:rPr>
              <a:t>statute requires only the exercise of a degree of care which is commensurate with that person’s level of skill</a:t>
            </a:r>
            <a:r>
              <a:rPr lang="en-CA" i="1" dirty="0">
                <a:solidFill>
                  <a:schemeClr val="bg1"/>
                </a:solidFill>
              </a:rPr>
              <a:t>. It is in this manner that skill and care are clearly interconnected. </a:t>
            </a:r>
            <a:r>
              <a:rPr lang="en-CA" i="1" dirty="0">
                <a:solidFill>
                  <a:srgbClr val="FFFF00"/>
                </a:solidFill>
              </a:rPr>
              <a:t>That being said, it is worth emphasizing that it is insufficient for a director to assert simply that he or she did his or her best if, having regard to that individual’s level of skill and business experience, he or she failed to act reasonably prudently</a:t>
            </a:r>
            <a:r>
              <a:rPr lang="en-CA" i="1" dirty="0">
                <a:solidFill>
                  <a:schemeClr val="bg1"/>
                </a:solidFill>
              </a:rPr>
              <a:t>.” </a:t>
            </a:r>
            <a:endParaRPr lang="en-US" dirty="0"/>
          </a:p>
        </p:txBody>
      </p:sp>
    </p:spTree>
    <p:extLst>
      <p:ext uri="{BB962C8B-B14F-4D97-AF65-F5344CB8AC3E}">
        <p14:creationId xmlns:p14="http://schemas.microsoft.com/office/powerpoint/2010/main" val="3182031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41270"/>
          </a:xfrm>
        </p:spPr>
        <p:txBody>
          <a:bodyPr>
            <a:noAutofit/>
          </a:bodyPr>
          <a:lstStyle/>
          <a:p>
            <a:r>
              <a:rPr lang="en-CA" sz="2800" b="1" i="1" dirty="0">
                <a:solidFill>
                  <a:srgbClr val="FFFF00"/>
                </a:solidFill>
              </a:rPr>
              <a:t>BCE v. 1976 </a:t>
            </a:r>
            <a:r>
              <a:rPr lang="en-CA" sz="2800" b="1" i="1" dirty="0" err="1">
                <a:solidFill>
                  <a:srgbClr val="FFFF00"/>
                </a:solidFill>
              </a:rPr>
              <a:t>Debentureholders</a:t>
            </a:r>
            <a:r>
              <a:rPr lang="en-CA" sz="2800" dirty="0"/>
              <a:t>  </a:t>
            </a:r>
            <a:r>
              <a:rPr lang="en-CA" sz="2800" dirty="0" smtClean="0">
                <a:solidFill>
                  <a:srgbClr val="FFFFFF"/>
                </a:solidFill>
              </a:rPr>
              <a:t>[</a:t>
            </a:r>
            <a:r>
              <a:rPr lang="en-CA" sz="2800" dirty="0">
                <a:solidFill>
                  <a:srgbClr val="FFFFFF"/>
                </a:solidFill>
              </a:rPr>
              <a:t>2008] 3 SCR 560 </a:t>
            </a:r>
            <a:endParaRPr lang="en-US" sz="2800" dirty="0">
              <a:solidFill>
                <a:srgbClr val="FFFFFF"/>
              </a:solidFill>
            </a:endParaRPr>
          </a:p>
        </p:txBody>
      </p:sp>
      <p:sp>
        <p:nvSpPr>
          <p:cNvPr id="3" name="Content Placeholder 2"/>
          <p:cNvSpPr>
            <a:spLocks noGrp="1"/>
          </p:cNvSpPr>
          <p:nvPr>
            <p:ph sz="quarter" idx="10"/>
          </p:nvPr>
        </p:nvSpPr>
        <p:spPr>
          <a:xfrm>
            <a:off x="457200" y="1016000"/>
            <a:ext cx="8686800" cy="5400746"/>
          </a:xfrm>
        </p:spPr>
        <p:txBody>
          <a:bodyPr>
            <a:normAutofit/>
          </a:bodyPr>
          <a:lstStyle/>
          <a:p>
            <a:pPr marL="0" indent="0">
              <a:lnSpc>
                <a:spcPct val="90000"/>
              </a:lnSpc>
              <a:buNone/>
            </a:pPr>
            <a:r>
              <a:rPr lang="en-CA" i="1" dirty="0">
                <a:solidFill>
                  <a:srgbClr val="FFFFFF"/>
                </a:solidFill>
              </a:rPr>
              <a:t>“A second remedy lies against the directors in a civil action for breach of duty of care.</a:t>
            </a:r>
            <a:r>
              <a:rPr lang="en-CA" i="1" dirty="0"/>
              <a:t> </a:t>
            </a:r>
            <a:r>
              <a:rPr lang="en-CA" i="1" dirty="0">
                <a:solidFill>
                  <a:srgbClr val="FFFF00"/>
                </a:solidFill>
              </a:rPr>
              <a:t>As noted, s. 122(1) (b) of the CBCA </a:t>
            </a:r>
            <a:r>
              <a:rPr lang="en-CA" i="1" dirty="0" smtClean="0">
                <a:solidFill>
                  <a:srgbClr val="FFFF00"/>
                </a:solidFill>
              </a:rPr>
              <a:t>requires </a:t>
            </a:r>
            <a:r>
              <a:rPr lang="en-CA" i="1" dirty="0">
                <a:solidFill>
                  <a:srgbClr val="FFFF00"/>
                </a:solidFill>
              </a:rPr>
              <a:t>directors and officers of a corporation to “exercise the care, diligence and skill that a reasonably prudent person would exercise in comparable circumstances”.  </a:t>
            </a:r>
            <a:r>
              <a:rPr lang="en-CA" i="1" dirty="0">
                <a:solidFill>
                  <a:srgbClr val="CCFFCC"/>
                </a:solidFill>
              </a:rPr>
              <a:t>This duty, unlike the s. 122(1) (a) fiduciary duty, is not owed solely to the corporation</a:t>
            </a:r>
            <a:r>
              <a:rPr lang="en-CA" i="1" dirty="0">
                <a:solidFill>
                  <a:srgbClr val="FFFF00"/>
                </a:solidFill>
              </a:rPr>
              <a:t>, and thus may be the basis for liability to other stakeholders in accordance with principles governing the law of tort and extra-contractual liability: Peoples Department Stores.</a:t>
            </a:r>
            <a:r>
              <a:rPr lang="en-CA" b="1" i="1" dirty="0"/>
              <a:t>  </a:t>
            </a:r>
            <a:r>
              <a:rPr lang="en-CA" i="1" dirty="0">
                <a:solidFill>
                  <a:schemeClr val="bg1"/>
                </a:solidFill>
              </a:rPr>
              <a:t>Section 122(</a:t>
            </a:r>
            <a:r>
              <a:rPr lang="en-CA" i="1" dirty="0" smtClean="0">
                <a:solidFill>
                  <a:schemeClr val="bg1"/>
                </a:solidFill>
              </a:rPr>
              <a:t>1)</a:t>
            </a:r>
            <a:r>
              <a:rPr lang="en-CA" i="1" dirty="0">
                <a:solidFill>
                  <a:schemeClr val="bg1"/>
                </a:solidFill>
              </a:rPr>
              <a:t> (b) does not provide an independent foundation for claims.   However, applying the principles of The Queen in right of Canada v. Saskatchewan Wheat Pool, [1983] 1 S.C.R. 205, courts may take this statutory provision into account as to the standard of </a:t>
            </a:r>
            <a:r>
              <a:rPr lang="en-CA" i="1" dirty="0" err="1">
                <a:solidFill>
                  <a:schemeClr val="bg1"/>
                </a:solidFill>
              </a:rPr>
              <a:t>behavior</a:t>
            </a:r>
            <a:r>
              <a:rPr lang="en-CA" i="1" dirty="0">
                <a:solidFill>
                  <a:schemeClr val="bg1"/>
                </a:solidFill>
              </a:rPr>
              <a:t> that should reasonably be expected.” </a:t>
            </a:r>
            <a:r>
              <a:rPr lang="en-CA"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05785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954"/>
            <a:ext cx="8229600" cy="1016000"/>
          </a:xfrm>
        </p:spPr>
        <p:txBody>
          <a:bodyPr>
            <a:normAutofit/>
          </a:bodyPr>
          <a:lstStyle/>
          <a:p>
            <a:r>
              <a:rPr lang="en-US" sz="4400" b="1" dirty="0">
                <a:solidFill>
                  <a:srgbClr val="FFFF00"/>
                </a:solidFill>
              </a:rPr>
              <a:t>&amp;</a:t>
            </a:r>
            <a:r>
              <a:rPr lang="mr-IN" sz="4400" b="1" dirty="0" smtClean="0">
                <a:solidFill>
                  <a:schemeClr val="bg1"/>
                </a:solidFill>
              </a:rPr>
              <a:t>…</a:t>
            </a:r>
            <a:endParaRPr lang="en-US" sz="4400" b="1" dirty="0">
              <a:solidFill>
                <a:schemeClr val="bg1"/>
              </a:solidFill>
            </a:endParaRPr>
          </a:p>
        </p:txBody>
      </p:sp>
      <p:sp>
        <p:nvSpPr>
          <p:cNvPr id="3" name="Content Placeholder 2"/>
          <p:cNvSpPr>
            <a:spLocks noGrp="1"/>
          </p:cNvSpPr>
          <p:nvPr>
            <p:ph sz="quarter" idx="10"/>
          </p:nvPr>
        </p:nvSpPr>
        <p:spPr/>
        <p:txBody>
          <a:bodyPr>
            <a:normAutofit/>
          </a:bodyPr>
          <a:lstStyle/>
          <a:p>
            <a:pPr marL="0" indent="0">
              <a:buNone/>
            </a:pPr>
            <a:r>
              <a:rPr lang="en-US" sz="6000" dirty="0" smtClean="0">
                <a:solidFill>
                  <a:srgbClr val="FFFFFF"/>
                </a:solidFill>
              </a:rPr>
              <a:t>Business Judgment Rule is a </a:t>
            </a:r>
            <a:r>
              <a:rPr lang="en-US" sz="6000" dirty="0">
                <a:solidFill>
                  <a:srgbClr val="FFFF00"/>
                </a:solidFill>
              </a:rPr>
              <a:t>“Defense” </a:t>
            </a:r>
            <a:endParaRPr lang="en-US" sz="6000" dirty="0" smtClean="0">
              <a:solidFill>
                <a:srgbClr val="FFFF00"/>
              </a:solidFill>
            </a:endParaRPr>
          </a:p>
          <a:p>
            <a:pPr marL="0" indent="0">
              <a:buNone/>
            </a:pPr>
            <a:r>
              <a:rPr lang="en-US" sz="6000" dirty="0" smtClean="0">
                <a:solidFill>
                  <a:srgbClr val="FFFF00"/>
                </a:solidFill>
              </a:rPr>
              <a:t>[</a:t>
            </a:r>
            <a:r>
              <a:rPr lang="en-US" sz="6000" dirty="0">
                <a:solidFill>
                  <a:srgbClr val="FFFF00"/>
                </a:solidFill>
              </a:rPr>
              <a:t>C</a:t>
            </a:r>
            <a:r>
              <a:rPr lang="en-US" sz="6000" dirty="0" smtClean="0">
                <a:solidFill>
                  <a:srgbClr val="FFFF00"/>
                </a:solidFill>
              </a:rPr>
              <a:t>urial deference to business driven decision making]</a:t>
            </a:r>
            <a:endParaRPr lang="en-US" sz="6000" dirty="0">
              <a:solidFill>
                <a:srgbClr val="FFFF00"/>
              </a:solidFill>
            </a:endParaRPr>
          </a:p>
        </p:txBody>
      </p:sp>
    </p:spTree>
    <p:extLst>
      <p:ext uri="{BB962C8B-B14F-4D97-AF65-F5344CB8AC3E}">
        <p14:creationId xmlns:p14="http://schemas.microsoft.com/office/powerpoint/2010/main" val="2176245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b="1" dirty="0" smtClean="0">
                <a:solidFill>
                  <a:srgbClr val="FFFF00"/>
                </a:solidFill>
              </a:rPr>
              <a:t>CBCA 123(5) </a:t>
            </a:r>
            <a:endParaRPr lang="en-US" b="1" dirty="0">
              <a:solidFill>
                <a:srgbClr val="FFFF00"/>
              </a:solidFill>
            </a:endParaRPr>
          </a:p>
        </p:txBody>
      </p:sp>
      <p:sp>
        <p:nvSpPr>
          <p:cNvPr id="3" name="Content Placeholder 2"/>
          <p:cNvSpPr>
            <a:spLocks noGrp="1"/>
          </p:cNvSpPr>
          <p:nvPr>
            <p:ph sz="quarter" idx="10"/>
          </p:nvPr>
        </p:nvSpPr>
        <p:spPr>
          <a:xfrm>
            <a:off x="457199" y="1016000"/>
            <a:ext cx="8565156" cy="4872890"/>
          </a:xfrm>
        </p:spPr>
        <p:txBody>
          <a:bodyPr/>
          <a:lstStyle/>
          <a:p>
            <a:pPr marL="0" indent="0">
              <a:buNone/>
            </a:pPr>
            <a:r>
              <a:rPr lang="en-CA" sz="3000" b="1" i="1" dirty="0">
                <a:solidFill>
                  <a:srgbClr val="CCFFCC"/>
                </a:solidFill>
              </a:rPr>
              <a:t>Defence — good faith</a:t>
            </a:r>
          </a:p>
          <a:p>
            <a:pPr marL="0" indent="0">
              <a:buNone/>
            </a:pPr>
            <a:r>
              <a:rPr lang="en-CA" sz="3000" b="1" dirty="0" smtClean="0">
                <a:solidFill>
                  <a:srgbClr val="FFFF00"/>
                </a:solidFill>
              </a:rPr>
              <a:t>123 (</a:t>
            </a:r>
            <a:r>
              <a:rPr lang="en-CA" sz="3000" b="1" dirty="0">
                <a:solidFill>
                  <a:srgbClr val="FFFF00"/>
                </a:solidFill>
              </a:rPr>
              <a:t>5)</a:t>
            </a:r>
            <a:r>
              <a:rPr lang="en-CA" sz="3000" dirty="0">
                <a:solidFill>
                  <a:schemeClr val="bg1"/>
                </a:solidFill>
              </a:rPr>
              <a:t> A director has complied with his or her duties under subsection 122(1) </a:t>
            </a:r>
            <a:r>
              <a:rPr lang="en-CA" sz="3000" dirty="0">
                <a:solidFill>
                  <a:srgbClr val="FFFF00"/>
                </a:solidFill>
              </a:rPr>
              <a:t>if the director relied in good faith</a:t>
            </a:r>
            <a:r>
              <a:rPr lang="en-CA" sz="3000" dirty="0">
                <a:solidFill>
                  <a:schemeClr val="bg1"/>
                </a:solidFill>
              </a:rPr>
              <a:t> on</a:t>
            </a:r>
          </a:p>
          <a:p>
            <a:pPr marL="400050" lvl="1" indent="0">
              <a:buNone/>
            </a:pPr>
            <a:r>
              <a:rPr lang="en-CA" sz="3000" b="1" dirty="0">
                <a:solidFill>
                  <a:schemeClr val="bg1"/>
                </a:solidFill>
              </a:rPr>
              <a:t>(a)</a:t>
            </a:r>
            <a:r>
              <a:rPr lang="en-CA" sz="3000" dirty="0">
                <a:solidFill>
                  <a:schemeClr val="bg1"/>
                </a:solidFill>
              </a:rPr>
              <a:t> </a:t>
            </a:r>
            <a:r>
              <a:rPr lang="en-CA" sz="3000" dirty="0">
                <a:solidFill>
                  <a:srgbClr val="FFFF00"/>
                </a:solidFill>
              </a:rPr>
              <a:t>financial statements</a:t>
            </a:r>
            <a:r>
              <a:rPr lang="en-CA" sz="3000" dirty="0">
                <a:solidFill>
                  <a:schemeClr val="bg1"/>
                </a:solidFill>
              </a:rPr>
              <a:t> of the corporation represented to the director by an officer of the corporation or in a </a:t>
            </a:r>
            <a:r>
              <a:rPr lang="en-CA" sz="3000" dirty="0">
                <a:solidFill>
                  <a:srgbClr val="CCFFCC"/>
                </a:solidFill>
              </a:rPr>
              <a:t>written report of the auditor</a:t>
            </a:r>
            <a:r>
              <a:rPr lang="en-CA" sz="3000" dirty="0">
                <a:solidFill>
                  <a:schemeClr val="bg1"/>
                </a:solidFill>
              </a:rPr>
              <a:t> of the corporation fairly to reflect the financial condition of the corporation; or</a:t>
            </a:r>
          </a:p>
          <a:p>
            <a:pPr marL="400050" lvl="1" indent="0">
              <a:buNone/>
            </a:pPr>
            <a:r>
              <a:rPr lang="en-CA" sz="3000" b="1" dirty="0">
                <a:solidFill>
                  <a:schemeClr val="bg1"/>
                </a:solidFill>
              </a:rPr>
              <a:t>(b)</a:t>
            </a:r>
            <a:r>
              <a:rPr lang="en-CA" sz="3000" dirty="0">
                <a:solidFill>
                  <a:schemeClr val="bg1"/>
                </a:solidFill>
              </a:rPr>
              <a:t> a </a:t>
            </a:r>
            <a:r>
              <a:rPr lang="en-CA" sz="3000" dirty="0">
                <a:solidFill>
                  <a:srgbClr val="FFFF00"/>
                </a:solidFill>
              </a:rPr>
              <a:t>report of a person whose profession lends credibility </a:t>
            </a:r>
            <a:r>
              <a:rPr lang="en-CA" sz="3000" dirty="0">
                <a:solidFill>
                  <a:schemeClr val="bg1"/>
                </a:solidFill>
              </a:rPr>
              <a:t>to a statement made by the professional person.</a:t>
            </a:r>
          </a:p>
          <a:p>
            <a:pPr marL="0" indent="0">
              <a:buNone/>
            </a:pPr>
            <a:endParaRPr lang="en-US" dirty="0"/>
          </a:p>
        </p:txBody>
      </p:sp>
    </p:spTree>
    <p:extLst>
      <p:ext uri="{BB962C8B-B14F-4D97-AF65-F5344CB8AC3E}">
        <p14:creationId xmlns:p14="http://schemas.microsoft.com/office/powerpoint/2010/main" val="3113067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09" y="1"/>
            <a:ext cx="8422891" cy="1418612"/>
          </a:xfrm>
        </p:spPr>
        <p:txBody>
          <a:bodyPr>
            <a:noAutofit/>
          </a:bodyPr>
          <a:lstStyle/>
          <a:p>
            <a:r>
              <a:rPr lang="en-CA" dirty="0" smtClean="0">
                <a:solidFill>
                  <a:srgbClr val="FFFFFF"/>
                </a:solidFill>
              </a:rPr>
              <a:t>Who is a “</a:t>
            </a:r>
            <a:r>
              <a:rPr lang="en-CA" dirty="0" smtClean="0">
                <a:solidFill>
                  <a:srgbClr val="FFFF00"/>
                </a:solidFill>
              </a:rPr>
              <a:t>person </a:t>
            </a:r>
            <a:r>
              <a:rPr lang="en-CA" dirty="0">
                <a:solidFill>
                  <a:srgbClr val="FFFF00"/>
                </a:solidFill>
              </a:rPr>
              <a:t>whose </a:t>
            </a:r>
            <a:r>
              <a:rPr lang="en-CA" dirty="0" smtClean="0">
                <a:solidFill>
                  <a:srgbClr val="FFFF00"/>
                </a:solidFill>
              </a:rPr>
              <a:t>profession </a:t>
            </a:r>
            <a:r>
              <a:rPr lang="en-CA" dirty="0">
                <a:solidFill>
                  <a:srgbClr val="FFFF00"/>
                </a:solidFill>
              </a:rPr>
              <a:t>lends </a:t>
            </a:r>
            <a:r>
              <a:rPr lang="en-CA" dirty="0" smtClean="0">
                <a:solidFill>
                  <a:srgbClr val="FFFF00"/>
                </a:solidFill>
              </a:rPr>
              <a:t>credibility</a:t>
            </a:r>
            <a:r>
              <a:rPr lang="en-CA" dirty="0" smtClean="0">
                <a:solidFill>
                  <a:srgbClr val="FFFFFF"/>
                </a:solidFill>
              </a:rPr>
              <a:t>”</a:t>
            </a:r>
            <a:r>
              <a:rPr lang="en-CA" dirty="0" smtClean="0">
                <a:solidFill>
                  <a:srgbClr val="CCFFCC"/>
                </a:solidFill>
              </a:rPr>
              <a:t>?</a:t>
            </a:r>
            <a:endParaRPr lang="en-US" dirty="0">
              <a:solidFill>
                <a:srgbClr val="CCFFCC"/>
              </a:solidFill>
            </a:endParaRPr>
          </a:p>
        </p:txBody>
      </p:sp>
      <p:sp>
        <p:nvSpPr>
          <p:cNvPr id="3" name="Content Placeholder 2"/>
          <p:cNvSpPr>
            <a:spLocks noGrp="1"/>
          </p:cNvSpPr>
          <p:nvPr>
            <p:ph sz="quarter" idx="10"/>
          </p:nvPr>
        </p:nvSpPr>
        <p:spPr>
          <a:xfrm>
            <a:off x="263909" y="1418612"/>
            <a:ext cx="8880092" cy="4981637"/>
          </a:xfrm>
        </p:spPr>
        <p:txBody>
          <a:bodyPr>
            <a:normAutofit/>
          </a:bodyPr>
          <a:lstStyle/>
          <a:p>
            <a:pPr marL="0" indent="0">
              <a:buNone/>
            </a:pPr>
            <a:r>
              <a:rPr lang="en-US" b="1" dirty="0" smtClean="0">
                <a:solidFill>
                  <a:srgbClr val="CCFFCC"/>
                </a:solidFill>
              </a:rPr>
              <a:t>SCC in </a:t>
            </a:r>
            <a:r>
              <a:rPr lang="en-US" b="1" i="1" dirty="0" smtClean="0">
                <a:solidFill>
                  <a:srgbClr val="CCFFCC"/>
                </a:solidFill>
              </a:rPr>
              <a:t>“Wise”</a:t>
            </a:r>
            <a:r>
              <a:rPr lang="en-US" b="1" dirty="0" smtClean="0">
                <a:solidFill>
                  <a:srgbClr val="CCFFCC"/>
                </a:solidFill>
              </a:rPr>
              <a:t>:</a:t>
            </a:r>
            <a:r>
              <a:rPr lang="en-US" dirty="0" smtClean="0">
                <a:solidFill>
                  <a:schemeClr val="bg1"/>
                </a:solidFill>
              </a:rPr>
              <a:t> </a:t>
            </a:r>
            <a:r>
              <a:rPr lang="en-CA" i="1" dirty="0" smtClean="0">
                <a:solidFill>
                  <a:schemeClr val="bg1"/>
                </a:solidFill>
              </a:rPr>
              <a:t>“</a:t>
            </a:r>
            <a:r>
              <a:rPr lang="en-CA" i="1" dirty="0">
                <a:solidFill>
                  <a:schemeClr val="bg1"/>
                </a:solidFill>
              </a:rPr>
              <a:t>When faced with the serious inventory management problem, </a:t>
            </a:r>
            <a:r>
              <a:rPr lang="en-CA" i="1" dirty="0">
                <a:solidFill>
                  <a:srgbClr val="FFFF00"/>
                </a:solidFill>
              </a:rPr>
              <a:t>the Wise brothers sought the advice of the vice-president of finance, David </a:t>
            </a:r>
            <a:r>
              <a:rPr lang="en-CA" i="1" dirty="0" smtClean="0">
                <a:solidFill>
                  <a:srgbClr val="FFFF00"/>
                </a:solidFill>
              </a:rPr>
              <a:t>Clément</a:t>
            </a:r>
            <a:r>
              <a:rPr lang="mr-IN" i="1" dirty="0" smtClean="0">
                <a:solidFill>
                  <a:schemeClr val="bg1"/>
                </a:solidFill>
              </a:rPr>
              <a:t>…</a:t>
            </a:r>
            <a:r>
              <a:rPr lang="en-CA" i="1" dirty="0">
                <a:solidFill>
                  <a:srgbClr val="FFFF00"/>
                </a:solidFill>
              </a:rPr>
              <a:t>Although Clément did have a bachelor’s degree in commerce and 15 years of experience </a:t>
            </a:r>
            <a:r>
              <a:rPr lang="en-CA" i="1" dirty="0">
                <a:solidFill>
                  <a:schemeClr val="bg1"/>
                </a:solidFill>
              </a:rPr>
              <a:t>in administration and finance with Wise</a:t>
            </a:r>
            <a:r>
              <a:rPr lang="en-CA" i="1" dirty="0">
                <a:solidFill>
                  <a:srgbClr val="FFFF00"/>
                </a:solidFill>
              </a:rPr>
              <a:t>, this experience does not correspond to the level of professionalism required to allow the directors to rely on his advice as a bar to a suit under the duty of care</a:t>
            </a:r>
            <a:r>
              <a:rPr lang="en-CA" i="1" dirty="0">
                <a:solidFill>
                  <a:schemeClr val="bg1"/>
                </a:solidFill>
              </a:rPr>
              <a:t>.  The named professional groups in s. 123(</a:t>
            </a:r>
            <a:r>
              <a:rPr lang="en-CA" i="1" dirty="0" smtClean="0">
                <a:solidFill>
                  <a:schemeClr val="bg1"/>
                </a:solidFill>
              </a:rPr>
              <a:t>4)</a:t>
            </a:r>
            <a:r>
              <a:rPr lang="en-CA" i="1" dirty="0">
                <a:solidFill>
                  <a:schemeClr val="bg1"/>
                </a:solidFill>
              </a:rPr>
              <a:t> (b) were lawyers, accountants, engineers, and appraisers. </a:t>
            </a:r>
            <a:r>
              <a:rPr lang="en-CA" i="1" dirty="0">
                <a:solidFill>
                  <a:srgbClr val="CCFFCC"/>
                </a:solidFill>
              </a:rPr>
              <a:t> Clément was not an accountant, was not subject to the regulatory overview of any professional organization </a:t>
            </a:r>
            <a:r>
              <a:rPr lang="en-CA" i="1" dirty="0">
                <a:solidFill>
                  <a:schemeClr val="bg1"/>
                </a:solidFill>
              </a:rPr>
              <a:t>and did not carry independent insurance coverage for professional negligence.  </a:t>
            </a:r>
            <a:r>
              <a:rPr lang="en-CA" i="1" dirty="0">
                <a:solidFill>
                  <a:srgbClr val="CCFFCC"/>
                </a:solidFill>
              </a:rPr>
              <a:t>The title of vice-president of finance should not automatically lead to a conclusion that Clément was a person “whose profession lends credibility to a statement made by him”</a:t>
            </a:r>
            <a:r>
              <a:rPr lang="en-CA" b="1" i="1" dirty="0">
                <a:solidFill>
                  <a:schemeClr val="bg1"/>
                </a:solidFill>
              </a:rPr>
              <a:t>.</a:t>
            </a:r>
            <a:r>
              <a:rPr lang="en-CA" i="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134613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15" y="13179"/>
            <a:ext cx="8439385" cy="894073"/>
          </a:xfrm>
        </p:spPr>
        <p:txBody>
          <a:bodyPr/>
          <a:lstStyle/>
          <a:p>
            <a:r>
              <a:rPr lang="en-CA" b="1" dirty="0">
                <a:solidFill>
                  <a:srgbClr val="FFFF00"/>
                </a:solidFill>
              </a:rPr>
              <a:t>BCBCA S</a:t>
            </a:r>
            <a:r>
              <a:rPr lang="en-CA" b="1" dirty="0" smtClean="0">
                <a:solidFill>
                  <a:srgbClr val="FFFF00"/>
                </a:solidFill>
              </a:rPr>
              <a:t>ection </a:t>
            </a:r>
            <a:r>
              <a:rPr lang="en-CA" b="1" dirty="0">
                <a:solidFill>
                  <a:srgbClr val="FFFF00"/>
                </a:solidFill>
              </a:rPr>
              <a:t>157 </a:t>
            </a:r>
            <a:endParaRPr lang="en-US" b="1" dirty="0">
              <a:solidFill>
                <a:srgbClr val="FFFF00"/>
              </a:solidFill>
            </a:endParaRPr>
          </a:p>
        </p:txBody>
      </p:sp>
      <p:sp>
        <p:nvSpPr>
          <p:cNvPr id="3" name="Content Placeholder 2"/>
          <p:cNvSpPr>
            <a:spLocks noGrp="1"/>
          </p:cNvSpPr>
          <p:nvPr>
            <p:ph sz="quarter" idx="10"/>
          </p:nvPr>
        </p:nvSpPr>
        <p:spPr>
          <a:xfrm>
            <a:off x="247415" y="907253"/>
            <a:ext cx="8896586" cy="5410520"/>
          </a:xfrm>
        </p:spPr>
        <p:txBody>
          <a:bodyPr>
            <a:normAutofit fontScale="92500" lnSpcReduction="10000"/>
          </a:bodyPr>
          <a:lstStyle/>
          <a:p>
            <a:pPr marL="0" indent="0">
              <a:buNone/>
            </a:pPr>
            <a:r>
              <a:rPr lang="en-CA" sz="2600" i="1" dirty="0">
                <a:solidFill>
                  <a:schemeClr val="bg1"/>
                </a:solidFill>
              </a:rPr>
              <a:t>“</a:t>
            </a:r>
            <a:r>
              <a:rPr lang="en-CA" sz="2600" b="1" i="1" dirty="0">
                <a:solidFill>
                  <a:schemeClr val="bg1"/>
                </a:solidFill>
              </a:rPr>
              <a:t>157.</a:t>
            </a:r>
            <a:r>
              <a:rPr lang="en-CA" sz="2600" i="1" dirty="0">
                <a:solidFill>
                  <a:schemeClr val="bg1"/>
                </a:solidFill>
              </a:rPr>
              <a:t>  (1) A director of a company is not liable under section 154 and has complied with his or her duties under section 142 (1) if the director relied, in good faith, on</a:t>
            </a:r>
            <a:endParaRPr lang="en-CA" sz="2600" dirty="0">
              <a:solidFill>
                <a:schemeClr val="bg1"/>
              </a:solidFill>
            </a:endParaRPr>
          </a:p>
          <a:p>
            <a:pPr marL="0" indent="0">
              <a:buNone/>
            </a:pPr>
            <a:r>
              <a:rPr lang="en-CA" sz="2600" i="1" dirty="0">
                <a:solidFill>
                  <a:schemeClr val="bg1"/>
                </a:solidFill>
              </a:rPr>
              <a:t>(a) financial statements of the company represented to the director by an officer of the company or in a written report of the auditor of the company to fairly reflect the financial position of the company,</a:t>
            </a:r>
            <a:endParaRPr lang="en-CA" sz="2600" dirty="0">
              <a:solidFill>
                <a:schemeClr val="bg1"/>
              </a:solidFill>
            </a:endParaRPr>
          </a:p>
          <a:p>
            <a:pPr marL="0" indent="0">
              <a:buNone/>
            </a:pPr>
            <a:r>
              <a:rPr lang="en-CA" sz="2600" i="1" dirty="0">
                <a:solidFill>
                  <a:srgbClr val="FFFF00"/>
                </a:solidFill>
              </a:rPr>
              <a:t>(b) a written report of a lawyer, accountant, engineer, appraiser or other person whose profession lends credibility to a statement made by that person,</a:t>
            </a:r>
            <a:endParaRPr lang="en-CA" sz="2600" dirty="0">
              <a:solidFill>
                <a:srgbClr val="FFFF00"/>
              </a:solidFill>
            </a:endParaRPr>
          </a:p>
          <a:p>
            <a:pPr marL="0" indent="0">
              <a:buNone/>
            </a:pPr>
            <a:r>
              <a:rPr lang="en-CA" sz="2600" i="1" dirty="0">
                <a:solidFill>
                  <a:schemeClr val="bg1"/>
                </a:solidFill>
              </a:rPr>
              <a:t>(c) a statement of fact represented to the director by an officer of the company to be correct, or</a:t>
            </a:r>
            <a:endParaRPr lang="en-CA" sz="2600" dirty="0">
              <a:solidFill>
                <a:schemeClr val="bg1"/>
              </a:solidFill>
            </a:endParaRPr>
          </a:p>
          <a:p>
            <a:pPr marL="0" indent="0">
              <a:buNone/>
            </a:pPr>
            <a:r>
              <a:rPr lang="en-CA" sz="2600" i="1" dirty="0">
                <a:solidFill>
                  <a:schemeClr val="bg1"/>
                </a:solidFill>
              </a:rPr>
              <a:t>(d) any record, information or representation that the court considers provides reasonable grounds for the actions of the director, whether or not</a:t>
            </a:r>
            <a:endParaRPr lang="en-CA" sz="2600" dirty="0">
              <a:solidFill>
                <a:schemeClr val="bg1"/>
              </a:solidFill>
            </a:endParaRPr>
          </a:p>
          <a:p>
            <a:pPr marL="0" indent="0">
              <a:buNone/>
            </a:pPr>
            <a:r>
              <a:rPr lang="en-CA" sz="2600" i="1" dirty="0">
                <a:solidFill>
                  <a:schemeClr val="bg1"/>
                </a:solidFill>
              </a:rPr>
              <a:t>(</a:t>
            </a:r>
            <a:r>
              <a:rPr lang="en-CA" sz="2600" i="1" dirty="0" err="1">
                <a:solidFill>
                  <a:schemeClr val="bg1"/>
                </a:solidFill>
              </a:rPr>
              <a:t>i</a:t>
            </a:r>
            <a:r>
              <a:rPr lang="en-CA" sz="2600" i="1" dirty="0">
                <a:solidFill>
                  <a:schemeClr val="bg1"/>
                </a:solidFill>
              </a:rPr>
              <a:t>)   the record was forged, fraudulently made or inaccurate, or</a:t>
            </a:r>
            <a:endParaRPr lang="en-CA" sz="2600" dirty="0">
              <a:solidFill>
                <a:schemeClr val="bg1"/>
              </a:solidFill>
            </a:endParaRPr>
          </a:p>
          <a:p>
            <a:pPr marL="0" indent="0">
              <a:buNone/>
            </a:pPr>
            <a:r>
              <a:rPr lang="en-CA" sz="2600" i="1" dirty="0">
                <a:solidFill>
                  <a:schemeClr val="bg1"/>
                </a:solidFill>
              </a:rPr>
              <a:t>(ii)   the information or representation was fraudulently made or inaccurate.</a:t>
            </a:r>
            <a:endParaRPr lang="en-CA" sz="2600" dirty="0">
              <a:solidFill>
                <a:schemeClr val="bg1"/>
              </a:solidFill>
            </a:endParaRPr>
          </a:p>
          <a:p>
            <a:pPr marL="0" indent="0">
              <a:buNone/>
            </a:pPr>
            <a:endParaRPr lang="en-US" dirty="0"/>
          </a:p>
        </p:txBody>
      </p:sp>
    </p:spTree>
    <p:extLst>
      <p:ext uri="{BB962C8B-B14F-4D97-AF65-F5344CB8AC3E}">
        <p14:creationId xmlns:p14="http://schemas.microsoft.com/office/powerpoint/2010/main" val="718347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US" sz="8800" dirty="0" smtClean="0">
                <a:solidFill>
                  <a:srgbClr val="FFFFFF"/>
                </a:solidFill>
              </a:rPr>
              <a:t>QUESTIONS? DISCUSSION?</a:t>
            </a:r>
            <a:endParaRPr lang="en-US" sz="8800" dirty="0">
              <a:solidFill>
                <a:srgbClr val="FFFFFF"/>
              </a:solidFill>
            </a:endParaRPr>
          </a:p>
        </p:txBody>
      </p:sp>
    </p:spTree>
    <p:extLst>
      <p:ext uri="{BB962C8B-B14F-4D97-AF65-F5344CB8AC3E}">
        <p14:creationId xmlns:p14="http://schemas.microsoft.com/office/powerpoint/2010/main" val="29680869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38" y="29674"/>
            <a:ext cx="7647662" cy="1016000"/>
          </a:xfrm>
        </p:spPr>
        <p:txBody>
          <a:bodyPr>
            <a:normAutofit/>
          </a:bodyPr>
          <a:lstStyle/>
          <a:p>
            <a:r>
              <a:rPr lang="en-US" sz="4400" b="1" dirty="0" smtClean="0">
                <a:solidFill>
                  <a:srgbClr val="FFFF00"/>
                </a:solidFill>
              </a:rPr>
              <a:t>Insider Trading</a:t>
            </a:r>
            <a:endParaRPr lang="en-US" sz="4400" b="1" dirty="0">
              <a:solidFill>
                <a:srgbClr val="FFFF00"/>
              </a:solidFill>
            </a:endParaRPr>
          </a:p>
        </p:txBody>
      </p:sp>
      <p:pic>
        <p:nvPicPr>
          <p:cNvPr id="4" name="Content Placeholder 3" descr="Capture.GIF"/>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623" r="-443"/>
          <a:stretch/>
        </p:blipFill>
        <p:spPr>
          <a:xfrm>
            <a:off x="1039138" y="1046163"/>
            <a:ext cx="7142010" cy="4826000"/>
          </a:xfrm>
        </p:spPr>
      </p:pic>
    </p:spTree>
    <p:extLst>
      <p:ext uri="{BB962C8B-B14F-4D97-AF65-F5344CB8AC3E}">
        <p14:creationId xmlns:p14="http://schemas.microsoft.com/office/powerpoint/2010/main" val="233775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21" y="0"/>
            <a:ext cx="8913080" cy="890757"/>
          </a:xfrm>
        </p:spPr>
        <p:txBody>
          <a:bodyPr>
            <a:normAutofit/>
          </a:bodyPr>
          <a:lstStyle/>
          <a:p>
            <a:r>
              <a:rPr lang="en-CA" sz="3200" b="1" i="1" dirty="0">
                <a:solidFill>
                  <a:srgbClr val="FFFF00"/>
                </a:solidFill>
              </a:rPr>
              <a:t>Securities Act</a:t>
            </a:r>
            <a:r>
              <a:rPr lang="en-CA" sz="3200" dirty="0">
                <a:solidFill>
                  <a:srgbClr val="FFFF00"/>
                </a:solidFill>
              </a:rPr>
              <a:t> </a:t>
            </a:r>
            <a:r>
              <a:rPr lang="en-CA" sz="3200" dirty="0">
                <a:solidFill>
                  <a:schemeClr val="bg1"/>
                </a:solidFill>
              </a:rPr>
              <a:t>[RSBC 1996] Chapter 418 </a:t>
            </a:r>
            <a:endParaRPr lang="en-US" sz="3200" dirty="0">
              <a:solidFill>
                <a:schemeClr val="bg1"/>
              </a:solidFill>
            </a:endParaRPr>
          </a:p>
        </p:txBody>
      </p:sp>
      <p:sp>
        <p:nvSpPr>
          <p:cNvPr id="3" name="Content Placeholder 2"/>
          <p:cNvSpPr>
            <a:spLocks noGrp="1"/>
          </p:cNvSpPr>
          <p:nvPr>
            <p:ph sz="quarter" idx="10"/>
          </p:nvPr>
        </p:nvSpPr>
        <p:spPr>
          <a:xfrm>
            <a:off x="230920" y="890757"/>
            <a:ext cx="8913080" cy="5031124"/>
          </a:xfrm>
        </p:spPr>
        <p:txBody>
          <a:bodyPr>
            <a:normAutofit fontScale="92500" lnSpcReduction="20000"/>
          </a:bodyPr>
          <a:lstStyle/>
          <a:p>
            <a:pPr marL="0" indent="0">
              <a:lnSpc>
                <a:spcPct val="90000"/>
              </a:lnSpc>
              <a:buNone/>
            </a:pPr>
            <a:r>
              <a:rPr lang="en-CA" i="1" dirty="0">
                <a:solidFill>
                  <a:srgbClr val="FFFF00"/>
                </a:solidFill>
              </a:rPr>
              <a:t>“</a:t>
            </a:r>
            <a:r>
              <a:rPr lang="en-CA" b="1" i="1" dirty="0">
                <a:solidFill>
                  <a:srgbClr val="FFFF00"/>
                </a:solidFill>
              </a:rPr>
              <a:t>57.2</a:t>
            </a:r>
            <a:r>
              <a:rPr lang="en-CA" i="1" dirty="0">
                <a:solidFill>
                  <a:srgbClr val="FFFF00"/>
                </a:solidFill>
              </a:rPr>
              <a:t>  (1)</a:t>
            </a:r>
            <a:r>
              <a:rPr lang="en-CA" i="1" dirty="0">
                <a:solidFill>
                  <a:srgbClr val="FFFFFF"/>
                </a:solidFill>
              </a:rPr>
              <a:t> In this section, </a:t>
            </a:r>
            <a:r>
              <a:rPr lang="en-CA" b="1" i="1" dirty="0">
                <a:solidFill>
                  <a:srgbClr val="FFFFFF"/>
                </a:solidFill>
              </a:rPr>
              <a:t>“issuer”</a:t>
            </a:r>
            <a:r>
              <a:rPr lang="en-CA" i="1" dirty="0">
                <a:solidFill>
                  <a:srgbClr val="FFFFFF"/>
                </a:solidFill>
              </a:rPr>
              <a:t> means</a:t>
            </a:r>
            <a:endParaRPr lang="en-CA" dirty="0">
              <a:solidFill>
                <a:srgbClr val="FFFFFF"/>
              </a:solidFill>
            </a:endParaRPr>
          </a:p>
          <a:p>
            <a:pPr marL="0" indent="0">
              <a:lnSpc>
                <a:spcPct val="90000"/>
              </a:lnSpc>
              <a:buNone/>
            </a:pPr>
            <a:r>
              <a:rPr lang="en-CA" i="1" dirty="0">
                <a:solidFill>
                  <a:srgbClr val="FFFFFF"/>
                </a:solidFill>
              </a:rPr>
              <a:t>(a) a reporting issuer, </a:t>
            </a:r>
            <a:r>
              <a:rPr lang="en-CA" i="1" dirty="0" smtClean="0">
                <a:solidFill>
                  <a:srgbClr val="FFFFFF"/>
                </a:solidFill>
              </a:rPr>
              <a:t>or</a:t>
            </a:r>
            <a:r>
              <a:rPr lang="en-CA" dirty="0">
                <a:solidFill>
                  <a:srgbClr val="FFFFFF"/>
                </a:solidFill>
              </a:rPr>
              <a:t> </a:t>
            </a:r>
            <a:r>
              <a:rPr lang="en-CA" i="1" dirty="0" smtClean="0">
                <a:solidFill>
                  <a:srgbClr val="FFFFFF"/>
                </a:solidFill>
              </a:rPr>
              <a:t>(</a:t>
            </a:r>
            <a:r>
              <a:rPr lang="en-CA" i="1" dirty="0">
                <a:solidFill>
                  <a:srgbClr val="FFFFFF"/>
                </a:solidFill>
              </a:rPr>
              <a:t>b) any other issuer whose securities are publicly traded.</a:t>
            </a:r>
            <a:endParaRPr lang="en-CA" dirty="0">
              <a:solidFill>
                <a:srgbClr val="FFFFFF"/>
              </a:solidFill>
            </a:endParaRPr>
          </a:p>
          <a:p>
            <a:pPr marL="0" indent="0">
              <a:lnSpc>
                <a:spcPct val="90000"/>
              </a:lnSpc>
              <a:buNone/>
            </a:pPr>
            <a:r>
              <a:rPr lang="en-CA" i="1" dirty="0">
                <a:solidFill>
                  <a:srgbClr val="FFFF00"/>
                </a:solidFill>
              </a:rPr>
              <a:t>(2) A person must not enter into a transaction involving a security of an issuer, or a related financial instrument of a security of an issuer, if the person</a:t>
            </a:r>
            <a:endParaRPr lang="en-CA" dirty="0">
              <a:solidFill>
                <a:srgbClr val="FFFF00"/>
              </a:solidFill>
            </a:endParaRPr>
          </a:p>
          <a:p>
            <a:pPr marL="0" indent="0">
              <a:lnSpc>
                <a:spcPct val="90000"/>
              </a:lnSpc>
              <a:buNone/>
            </a:pPr>
            <a:r>
              <a:rPr lang="en-CA" i="1" dirty="0">
                <a:solidFill>
                  <a:srgbClr val="FFFF00"/>
                </a:solidFill>
              </a:rPr>
              <a:t>(a) is in a special relationship with the issuer</a:t>
            </a:r>
            <a:r>
              <a:rPr lang="en-CA" i="1" dirty="0">
                <a:solidFill>
                  <a:srgbClr val="FFFFFF"/>
                </a:solidFill>
              </a:rPr>
              <a:t>, </a:t>
            </a:r>
            <a:r>
              <a:rPr lang="en-CA" i="1" dirty="0">
                <a:solidFill>
                  <a:srgbClr val="CCFFCC"/>
                </a:solidFill>
              </a:rPr>
              <a:t>and</a:t>
            </a:r>
            <a:endParaRPr lang="en-CA" dirty="0">
              <a:solidFill>
                <a:srgbClr val="CCFFCC"/>
              </a:solidFill>
            </a:endParaRPr>
          </a:p>
          <a:p>
            <a:pPr marL="0" indent="0">
              <a:lnSpc>
                <a:spcPct val="90000"/>
              </a:lnSpc>
              <a:buNone/>
            </a:pPr>
            <a:r>
              <a:rPr lang="en-CA" i="1" dirty="0">
                <a:solidFill>
                  <a:srgbClr val="FFFF00"/>
                </a:solidFill>
              </a:rPr>
              <a:t>(b) knows of a material fact or material change with respect to the issuer, which material fact or material change has not been generally disclosed.</a:t>
            </a:r>
            <a:endParaRPr lang="en-CA" dirty="0">
              <a:solidFill>
                <a:srgbClr val="FFFF00"/>
              </a:solidFill>
            </a:endParaRPr>
          </a:p>
          <a:p>
            <a:pPr marL="0" indent="0">
              <a:lnSpc>
                <a:spcPct val="90000"/>
              </a:lnSpc>
              <a:buNone/>
            </a:pPr>
            <a:r>
              <a:rPr lang="en-CA" i="1" dirty="0">
                <a:solidFill>
                  <a:srgbClr val="FFFFFF"/>
                </a:solidFill>
              </a:rPr>
              <a:t>(3) An issuer or a person in a special relationship with an issuer </a:t>
            </a:r>
            <a:r>
              <a:rPr lang="en-CA" i="1" dirty="0">
                <a:solidFill>
                  <a:srgbClr val="FFFF00"/>
                </a:solidFill>
              </a:rPr>
              <a:t>must not inform another person of a material fact or material change</a:t>
            </a:r>
            <a:r>
              <a:rPr lang="en-CA" i="1" dirty="0">
                <a:solidFill>
                  <a:srgbClr val="FFFFFF"/>
                </a:solidFill>
              </a:rPr>
              <a:t> with respect to the issuer unless</a:t>
            </a:r>
            <a:endParaRPr lang="en-CA" dirty="0">
              <a:solidFill>
                <a:srgbClr val="FFFFFF"/>
              </a:solidFill>
            </a:endParaRPr>
          </a:p>
          <a:p>
            <a:pPr marL="0" indent="0">
              <a:lnSpc>
                <a:spcPct val="90000"/>
              </a:lnSpc>
              <a:buNone/>
            </a:pPr>
            <a:r>
              <a:rPr lang="en-CA" i="1" dirty="0">
                <a:solidFill>
                  <a:srgbClr val="FFFFFF"/>
                </a:solidFill>
              </a:rPr>
              <a:t>(a) the material fact or material change has been generally disclosed, or</a:t>
            </a:r>
            <a:endParaRPr lang="en-CA" dirty="0">
              <a:solidFill>
                <a:srgbClr val="FFFFFF"/>
              </a:solidFill>
            </a:endParaRPr>
          </a:p>
          <a:p>
            <a:pPr marL="0" indent="0">
              <a:lnSpc>
                <a:spcPct val="90000"/>
              </a:lnSpc>
              <a:buNone/>
            </a:pPr>
            <a:r>
              <a:rPr lang="en-CA" i="1" dirty="0">
                <a:solidFill>
                  <a:srgbClr val="FFFFFF"/>
                </a:solidFill>
              </a:rPr>
              <a:t>(b) informing the person is necessary in the course of business of the issuer or of the person in the special relationship with the </a:t>
            </a:r>
            <a:r>
              <a:rPr lang="en-CA" i="1" dirty="0" smtClean="0">
                <a:solidFill>
                  <a:srgbClr val="FFFFFF"/>
                </a:solidFill>
              </a:rPr>
              <a:t>issuer</a:t>
            </a:r>
            <a:r>
              <a:rPr lang="mr-IN" i="1" dirty="0" smtClean="0">
                <a:solidFill>
                  <a:srgbClr val="FFFFFF"/>
                </a:solidFill>
              </a:rPr>
              <a:t>…</a:t>
            </a:r>
            <a:endParaRPr lang="en-CA" dirty="0">
              <a:solidFill>
                <a:srgbClr val="FFFFFF"/>
              </a:solidFill>
            </a:endParaRPr>
          </a:p>
          <a:p>
            <a:pPr marL="0" indent="0">
              <a:buNone/>
            </a:pPr>
            <a:endParaRPr lang="en-US" dirty="0"/>
          </a:p>
        </p:txBody>
      </p:sp>
    </p:spTree>
    <p:extLst>
      <p:ext uri="{BB962C8B-B14F-4D97-AF65-F5344CB8AC3E}">
        <p14:creationId xmlns:p14="http://schemas.microsoft.com/office/powerpoint/2010/main" val="199288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16000"/>
          </a:xfrm>
        </p:spPr>
        <p:txBody>
          <a:bodyPr>
            <a:normAutofit/>
          </a:bodyPr>
          <a:lstStyle/>
          <a:p>
            <a:r>
              <a:rPr lang="en-US" sz="4400" b="1" dirty="0">
                <a:solidFill>
                  <a:schemeClr val="bg1"/>
                </a:solidFill>
                <a:latin typeface="+mn-lt"/>
                <a:cs typeface="American Typewriter"/>
              </a:rPr>
              <a:t>3</a:t>
            </a:r>
            <a:r>
              <a:rPr lang="en-US" sz="4400" b="1" baseline="30000" dirty="0" smtClean="0">
                <a:solidFill>
                  <a:schemeClr val="bg1"/>
                </a:solidFill>
                <a:latin typeface="+mn-lt"/>
                <a:cs typeface="American Typewriter"/>
              </a:rPr>
              <a:t>rd</a:t>
            </a:r>
            <a:r>
              <a:rPr lang="en-US" sz="4400" b="1" dirty="0" smtClean="0">
                <a:solidFill>
                  <a:schemeClr val="bg1"/>
                </a:solidFill>
                <a:latin typeface="+mn-lt"/>
                <a:cs typeface="American Typewriter"/>
              </a:rPr>
              <a:t>: </a:t>
            </a:r>
            <a:r>
              <a:rPr lang="en-US" sz="4400" b="1" dirty="0" smtClean="0">
                <a:solidFill>
                  <a:srgbClr val="FFFF00"/>
                </a:solidFill>
                <a:latin typeface="+mn-lt"/>
                <a:cs typeface="American Typewriter"/>
              </a:rPr>
              <a:t>Useful Resource (</a:t>
            </a:r>
            <a:r>
              <a:rPr lang="en-US" sz="4400" b="1" dirty="0" smtClean="0">
                <a:solidFill>
                  <a:srgbClr val="CCFFCC"/>
                </a:solidFill>
                <a:latin typeface="+mn-lt"/>
                <a:cs typeface="American Typewriter"/>
              </a:rPr>
              <a:t>reminder</a:t>
            </a:r>
            <a:r>
              <a:rPr lang="en-US" sz="4400" b="1" dirty="0" smtClean="0">
                <a:solidFill>
                  <a:srgbClr val="FFFF00"/>
                </a:solidFill>
                <a:latin typeface="+mn-lt"/>
                <a:cs typeface="American Typewriter"/>
              </a:rPr>
              <a:t>)</a:t>
            </a:r>
            <a:endParaRPr lang="en-US" sz="4400" b="1" dirty="0">
              <a:latin typeface="+mn-lt"/>
            </a:endParaRPr>
          </a:p>
        </p:txBody>
      </p:sp>
      <p:pic>
        <p:nvPicPr>
          <p:cNvPr id="4" name="Content Placeholder 3" descr="Screen Shot 2016-11-14 at 8.41.46 A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17" r="-656"/>
          <a:stretch/>
        </p:blipFill>
        <p:spPr>
          <a:xfrm>
            <a:off x="2968964" y="1197450"/>
            <a:ext cx="3243698" cy="3971827"/>
          </a:xfrm>
        </p:spPr>
      </p:pic>
      <p:sp>
        <p:nvSpPr>
          <p:cNvPr id="5" name="TextBox 4"/>
          <p:cNvSpPr txBox="1"/>
          <p:nvPr/>
        </p:nvSpPr>
        <p:spPr>
          <a:xfrm>
            <a:off x="803580" y="5326381"/>
            <a:ext cx="7725192" cy="677108"/>
          </a:xfrm>
          <a:prstGeom prst="rect">
            <a:avLst/>
          </a:prstGeom>
          <a:noFill/>
        </p:spPr>
        <p:txBody>
          <a:bodyPr wrap="none" rtlCol="0">
            <a:spAutoFit/>
          </a:bodyPr>
          <a:lstStyle/>
          <a:p>
            <a:r>
              <a:rPr lang="en-US" sz="2000" dirty="0">
                <a:hlinkClick r:id="rId3"/>
              </a:rPr>
              <a:t>https://www.lawsociety.bc.ca/</a:t>
            </a:r>
            <a:r>
              <a:rPr lang="en-US" sz="2000" dirty="0" smtClean="0">
                <a:hlinkClick r:id="rId3"/>
              </a:rPr>
              <a:t>docsbecoming</a:t>
            </a:r>
            <a:r>
              <a:rPr lang="en-US" sz="2000" dirty="0">
                <a:hlinkClick r:id="rId3"/>
              </a:rPr>
              <a:t>/material/</a:t>
            </a:r>
            <a:r>
              <a:rPr lang="en-US" sz="2000" dirty="0" smtClean="0">
                <a:hlinkClick r:id="rId3"/>
              </a:rPr>
              <a:t>Company.pdf</a:t>
            </a:r>
            <a:endParaRPr lang="en-US" sz="2000" dirty="0" smtClean="0"/>
          </a:p>
          <a:p>
            <a:endParaRPr lang="en-US" dirty="0"/>
          </a:p>
        </p:txBody>
      </p:sp>
    </p:spTree>
    <p:extLst>
      <p:ext uri="{BB962C8B-B14F-4D97-AF65-F5344CB8AC3E}">
        <p14:creationId xmlns:p14="http://schemas.microsoft.com/office/powerpoint/2010/main" val="752925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0327" cy="1286647"/>
          </a:xfrm>
        </p:spPr>
        <p:txBody>
          <a:bodyPr>
            <a:normAutofit fontScale="90000"/>
          </a:bodyPr>
          <a:lstStyle/>
          <a:p>
            <a:pPr algn="ctr"/>
            <a:r>
              <a:rPr lang="en-CA" b="1" dirty="0" smtClean="0">
                <a:solidFill>
                  <a:srgbClr val="CCFFCC"/>
                </a:solidFill>
              </a:rPr>
              <a:t/>
            </a:r>
            <a:br>
              <a:rPr lang="en-CA" b="1" dirty="0" smtClean="0">
                <a:solidFill>
                  <a:srgbClr val="CCFFCC"/>
                </a:solidFill>
              </a:rPr>
            </a:br>
            <a:r>
              <a:rPr lang="en-CA" sz="4400" b="1" dirty="0" smtClean="0">
                <a:solidFill>
                  <a:srgbClr val="CCFFCC"/>
                </a:solidFill>
              </a:rPr>
              <a:t>Due </a:t>
            </a:r>
            <a:r>
              <a:rPr lang="en-CA" sz="4400" b="1" dirty="0">
                <a:solidFill>
                  <a:srgbClr val="CCFFCC"/>
                </a:solidFill>
              </a:rPr>
              <a:t>diligence defence </a:t>
            </a:r>
            <a:r>
              <a:rPr lang="en-CA" sz="4400" b="1" dirty="0" smtClean="0">
                <a:solidFill>
                  <a:srgbClr val="CCFFCC"/>
                </a:solidFill>
              </a:rPr>
              <a:t/>
            </a:r>
            <a:br>
              <a:rPr lang="en-CA" sz="4400" b="1" dirty="0" smtClean="0">
                <a:solidFill>
                  <a:srgbClr val="CCFFCC"/>
                </a:solidFill>
              </a:rPr>
            </a:br>
            <a:r>
              <a:rPr lang="en-CA" sz="4400" b="1" dirty="0" smtClean="0">
                <a:solidFill>
                  <a:srgbClr val="CCFFCC"/>
                </a:solidFill>
              </a:rPr>
              <a:t>for </a:t>
            </a:r>
            <a:r>
              <a:rPr lang="en-CA" sz="4400" b="1" dirty="0">
                <a:solidFill>
                  <a:srgbClr val="CCFFCC"/>
                </a:solidFill>
              </a:rPr>
              <a:t>insider trading</a:t>
            </a:r>
            <a:r>
              <a:rPr lang="en-CA" sz="3600" dirty="0">
                <a:solidFill>
                  <a:srgbClr val="CCFFCC"/>
                </a:solidFill>
              </a:rPr>
              <a:t/>
            </a:r>
            <a:br>
              <a:rPr lang="en-CA" sz="3600" dirty="0">
                <a:solidFill>
                  <a:srgbClr val="CCFFCC"/>
                </a:solidFill>
              </a:rPr>
            </a:br>
            <a:endParaRPr lang="en-US" sz="3600" dirty="0"/>
          </a:p>
        </p:txBody>
      </p:sp>
      <p:sp>
        <p:nvSpPr>
          <p:cNvPr id="3" name="Content Placeholder 2"/>
          <p:cNvSpPr>
            <a:spLocks noGrp="1"/>
          </p:cNvSpPr>
          <p:nvPr>
            <p:ph sz="quarter" idx="10"/>
          </p:nvPr>
        </p:nvSpPr>
        <p:spPr>
          <a:xfrm>
            <a:off x="457200" y="1435108"/>
            <a:ext cx="8686800" cy="4503268"/>
          </a:xfrm>
        </p:spPr>
        <p:txBody>
          <a:bodyPr/>
          <a:lstStyle/>
          <a:p>
            <a:pPr marL="0" indent="0">
              <a:buNone/>
            </a:pPr>
            <a:r>
              <a:rPr lang="en-CA" sz="3200" b="1" i="1" dirty="0">
                <a:solidFill>
                  <a:srgbClr val="FFFF00"/>
                </a:solidFill>
              </a:rPr>
              <a:t>136.2</a:t>
            </a:r>
            <a:r>
              <a:rPr lang="en-CA" sz="3200" i="1" dirty="0">
                <a:solidFill>
                  <a:srgbClr val="FFFF00"/>
                </a:solidFill>
              </a:rPr>
              <a:t> </a:t>
            </a:r>
            <a:r>
              <a:rPr lang="en-CA" sz="3200" i="1" dirty="0">
                <a:solidFill>
                  <a:schemeClr val="bg1"/>
                </a:solidFill>
              </a:rPr>
              <a:t> A person </a:t>
            </a:r>
            <a:r>
              <a:rPr lang="en-CA" sz="3200" i="1" dirty="0">
                <a:solidFill>
                  <a:srgbClr val="FFFF00"/>
                </a:solidFill>
              </a:rPr>
              <a:t>is not liable</a:t>
            </a:r>
            <a:r>
              <a:rPr lang="en-CA" sz="3200" i="1" dirty="0">
                <a:solidFill>
                  <a:schemeClr val="bg1"/>
                </a:solidFill>
              </a:rPr>
              <a:t> under section 136 or 136.1 (1) </a:t>
            </a:r>
            <a:r>
              <a:rPr lang="en-CA" sz="3200" i="1" dirty="0">
                <a:solidFill>
                  <a:srgbClr val="FFFF00"/>
                </a:solidFill>
              </a:rPr>
              <a:t>if, after a reasonable investigation </a:t>
            </a:r>
            <a:r>
              <a:rPr lang="en-CA" sz="3200" i="1" dirty="0">
                <a:solidFill>
                  <a:schemeClr val="bg1"/>
                </a:solidFill>
              </a:rPr>
              <a:t>occurring before the person</a:t>
            </a:r>
            <a:endParaRPr lang="en-CA" sz="3200" dirty="0">
              <a:solidFill>
                <a:schemeClr val="bg1"/>
              </a:solidFill>
            </a:endParaRPr>
          </a:p>
          <a:p>
            <a:pPr marL="0" indent="0">
              <a:buNone/>
            </a:pPr>
            <a:r>
              <a:rPr lang="en-CA" sz="3200" i="1" dirty="0">
                <a:solidFill>
                  <a:schemeClr val="bg1"/>
                </a:solidFill>
              </a:rPr>
              <a:t>(a) entered into the transaction,</a:t>
            </a:r>
            <a:endParaRPr lang="en-CA" sz="3200" dirty="0">
              <a:solidFill>
                <a:schemeClr val="bg1"/>
              </a:solidFill>
            </a:endParaRPr>
          </a:p>
          <a:p>
            <a:pPr marL="0" indent="0">
              <a:buNone/>
            </a:pPr>
            <a:r>
              <a:rPr lang="en-CA" sz="3200" i="1" dirty="0">
                <a:solidFill>
                  <a:schemeClr val="bg1"/>
                </a:solidFill>
              </a:rPr>
              <a:t>(b) informed another person of the material fact or material change, or</a:t>
            </a:r>
            <a:endParaRPr lang="en-CA" sz="3200" dirty="0">
              <a:solidFill>
                <a:schemeClr val="bg1"/>
              </a:solidFill>
            </a:endParaRPr>
          </a:p>
          <a:p>
            <a:pPr marL="0" indent="0">
              <a:buNone/>
            </a:pPr>
            <a:r>
              <a:rPr lang="en-CA" sz="3200" i="1" dirty="0">
                <a:solidFill>
                  <a:schemeClr val="bg1"/>
                </a:solidFill>
              </a:rPr>
              <a:t>(c) recommended or encouraged a transaction,</a:t>
            </a:r>
            <a:endParaRPr lang="en-CA" sz="3200" dirty="0">
              <a:solidFill>
                <a:schemeClr val="bg1"/>
              </a:solidFill>
            </a:endParaRPr>
          </a:p>
          <a:p>
            <a:pPr marL="0" indent="0">
              <a:buNone/>
            </a:pPr>
            <a:r>
              <a:rPr lang="en-CA" sz="3200" i="1" dirty="0">
                <a:solidFill>
                  <a:srgbClr val="FFFF00"/>
                </a:solidFill>
              </a:rPr>
              <a:t>the person had no reasonable grounds to believe that the material fact or material change had not been generally disclosed</a:t>
            </a:r>
            <a:r>
              <a:rPr lang="en-CA" sz="3200" i="1" dirty="0">
                <a:solidFill>
                  <a:schemeClr val="bg1"/>
                </a:solidFill>
              </a:rPr>
              <a:t>.</a:t>
            </a:r>
            <a:endParaRPr lang="en-CA" sz="3200" dirty="0">
              <a:solidFill>
                <a:schemeClr val="bg1"/>
              </a:solidFill>
            </a:endParaRPr>
          </a:p>
          <a:p>
            <a:pPr marL="0" indent="0">
              <a:buNone/>
            </a:pPr>
            <a:endParaRPr lang="en-US" dirty="0"/>
          </a:p>
        </p:txBody>
      </p:sp>
    </p:spTree>
    <p:extLst>
      <p:ext uri="{BB962C8B-B14F-4D97-AF65-F5344CB8AC3E}">
        <p14:creationId xmlns:p14="http://schemas.microsoft.com/office/powerpoint/2010/main" val="2034291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227125"/>
          </a:xfrm>
        </p:spPr>
        <p:txBody>
          <a:bodyPr>
            <a:noAutofit/>
          </a:bodyPr>
          <a:lstStyle/>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endParaRPr>
          </a:p>
        </p:txBody>
      </p:sp>
      <p:sp>
        <p:nvSpPr>
          <p:cNvPr id="3" name="Content Placeholder 2"/>
          <p:cNvSpPr>
            <a:spLocks noGrp="1"/>
          </p:cNvSpPr>
          <p:nvPr>
            <p:ph sz="quarter" idx="10"/>
          </p:nvPr>
        </p:nvSpPr>
        <p:spPr>
          <a:xfrm>
            <a:off x="457199" y="1946468"/>
            <a:ext cx="8548661" cy="3779665"/>
          </a:xfrm>
        </p:spPr>
        <p:txBody>
          <a:bodyPr/>
          <a:lstStyle/>
          <a:p>
            <a:pPr algn="ctr"/>
            <a:r>
              <a:rPr lang="en-CA" sz="3600" dirty="0" smtClean="0">
                <a:solidFill>
                  <a:srgbClr val="FFFFFF"/>
                </a:solidFill>
                <a:latin typeface="American Typewriter"/>
                <a:cs typeface="American Typewriter"/>
              </a:rPr>
              <a:t>MANAGERS</a:t>
            </a:r>
            <a:r>
              <a:rPr lang="en-CA" sz="3600" dirty="0">
                <a:solidFill>
                  <a:srgbClr val="FFFFFF"/>
                </a:solidFill>
                <a:latin typeface="American Typewriter"/>
                <a:cs typeface="American Typewriter"/>
              </a:rPr>
              <a:t>’ FIDUCIARY </a:t>
            </a:r>
            <a:r>
              <a:rPr lang="en-CA" sz="3600" dirty="0" smtClean="0">
                <a:solidFill>
                  <a:srgbClr val="FFFFFF"/>
                </a:solidFill>
                <a:latin typeface="American Typewriter"/>
                <a:cs typeface="American Typewriter"/>
              </a:rPr>
              <a:t>OBLIGATIONS</a:t>
            </a:r>
          </a:p>
          <a:p>
            <a:pPr algn="ctr"/>
            <a:r>
              <a:rPr lang="en-CA" sz="3600" dirty="0" smtClean="0">
                <a:solidFill>
                  <a:srgbClr val="FFFF00"/>
                </a:solidFill>
                <a:latin typeface="American Typewriter"/>
                <a:cs typeface="American Typewriter"/>
              </a:rPr>
              <a:t>CONFLICTS OF INTEREST AND DUTY</a:t>
            </a:r>
          </a:p>
          <a:p>
            <a:pPr algn="ctr"/>
            <a:r>
              <a:rPr lang="en-CA" sz="3600" dirty="0" smtClean="0">
                <a:solidFill>
                  <a:schemeClr val="bg1"/>
                </a:solidFill>
                <a:latin typeface="American Typewriter"/>
                <a:cs typeface="American Typewriter"/>
              </a:rPr>
              <a:t>CORPORATE OPPORTUNITIES DOCTRINE</a:t>
            </a:r>
          </a:p>
          <a:p>
            <a:pPr algn="ctr"/>
            <a:r>
              <a:rPr lang="en-CA" sz="3600" dirty="0">
                <a:solidFill>
                  <a:srgbClr val="FFFF00"/>
                </a:solidFill>
                <a:latin typeface="American Typewriter"/>
                <a:cs typeface="American Typewriter"/>
              </a:rPr>
              <a:t>TAKE-OVER BIDS </a:t>
            </a:r>
            <a:endParaRPr lang="en-CA" sz="3600" dirty="0" smtClean="0">
              <a:solidFill>
                <a:srgbClr val="FFFF00"/>
              </a:solidFill>
              <a:latin typeface="American Typewriter"/>
              <a:cs typeface="American Typewriter"/>
            </a:endParaRPr>
          </a:p>
          <a:p>
            <a:pPr marL="0" indent="0">
              <a:buNone/>
            </a:pPr>
            <a:endParaRPr lang="en-US" dirty="0"/>
          </a:p>
        </p:txBody>
      </p:sp>
    </p:spTree>
    <p:extLst>
      <p:ext uri="{BB962C8B-B14F-4D97-AF65-F5344CB8AC3E}">
        <p14:creationId xmlns:p14="http://schemas.microsoft.com/office/powerpoint/2010/main" val="1664922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3600" b="1" dirty="0" smtClean="0">
                <a:solidFill>
                  <a:srgbClr val="FFFF00"/>
                </a:solidFill>
                <a:latin typeface="+mn-lt"/>
                <a:cs typeface="Times New Roman"/>
              </a:rPr>
              <a:t>I have </a:t>
            </a:r>
            <a:r>
              <a:rPr lang="en-US" sz="3600" b="1" dirty="0" smtClean="0">
                <a:solidFill>
                  <a:srgbClr val="FFFFFF"/>
                </a:solidFill>
                <a:latin typeface="+mn-lt"/>
                <a:cs typeface="Times New Roman"/>
              </a:rPr>
              <a:t>“separate” </a:t>
            </a:r>
            <a:r>
              <a:rPr lang="en-US" sz="3600" b="1" dirty="0" smtClean="0">
                <a:solidFill>
                  <a:srgbClr val="FFFF00"/>
                </a:solidFill>
                <a:latin typeface="+mn-lt"/>
                <a:cs typeface="Times New Roman"/>
              </a:rPr>
              <a:t>corporate cat-hood. </a:t>
            </a:r>
            <a:endParaRPr lang="en-US" sz="3600" b="1" dirty="0">
              <a:solidFill>
                <a:srgbClr val="FFFF00"/>
              </a:solidFill>
              <a:latin typeface="+mn-lt"/>
              <a:cs typeface="Times New Roman"/>
            </a:endParaRP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smtClean="0">
                <a:solidFill>
                  <a:schemeClr val="bg1"/>
                </a:solidFill>
                <a:latin typeface="+mn-lt"/>
                <a:cs typeface="Times New Roman"/>
              </a:rPr>
              <a:t>          </a:t>
            </a:r>
            <a:endParaRPr lang="en-US" sz="3200" dirty="0" smtClean="0">
              <a:solidFill>
                <a:schemeClr val="bg1"/>
              </a:solidFill>
              <a:latin typeface="+mn-lt"/>
              <a:cs typeface="Times New Roman"/>
            </a:endParaRPr>
          </a:p>
          <a:p>
            <a:pPr marL="0" indent="0">
              <a:buNone/>
            </a:pPr>
            <a:r>
              <a:rPr lang="en-US" dirty="0" smtClean="0"/>
              <a:t> </a:t>
            </a:r>
            <a:endParaRPr lang="en-US" dirty="0"/>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1281604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40027388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602"/>
            <a:ext cx="8229600" cy="1016000"/>
          </a:xfrm>
        </p:spPr>
        <p:txBody>
          <a:bodyPr>
            <a:normAutofit/>
          </a:bodyPr>
          <a:lstStyle/>
          <a:p>
            <a:r>
              <a:rPr lang="en-US" sz="4400" b="1" dirty="0" smtClean="0">
                <a:solidFill>
                  <a:srgbClr val="FFFF00"/>
                </a:solidFill>
              </a:rPr>
              <a:t>4</a:t>
            </a:r>
            <a:r>
              <a:rPr lang="en-US" sz="4400" b="1" baseline="30000" dirty="0" smtClean="0">
                <a:solidFill>
                  <a:srgbClr val="FFFF00"/>
                </a:solidFill>
              </a:rPr>
              <a:t>th</a:t>
            </a:r>
            <a:r>
              <a:rPr lang="en-US" sz="4400" b="1" dirty="0" smtClean="0">
                <a:solidFill>
                  <a:srgbClr val="FFFF00"/>
                </a:solidFill>
              </a:rPr>
              <a:t>: </a:t>
            </a:r>
            <a:r>
              <a:rPr lang="en-US" sz="4400" b="1" dirty="0" smtClean="0">
                <a:solidFill>
                  <a:srgbClr val="FFFFFF"/>
                </a:solidFill>
              </a:rPr>
              <a:t>Exam Preparation</a:t>
            </a:r>
            <a:endParaRPr lang="en-US" sz="4400" b="1" dirty="0">
              <a:solidFill>
                <a:srgbClr val="FFFFFF"/>
              </a:solidFill>
            </a:endParaRPr>
          </a:p>
        </p:txBody>
      </p:sp>
      <p:pic>
        <p:nvPicPr>
          <p:cNvPr id="4" name="Content Placeholder 3" descr="Screen Shot 2016-11-20 at 4.31.26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t="677" b="-493"/>
          <a:stretch/>
        </p:blipFill>
        <p:spPr>
          <a:xfrm>
            <a:off x="457200" y="1732026"/>
            <a:ext cx="8229600" cy="3612514"/>
          </a:xfrm>
        </p:spPr>
      </p:pic>
    </p:spTree>
    <p:extLst>
      <p:ext uri="{BB962C8B-B14F-4D97-AF65-F5344CB8AC3E}">
        <p14:creationId xmlns:p14="http://schemas.microsoft.com/office/powerpoint/2010/main" val="51544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Extra</a:t>
            </a:r>
            <a:r>
              <a:rPr lang="en-US" b="1" dirty="0" smtClean="0">
                <a:solidFill>
                  <a:schemeClr val="bg1"/>
                </a:solidFill>
              </a:rPr>
              <a:t> Exam Preparation</a:t>
            </a:r>
            <a:r>
              <a:rPr lang="en-US" b="1" dirty="0" smtClean="0">
                <a:solidFill>
                  <a:srgbClr val="FFFF00"/>
                </a:solidFill>
              </a:rPr>
              <a:t> Class </a:t>
            </a:r>
            <a:endParaRPr lang="en-US" b="1" dirty="0">
              <a:solidFill>
                <a:srgbClr val="FFFF00"/>
              </a:solidFill>
            </a:endParaRPr>
          </a:p>
        </p:txBody>
      </p:sp>
      <p:sp>
        <p:nvSpPr>
          <p:cNvPr id="3" name="Content Placeholder 2"/>
          <p:cNvSpPr>
            <a:spLocks noGrp="1"/>
          </p:cNvSpPr>
          <p:nvPr>
            <p:ph sz="quarter" idx="10"/>
          </p:nvPr>
        </p:nvSpPr>
        <p:spPr>
          <a:xfrm>
            <a:off x="457200" y="1715530"/>
            <a:ext cx="8229600" cy="4010603"/>
          </a:xfrm>
        </p:spPr>
        <p:txBody>
          <a:bodyPr/>
          <a:lstStyle/>
          <a:p>
            <a:pPr marL="0" indent="0">
              <a:buNone/>
            </a:pPr>
            <a:r>
              <a:rPr lang="en-US" sz="4000" dirty="0" smtClean="0">
                <a:solidFill>
                  <a:srgbClr val="CCFFCC"/>
                </a:solidFill>
              </a:rPr>
              <a:t>Tuesday November 29, 2016 12:30 </a:t>
            </a:r>
            <a:r>
              <a:rPr lang="mr-IN" sz="4000" dirty="0" smtClean="0">
                <a:solidFill>
                  <a:srgbClr val="CCFFCC"/>
                </a:solidFill>
              </a:rPr>
              <a:t>–</a:t>
            </a:r>
            <a:r>
              <a:rPr lang="en-US" sz="4000" dirty="0" smtClean="0">
                <a:solidFill>
                  <a:srgbClr val="CCFFCC"/>
                </a:solidFill>
              </a:rPr>
              <a:t> 2 PM </a:t>
            </a:r>
          </a:p>
          <a:p>
            <a:pPr marL="0" indent="0">
              <a:buNone/>
            </a:pPr>
            <a:r>
              <a:rPr lang="en-US" sz="4000" smtClean="0">
                <a:solidFill>
                  <a:srgbClr val="CCFFCC"/>
                </a:solidFill>
              </a:rPr>
              <a:t>Room 106    </a:t>
            </a:r>
            <a:r>
              <a:rPr lang="en-US" smtClean="0">
                <a:solidFill>
                  <a:schemeClr val="bg1"/>
                </a:solidFill>
              </a:rPr>
              <a:t> </a:t>
            </a:r>
            <a:r>
              <a:rPr lang="en-US" smtClean="0"/>
              <a:t>             </a:t>
            </a:r>
            <a:endParaRPr lang="en-US" dirty="0"/>
          </a:p>
        </p:txBody>
      </p:sp>
      <p:pic>
        <p:nvPicPr>
          <p:cNvPr id="4" name="Picture 3" descr="IMG_034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694" y="2969186"/>
            <a:ext cx="2387723" cy="3183631"/>
          </a:xfrm>
          <a:prstGeom prst="rect">
            <a:avLst/>
          </a:prstGeom>
        </p:spPr>
      </p:pic>
    </p:spTree>
    <p:extLst>
      <p:ext uri="{BB962C8B-B14F-4D97-AF65-F5344CB8AC3E}">
        <p14:creationId xmlns:p14="http://schemas.microsoft.com/office/powerpoint/2010/main" val="258223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creen Shot 2016-11-20 at 4.43.16 PM.png"/>
          <p:cNvPicPr>
            <a:picLocks noGrp="1" noChangeAspect="1"/>
          </p:cNvPicPr>
          <p:nvPr>
            <p:ph sz="quarter" idx="10"/>
          </p:nvPr>
        </p:nvPicPr>
        <p:blipFill>
          <a:blip r:embed="rId2">
            <a:extLst>
              <a:ext uri="{28A0092B-C50C-407E-A947-70E740481C1C}">
                <a14:useLocalDpi xmlns:a14="http://schemas.microsoft.com/office/drawing/2010/main" val="0"/>
              </a:ext>
            </a:extLst>
          </a:blip>
          <a:srcRect t="12788" b="12788"/>
          <a:stretch>
            <a:fillRect/>
          </a:stretch>
        </p:blipFill>
        <p:spPr>
          <a:xfrm>
            <a:off x="598820" y="1320035"/>
            <a:ext cx="7881223" cy="4518325"/>
          </a:xfrm>
        </p:spPr>
      </p:pic>
      <p:pic>
        <p:nvPicPr>
          <p:cNvPr id="4" name="Picture 3" descr="Screen Shot 2016-11-20 at 4.31.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20" y="196052"/>
            <a:ext cx="7881223" cy="931115"/>
          </a:xfrm>
          <a:prstGeom prst="rect">
            <a:avLst/>
          </a:prstGeom>
        </p:spPr>
      </p:pic>
    </p:spTree>
    <p:extLst>
      <p:ext uri="{BB962C8B-B14F-4D97-AF65-F5344CB8AC3E}">
        <p14:creationId xmlns:p14="http://schemas.microsoft.com/office/powerpoint/2010/main" val="3145288034"/>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10692</TotalTime>
  <Words>2375</Words>
  <Application>Microsoft Macintosh PowerPoint</Application>
  <PresentationFormat>On-screen Show (4:3)</PresentationFormat>
  <Paragraphs>231</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CDM_PPT_Template </vt:lpstr>
      <vt:lpstr> The (Fiduciary) Obligations of Corporate Management #1 </vt:lpstr>
      <vt:lpstr>PowerPoint Presentation</vt:lpstr>
      <vt:lpstr>Lecture Capture Monday</vt:lpstr>
      <vt:lpstr>1st:Office Hours today until 4 P.M., Room 341</vt:lpstr>
      <vt:lpstr>2nd: Reminder</vt:lpstr>
      <vt:lpstr>3rd: Useful Resource (reminder)</vt:lpstr>
      <vt:lpstr>4th: Exam Preparation</vt:lpstr>
      <vt:lpstr>Extra Exam Preparation Class </vt:lpstr>
      <vt:lpstr>PowerPoint Presentation</vt:lpstr>
      <vt:lpstr>PowerPoint Presentation</vt:lpstr>
      <vt:lpstr>4th: News of the Week</vt:lpstr>
      <vt:lpstr>Follow-Up: Nevsun (forced labour)</vt:lpstr>
      <vt:lpstr>PowerPoint Presentation</vt:lpstr>
      <vt:lpstr>PowerPoint Presentation</vt:lpstr>
      <vt:lpstr>PowerPoint Presentation</vt:lpstr>
      <vt:lpstr>Follow-up #2:  Shareholder Directors in Germany</vt:lpstr>
      <vt:lpstr>PowerPoint Presentation</vt:lpstr>
      <vt:lpstr>PowerPoint Presentation</vt:lpstr>
      <vt:lpstr> Completing….Unit 6:  The Legal Architecture of Business Governance  </vt:lpstr>
      <vt:lpstr>Applicability of the duty of good faith in commercial contracts</vt:lpstr>
      <vt:lpstr>PowerPoint Presentation</vt:lpstr>
      <vt:lpstr> Now: Election of Directors  </vt:lpstr>
      <vt:lpstr>Are they?…</vt:lpstr>
      <vt:lpstr>On Birthing Directors…</vt:lpstr>
      <vt:lpstr>The End</vt:lpstr>
      <vt:lpstr>PowerPoint Presentation</vt:lpstr>
      <vt:lpstr>Terms</vt:lpstr>
      <vt:lpstr>Voting</vt:lpstr>
      <vt:lpstr>PowerPoint Presentation</vt:lpstr>
      <vt:lpstr>PowerPoint Presentation</vt:lpstr>
      <vt:lpstr>CBCA Section 107 provides…</vt:lpstr>
      <vt:lpstr>Calling and Convening Meetings </vt:lpstr>
      <vt:lpstr>PowerPoint Presentation</vt:lpstr>
      <vt:lpstr>BCBCA section 167: Important</vt:lpstr>
      <vt:lpstr>PowerPoint Presentation</vt:lpstr>
      <vt:lpstr>PowerPoint Presentation</vt:lpstr>
      <vt:lpstr>PowerPoint Presentation</vt:lpstr>
      <vt:lpstr>  Shareholder Proposals: BCBCA sections 187-191 &amp; CBCA section 137  </vt:lpstr>
      <vt:lpstr>Quorum and Enhanced Quorum By-Laws </vt:lpstr>
      <vt:lpstr>Executive Compensation </vt:lpstr>
      <vt:lpstr>PowerPoint Presentation</vt:lpstr>
      <vt:lpstr> Next Topic: The (Fiduciary) Obligations Of Corporate Management </vt:lpstr>
      <vt:lpstr>Starting Point</vt:lpstr>
      <vt:lpstr>2 Duties of Directors in  </vt:lpstr>
      <vt:lpstr>A Subjective or Objective Test?</vt:lpstr>
      <vt:lpstr>And to whom is care diligence and skill owed?</vt:lpstr>
      <vt:lpstr>To who are fiduciary duties owed ?</vt:lpstr>
      <vt:lpstr>Peoples Department Stores Inc. v. Wise [2004] 3 SCR 461 </vt:lpstr>
      <vt:lpstr>“in comparable circumstances”</vt:lpstr>
      <vt:lpstr>Soper v. Canada [1998] 1 F.C. 124 (C.A.) </vt:lpstr>
      <vt:lpstr>PowerPoint Presentation</vt:lpstr>
      <vt:lpstr>BCE v. 1976 Debentureholders  [2008] 3 SCR 560 </vt:lpstr>
      <vt:lpstr>&amp;…</vt:lpstr>
      <vt:lpstr>CBCA 123(5) </vt:lpstr>
      <vt:lpstr>Who is a “person whose profession lends credibility”?</vt:lpstr>
      <vt:lpstr>BCBCA Section 157 </vt:lpstr>
      <vt:lpstr>PowerPoint Presentation</vt:lpstr>
      <vt:lpstr>Insider Trading</vt:lpstr>
      <vt:lpstr>Securities Act [RSBC 1996] Chapter 418 </vt:lpstr>
      <vt:lpstr> Due diligence defence  for insider trading </vt:lpstr>
      <vt:lpstr>Coming Soon</vt:lpstr>
      <vt:lpstr>I have “separate” corporate cat-hood. </vt:lpstr>
      <vt:lpstr>PowerPoint Presentation</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Controlling the Controllers</dc:title>
  <dc:creator>Jon Festinger</dc:creator>
  <cp:lastModifiedBy>Jon Festinger</cp:lastModifiedBy>
  <cp:revision>945</cp:revision>
  <cp:lastPrinted>2013-11-20T04:46:48Z</cp:lastPrinted>
  <dcterms:created xsi:type="dcterms:W3CDTF">2013-03-18T21:23:38Z</dcterms:created>
  <dcterms:modified xsi:type="dcterms:W3CDTF">2016-11-22T04:22:53Z</dcterms:modified>
</cp:coreProperties>
</file>