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300" r:id="rId2"/>
    <p:sldId id="965" r:id="rId3"/>
    <p:sldId id="1340" r:id="rId4"/>
    <p:sldId id="966" r:id="rId5"/>
    <p:sldId id="1265" r:id="rId6"/>
    <p:sldId id="1300" r:id="rId7"/>
    <p:sldId id="1302" r:id="rId8"/>
    <p:sldId id="1445" r:id="rId9"/>
    <p:sldId id="1446" r:id="rId10"/>
    <p:sldId id="1333" r:id="rId11"/>
    <p:sldId id="1308" r:id="rId12"/>
    <p:sldId id="1131" r:id="rId13"/>
    <p:sldId id="1332" r:id="rId14"/>
    <p:sldId id="1327" r:id="rId15"/>
    <p:sldId id="1344" r:id="rId16"/>
    <p:sldId id="1310" r:id="rId17"/>
    <p:sldId id="1436" r:id="rId18"/>
    <p:sldId id="1345" r:id="rId19"/>
    <p:sldId id="1356" r:id="rId20"/>
    <p:sldId id="1357" r:id="rId21"/>
    <p:sldId id="1358" r:id="rId22"/>
    <p:sldId id="1434" r:id="rId23"/>
    <p:sldId id="1361" r:id="rId24"/>
    <p:sldId id="1385" r:id="rId25"/>
    <p:sldId id="1394" r:id="rId26"/>
    <p:sldId id="1346" r:id="rId27"/>
    <p:sldId id="1386" r:id="rId28"/>
    <p:sldId id="1387" r:id="rId29"/>
    <p:sldId id="1425" r:id="rId30"/>
    <p:sldId id="1389" r:id="rId31"/>
    <p:sldId id="1377" r:id="rId32"/>
    <p:sldId id="1378" r:id="rId33"/>
    <p:sldId id="1426" r:id="rId34"/>
    <p:sldId id="1362" r:id="rId35"/>
    <p:sldId id="1363" r:id="rId36"/>
    <p:sldId id="1364" r:id="rId37"/>
    <p:sldId id="1365" r:id="rId38"/>
    <p:sldId id="1430" r:id="rId39"/>
    <p:sldId id="1366" r:id="rId40"/>
    <p:sldId id="1391" r:id="rId41"/>
    <p:sldId id="1392" r:id="rId42"/>
    <p:sldId id="1410" r:id="rId43"/>
    <p:sldId id="1427" r:id="rId44"/>
    <p:sldId id="1395" r:id="rId45"/>
    <p:sldId id="1347" r:id="rId46"/>
    <p:sldId id="1396" r:id="rId47"/>
    <p:sldId id="1428" r:id="rId48"/>
    <p:sldId id="1435" r:id="rId49"/>
    <p:sldId id="1397" r:id="rId50"/>
    <p:sldId id="1429" r:id="rId51"/>
    <p:sldId id="1398" r:id="rId52"/>
    <p:sldId id="1399" r:id="rId53"/>
    <p:sldId id="1400" r:id="rId54"/>
    <p:sldId id="1402" r:id="rId55"/>
    <p:sldId id="1438" r:id="rId56"/>
    <p:sldId id="1403" r:id="rId57"/>
    <p:sldId id="1368" r:id="rId58"/>
    <p:sldId id="1369" r:id="rId59"/>
    <p:sldId id="1370" r:id="rId60"/>
    <p:sldId id="1431" r:id="rId61"/>
    <p:sldId id="1371" r:id="rId62"/>
    <p:sldId id="1432" r:id="rId63"/>
    <p:sldId id="1372" r:id="rId64"/>
    <p:sldId id="1439" r:id="rId65"/>
    <p:sldId id="1413" r:id="rId66"/>
    <p:sldId id="1411" r:id="rId67"/>
    <p:sldId id="1412" r:id="rId68"/>
    <p:sldId id="1414" r:id="rId69"/>
    <p:sldId id="1348" r:id="rId70"/>
    <p:sldId id="1415" r:id="rId71"/>
    <p:sldId id="1416" r:id="rId72"/>
    <p:sldId id="1417" r:id="rId73"/>
    <p:sldId id="1418" r:id="rId74"/>
    <p:sldId id="1404" r:id="rId75"/>
    <p:sldId id="1441" r:id="rId76"/>
    <p:sldId id="1442" r:id="rId77"/>
    <p:sldId id="1440" r:id="rId78"/>
    <p:sldId id="1405" r:id="rId79"/>
    <p:sldId id="1424" r:id="rId80"/>
    <p:sldId id="1337" r:id="rId81"/>
    <p:sldId id="1263" r:id="rId82"/>
    <p:sldId id="1251"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E4050"/>
    <a:srgbClr val="FF918E"/>
    <a:srgbClr val="6788CA"/>
    <a:srgbClr val="FFC079"/>
    <a:srgbClr val="C31F3D"/>
    <a:srgbClr val="E42225"/>
    <a:srgbClr val="7F29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7" d="100"/>
          <a:sy n="77" d="100"/>
        </p:scale>
        <p:origin x="-904"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B6EFC-952C-7E4A-9BA7-8224D7AF70B7}" type="datetimeFigureOut">
              <a:rPr lang="en-US" smtClean="0"/>
              <a:t>16-11-28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DD70A-49CF-A34C-9971-161B57405951}" type="slidenum">
              <a:rPr lang="en-US" smtClean="0"/>
              <a:t>‹#›</a:t>
            </a:fld>
            <a:endParaRPr lang="en-US"/>
          </a:p>
        </p:txBody>
      </p:sp>
    </p:spTree>
    <p:extLst>
      <p:ext uri="{BB962C8B-B14F-4D97-AF65-F5344CB8AC3E}">
        <p14:creationId xmlns:p14="http://schemas.microsoft.com/office/powerpoint/2010/main" val="2666119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DD70A-49CF-A34C-9971-161B57405951}" type="slidenum">
              <a:rPr lang="en-US" smtClean="0"/>
              <a:t>33</a:t>
            </a:fld>
            <a:endParaRPr lang="en-US"/>
          </a:p>
        </p:txBody>
      </p:sp>
    </p:spTree>
    <p:extLst>
      <p:ext uri="{BB962C8B-B14F-4D97-AF65-F5344CB8AC3E}">
        <p14:creationId xmlns:p14="http://schemas.microsoft.com/office/powerpoint/2010/main" val="3744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bizorg.allard.ubc.ca"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val.ctlt.ubc.ca/la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86"/>
            <a:ext cx="8646080" cy="1574891"/>
          </a:xfrm>
        </p:spPr>
        <p:txBody>
          <a:bodyPr>
            <a:noAutofit/>
          </a:bodyPr>
          <a:lstStyle/>
          <a:p>
            <a:r>
              <a:rPr lang="en-CA" sz="4800" b="1" dirty="0" smtClean="0">
                <a:solidFill>
                  <a:srgbClr val="FFFF00"/>
                </a:solidFill>
              </a:rPr>
              <a:t/>
            </a:r>
            <a:br>
              <a:rPr lang="en-CA" sz="4800" b="1" dirty="0" smtClean="0">
                <a:solidFill>
                  <a:srgbClr val="FFFF00"/>
                </a:solidFill>
              </a:rPr>
            </a:br>
            <a:r>
              <a:rPr lang="en-CA" sz="4800" b="1" dirty="0" smtClean="0">
                <a:solidFill>
                  <a:srgbClr val="000000"/>
                </a:solidFill>
              </a:rPr>
              <a:t>The (</a:t>
            </a:r>
            <a:r>
              <a:rPr lang="en-CA" sz="4800" b="1" dirty="0" smtClean="0">
                <a:solidFill>
                  <a:srgbClr val="660066"/>
                </a:solidFill>
              </a:rPr>
              <a:t>Fiduciary</a:t>
            </a:r>
            <a:r>
              <a:rPr lang="en-CA" sz="4800" b="1" dirty="0" smtClean="0">
                <a:solidFill>
                  <a:schemeClr val="tx1"/>
                </a:solidFill>
              </a:rPr>
              <a:t>)</a:t>
            </a:r>
            <a:r>
              <a:rPr lang="en-CA" sz="4800" b="1" dirty="0" smtClean="0">
                <a:solidFill>
                  <a:srgbClr val="000090"/>
                </a:solidFill>
              </a:rPr>
              <a:t> Obligations </a:t>
            </a:r>
            <a:r>
              <a:rPr lang="en-CA" sz="4800" b="1" dirty="0">
                <a:solidFill>
                  <a:schemeClr val="tx1"/>
                </a:solidFill>
              </a:rPr>
              <a:t>of </a:t>
            </a:r>
            <a:r>
              <a:rPr lang="en-CA" sz="4800" b="1" dirty="0" smtClean="0">
                <a:solidFill>
                  <a:srgbClr val="000090"/>
                </a:solidFill>
              </a:rPr>
              <a:t>Corporate Management </a:t>
            </a:r>
            <a:r>
              <a:rPr lang="en-CA" sz="4800" b="1" dirty="0" smtClean="0">
                <a:solidFill>
                  <a:schemeClr val="tx1"/>
                </a:solidFill>
              </a:rPr>
              <a:t>#3</a:t>
            </a:r>
            <a:r>
              <a:rPr lang="en-CA" sz="4800" b="1" dirty="0">
                <a:solidFill>
                  <a:schemeClr val="tx1"/>
                </a:solidFill>
              </a:rPr>
              <a:t/>
            </a:r>
            <a:br>
              <a:rPr lang="en-CA" sz="4800" b="1" dirty="0">
                <a:solidFill>
                  <a:schemeClr val="tx1"/>
                </a:solidFill>
              </a:rPr>
            </a:br>
            <a:endParaRPr lang="en-US" sz="4800" dirty="0">
              <a:solidFill>
                <a:schemeClr val="tx1"/>
              </a:solidFill>
              <a:latin typeface="+mn-lt"/>
              <a:cs typeface="Times New Roman"/>
            </a:endParaRPr>
          </a:p>
        </p:txBody>
      </p:sp>
      <p:sp>
        <p:nvSpPr>
          <p:cNvPr id="3" name="Content Placeholder 2"/>
          <p:cNvSpPr>
            <a:spLocks noGrp="1"/>
          </p:cNvSpPr>
          <p:nvPr>
            <p:ph sz="quarter" idx="10"/>
          </p:nvPr>
        </p:nvSpPr>
        <p:spPr>
          <a:xfrm>
            <a:off x="457200" y="2103285"/>
            <a:ext cx="8229600" cy="3995996"/>
          </a:xfrm>
        </p:spPr>
        <p:txBody>
          <a:bodyPr>
            <a:normAutofit fontScale="92500" lnSpcReduction="20000"/>
          </a:bodyPr>
          <a:lstStyle/>
          <a:p>
            <a:pPr marL="0" indent="0">
              <a:buNone/>
            </a:pPr>
            <a:r>
              <a:rPr lang="en-US" b="1" smtClean="0">
                <a:solidFill>
                  <a:srgbClr val="000000"/>
                </a:solidFill>
                <a:latin typeface="+mn-lt"/>
                <a:cs typeface="Lucida Console"/>
              </a:rPr>
              <a:t>Talk 22</a:t>
            </a:r>
            <a:endParaRPr lang="en-US" b="1" dirty="0" smtClean="0">
              <a:solidFill>
                <a:srgbClr val="000000"/>
              </a:solidFill>
              <a:latin typeface="+mn-lt"/>
              <a:cs typeface="Lucida Console"/>
            </a:endParaRPr>
          </a:p>
          <a:p>
            <a:pPr marL="0" indent="0">
              <a:buNone/>
            </a:pPr>
            <a:r>
              <a:rPr lang="en-US" b="1" dirty="0" smtClean="0">
                <a:solidFill>
                  <a:srgbClr val="000000"/>
                </a:solidFill>
                <a:latin typeface="+mn-lt"/>
                <a:cs typeface="Lucida Console"/>
              </a:rPr>
              <a:t>LAW 459 003</a:t>
            </a:r>
          </a:p>
          <a:p>
            <a:pPr marL="0" indent="0">
              <a:buNone/>
            </a:pPr>
            <a:r>
              <a:rPr lang="en-US" b="1" dirty="0" smtClean="0">
                <a:solidFill>
                  <a:srgbClr val="000000"/>
                </a:solidFill>
                <a:latin typeface="+mn-lt"/>
                <a:cs typeface="Lucida Console"/>
              </a:rPr>
              <a:t>BUSINESS ORGANIZATIONS</a:t>
            </a:r>
            <a:endParaRPr lang="en-US" b="1" dirty="0">
              <a:solidFill>
                <a:srgbClr val="000000"/>
              </a:solidFill>
              <a:latin typeface="+mn-lt"/>
              <a:cs typeface="Lucida Console"/>
            </a:endParaRPr>
          </a:p>
          <a:p>
            <a:pPr marL="0" indent="0">
              <a:buNone/>
            </a:pPr>
            <a:r>
              <a:rPr lang="en-US" b="1" dirty="0" smtClean="0">
                <a:solidFill>
                  <a:srgbClr val="000000"/>
                </a:solidFill>
                <a:latin typeface="+mn-lt"/>
                <a:cs typeface="Lucida Console"/>
              </a:rPr>
              <a:t>Allard School of Law, UBC</a:t>
            </a:r>
          </a:p>
          <a:p>
            <a:pPr marL="0" indent="0">
              <a:buNone/>
            </a:pPr>
            <a:r>
              <a:rPr lang="en-US" b="1" dirty="0" smtClean="0">
                <a:solidFill>
                  <a:srgbClr val="000000"/>
                </a:solidFill>
                <a:latin typeface="+mn-lt"/>
                <a:cs typeface="Lucida Console"/>
              </a:rPr>
              <a:t>Fall, 2016</a:t>
            </a:r>
            <a:endParaRPr lang="en-US" b="1" dirty="0">
              <a:solidFill>
                <a:srgbClr val="000000"/>
              </a:solidFill>
              <a:latin typeface="+mn-lt"/>
              <a:cs typeface="Lucida Console"/>
            </a:endParaRPr>
          </a:p>
          <a:p>
            <a:endParaRPr lang="en-US" dirty="0">
              <a:latin typeface="+mn-lt"/>
              <a:cs typeface="Lucida Console"/>
            </a:endParaRPr>
          </a:p>
          <a:p>
            <a:endParaRPr lang="en-US" dirty="0">
              <a:latin typeface="+mn-lt"/>
              <a:cs typeface="Lucida Console"/>
            </a:endParaRPr>
          </a:p>
          <a:p>
            <a:pPr marL="0" indent="0">
              <a:buNone/>
            </a:pPr>
            <a:endParaRPr lang="en-US" sz="1600" dirty="0" smtClean="0">
              <a:latin typeface="+mn-lt"/>
              <a:cs typeface="Lucida Console"/>
            </a:endParaRPr>
          </a:p>
          <a:p>
            <a:pPr marL="0" indent="0">
              <a:buNone/>
            </a:pPr>
            <a:endParaRPr lang="en-US" sz="1600" b="1" dirty="0" smtClean="0">
              <a:solidFill>
                <a:srgbClr val="000000"/>
              </a:solidFill>
              <a:latin typeface="+mn-lt"/>
              <a:cs typeface="Lucida Console"/>
            </a:endParaRPr>
          </a:p>
          <a:p>
            <a:pPr marL="0" indent="0">
              <a:buNone/>
            </a:pPr>
            <a:endParaRPr lang="en-US" sz="1600" b="1" dirty="0" smtClean="0">
              <a:solidFill>
                <a:srgbClr val="000000"/>
              </a:solidFill>
              <a:latin typeface="+mn-lt"/>
              <a:cs typeface="Lucida Console"/>
            </a:endParaRPr>
          </a:p>
          <a:p>
            <a:pPr marL="0" indent="0">
              <a:buNone/>
            </a:pPr>
            <a:r>
              <a:rPr lang="en-US" sz="1900" b="1" dirty="0" smtClean="0">
                <a:solidFill>
                  <a:srgbClr val="000000"/>
                </a:solidFill>
                <a:latin typeface="+mn-lt"/>
                <a:cs typeface="Lucida Console"/>
              </a:rPr>
              <a:t>Jon </a:t>
            </a:r>
            <a:r>
              <a:rPr lang="en-US" sz="1900" b="1" dirty="0">
                <a:solidFill>
                  <a:srgbClr val="000000"/>
                </a:solidFill>
                <a:latin typeface="+mn-lt"/>
                <a:cs typeface="Lucida Console"/>
              </a:rPr>
              <a:t>Festinger Q.C</a:t>
            </a:r>
            <a:r>
              <a:rPr lang="en-US" sz="1900" b="1" dirty="0" smtClean="0">
                <a:solidFill>
                  <a:srgbClr val="000000"/>
                </a:solidFill>
                <a:latin typeface="+mn-lt"/>
                <a:cs typeface="Lucida Console"/>
              </a:rPr>
              <a:t>.</a:t>
            </a:r>
            <a:endParaRPr lang="en-US" sz="1900" b="1" dirty="0">
              <a:solidFill>
                <a:srgbClr val="000000"/>
              </a:solidFill>
              <a:latin typeface="+mn-lt"/>
              <a:cs typeface="Lucida Console"/>
            </a:endParaRPr>
          </a:p>
          <a:p>
            <a:pPr marL="0" indent="0">
              <a:buNone/>
            </a:pPr>
            <a:r>
              <a:rPr lang="en-US" sz="1900" b="1" dirty="0">
                <a:solidFill>
                  <a:srgbClr val="000000"/>
                </a:solidFill>
                <a:latin typeface="+mn-lt"/>
                <a:cs typeface="Lucida Console"/>
              </a:rPr>
              <a:t>Festinger Law &amp; Strategy </a:t>
            </a:r>
          </a:p>
          <a:p>
            <a:pPr marL="0" indent="0">
              <a:buNone/>
            </a:pPr>
            <a:r>
              <a:rPr lang="en-US" sz="1900" b="1" dirty="0" smtClean="0">
                <a:latin typeface="+mn-lt"/>
                <a:cs typeface="Lucida Console"/>
                <a:hlinkClick r:id="rId4"/>
              </a:rPr>
              <a:t>http://bizorg.allard.ubc.ca</a:t>
            </a:r>
            <a:endParaRPr lang="en-US" sz="1900" b="1" dirty="0" smtClean="0">
              <a:latin typeface="+mn-lt"/>
              <a:cs typeface="Lucida Console"/>
            </a:endParaRPr>
          </a:p>
          <a:p>
            <a:pPr marL="0" indent="0">
              <a:buNone/>
            </a:pPr>
            <a:r>
              <a:rPr lang="en-US" sz="1900" b="1" dirty="0" smtClean="0">
                <a:solidFill>
                  <a:srgbClr val="000000"/>
                </a:solidFill>
                <a:latin typeface="+mn-lt"/>
                <a:cs typeface="Lucida Console"/>
              </a:rPr>
              <a:t>@</a:t>
            </a:r>
            <a:r>
              <a:rPr lang="en-US" sz="1900" b="1" dirty="0" err="1" smtClean="0">
                <a:solidFill>
                  <a:srgbClr val="000000"/>
                </a:solidFill>
                <a:latin typeface="+mn-lt"/>
                <a:cs typeface="Lucida Console"/>
              </a:rPr>
              <a:t>jonfestinger</a:t>
            </a:r>
            <a:endParaRPr lang="en-US" sz="1900" b="1" dirty="0">
              <a:solidFill>
                <a:srgbClr val="000000"/>
              </a:solidFill>
              <a:latin typeface="+mn-lt"/>
              <a:cs typeface="Lucida Console"/>
            </a:endParaRPr>
          </a:p>
          <a:p>
            <a:pPr marL="0" indent="0">
              <a:buNone/>
            </a:pPr>
            <a:r>
              <a:rPr lang="en-US" sz="1900" b="1" dirty="0" err="1" smtClean="0">
                <a:solidFill>
                  <a:schemeClr val="tx1"/>
                </a:solidFill>
                <a:latin typeface="+mn-lt"/>
                <a:cs typeface="Lucida Console"/>
              </a:rPr>
              <a:t>jon@fblawstrategy.com</a:t>
            </a:r>
            <a:endParaRPr lang="en-US" sz="1900" b="1" dirty="0">
              <a:solidFill>
                <a:schemeClr val="tx1"/>
              </a:solidFill>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6" name="Content Placeholder 3" descr="JF.png"/>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6302082" y="3962741"/>
            <a:ext cx="2384718" cy="1858747"/>
          </a:xfrm>
          <a:prstGeom prst="rect">
            <a:avLst/>
          </a:prstGeom>
        </p:spPr>
      </p:pic>
    </p:spTree>
    <p:extLst>
      <p:ext uri="{BB962C8B-B14F-4D97-AF65-F5344CB8AC3E}">
        <p14:creationId xmlns:p14="http://schemas.microsoft.com/office/powerpoint/2010/main" val="536787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2968086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973160" y="246452"/>
            <a:ext cx="8170839" cy="5725269"/>
          </a:xfrm>
        </p:spPr>
        <p:txBody>
          <a:bodyPr>
            <a:normAutofit/>
          </a:bodyPr>
          <a:lstStyle/>
          <a:p>
            <a:pPr marL="0" indent="0">
              <a:buNone/>
            </a:pPr>
            <a:r>
              <a:rPr lang="en-US" sz="4400" dirty="0" smtClean="0">
                <a:solidFill>
                  <a:srgbClr val="FFFF00"/>
                </a:solidFill>
                <a:latin typeface="P22 Typewriter"/>
                <a:cs typeface="P22 Typewriter"/>
              </a:rPr>
              <a:t>Now Back to Our Regularly Scheduled Programming…</a:t>
            </a:r>
            <a:endParaRPr lang="en-US" sz="4400" dirty="0">
              <a:solidFill>
                <a:srgbClr val="FFFF00"/>
              </a:solidFill>
              <a:latin typeface="P22 Typewriter"/>
              <a:cs typeface="P22 Typewriter"/>
            </a:endParaRPr>
          </a:p>
        </p:txBody>
      </p:sp>
      <p:pic>
        <p:nvPicPr>
          <p:cNvPr id="4" name="Content Placeholder 3" descr="file7991274103168.jpg"/>
          <p:cNvPicPr>
            <a:picLocks noChangeAspect="1"/>
          </p:cNvPicPr>
          <p:nvPr/>
        </p:nvPicPr>
        <p:blipFill rotWithShape="1">
          <a:blip r:embed="rId2" cstate="screen">
            <a:extLst>
              <a:ext uri="{28A0092B-C50C-407E-A947-70E740481C1C}">
                <a14:useLocalDpi xmlns:a14="http://schemas.microsoft.com/office/drawing/2010/main"/>
              </a:ext>
            </a:extLst>
          </a:blip>
          <a:srcRect l="-242" r="-124"/>
          <a:stretch/>
        </p:blipFill>
        <p:spPr>
          <a:xfrm>
            <a:off x="1554408" y="1535585"/>
            <a:ext cx="6122856" cy="4331411"/>
          </a:xfrm>
          <a:prstGeom prst="rect">
            <a:avLst/>
          </a:prstGeom>
        </p:spPr>
      </p:pic>
    </p:spTree>
    <p:extLst>
      <p:ext uri="{BB962C8B-B14F-4D97-AF65-F5344CB8AC3E}">
        <p14:creationId xmlns:p14="http://schemas.microsoft.com/office/powerpoint/2010/main" val="9685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50"/>
            <a:ext cx="9144000" cy="2705259"/>
          </a:xfrm>
        </p:spPr>
        <p:txBody>
          <a:bodyPr>
            <a:noAutofit/>
          </a:bodyPr>
          <a:lstStyle/>
          <a:p>
            <a:pPr algn="ctr"/>
            <a:r>
              <a:rPr lang="en-CA" sz="4800" b="1" dirty="0" smtClean="0">
                <a:solidFill>
                  <a:srgbClr val="FFFFFF"/>
                </a:solidFill>
              </a:rPr>
              <a:t/>
            </a:r>
            <a:br>
              <a:rPr lang="en-CA" sz="4800" b="1" dirty="0" smtClean="0">
                <a:solidFill>
                  <a:srgbClr val="FFFFFF"/>
                </a:solidFill>
              </a:rPr>
            </a:br>
            <a:r>
              <a:rPr lang="en-CA" sz="4800" b="1" dirty="0" smtClean="0">
                <a:solidFill>
                  <a:srgbClr val="FFFFFF"/>
                </a:solidFill>
              </a:rPr>
              <a:t/>
            </a:r>
            <a:br>
              <a:rPr lang="en-CA" sz="4800" b="1" dirty="0" smtClean="0">
                <a:solidFill>
                  <a:srgbClr val="FFFFFF"/>
                </a:solidFill>
              </a:rPr>
            </a:br>
            <a:r>
              <a:rPr lang="en-US" sz="4800" dirty="0" smtClean="0">
                <a:solidFill>
                  <a:schemeClr val="bg1"/>
                </a:solidFill>
                <a:latin typeface="American Typewriter"/>
                <a:cs typeface="American Typewriter"/>
              </a:rPr>
              <a:t>Continuing</a:t>
            </a:r>
            <a:r>
              <a:rPr lang="mr-IN" sz="4800" dirty="0" smtClean="0">
                <a:solidFill>
                  <a:srgbClr val="FFFF00"/>
                </a:solidFill>
                <a:latin typeface="American Typewriter"/>
                <a:cs typeface="American Typewriter"/>
              </a:rPr>
              <a:t>…</a:t>
            </a:r>
            <a:r>
              <a:rPr lang="en-CA" sz="4800" dirty="0" smtClean="0">
                <a:solidFill>
                  <a:srgbClr val="FFFF00"/>
                </a:solidFill>
                <a:latin typeface="American Typewriter"/>
                <a:cs typeface="American Typewriter"/>
              </a:rPr>
              <a:t>.</a:t>
            </a:r>
            <a:r>
              <a:rPr lang="en-CA" sz="4800" b="1" dirty="0" smtClean="0">
                <a:solidFill>
                  <a:srgbClr val="CCFFCC"/>
                </a:solidFill>
              </a:rPr>
              <a:t>Unit 7</a:t>
            </a:r>
            <a:r>
              <a:rPr lang="en-CA" sz="4800" b="1" dirty="0" smtClean="0">
                <a:solidFill>
                  <a:srgbClr val="FFFFFF"/>
                </a:solidFill>
              </a:rPr>
              <a:t>: </a:t>
            </a:r>
            <a:br>
              <a:rPr lang="en-CA" sz="4800" b="1" dirty="0" smtClean="0">
                <a:solidFill>
                  <a:srgbClr val="FFFFFF"/>
                </a:solidFill>
              </a:rPr>
            </a:br>
            <a:r>
              <a:rPr lang="en-CA" sz="4800" b="1" dirty="0">
                <a:solidFill>
                  <a:srgbClr val="FFFF00"/>
                </a:solidFill>
              </a:rPr>
              <a:t>The</a:t>
            </a:r>
            <a:r>
              <a:rPr lang="en-CA" sz="4800" b="1" dirty="0">
                <a:solidFill>
                  <a:srgbClr val="FFFFFF"/>
                </a:solidFill>
              </a:rPr>
              <a:t> (Fiduciary) </a:t>
            </a:r>
            <a:r>
              <a:rPr lang="en-CA" sz="4800" b="1" dirty="0">
                <a:solidFill>
                  <a:srgbClr val="FFFF00"/>
                </a:solidFill>
              </a:rPr>
              <a:t>Obligations </a:t>
            </a:r>
            <a:r>
              <a:rPr lang="en-CA" sz="4800" b="1" dirty="0" smtClean="0">
                <a:solidFill>
                  <a:srgbClr val="FFFF00"/>
                </a:solidFill>
              </a:rPr>
              <a:t/>
            </a:r>
            <a:br>
              <a:rPr lang="en-CA" sz="4800" b="1" dirty="0" smtClean="0">
                <a:solidFill>
                  <a:srgbClr val="FFFF00"/>
                </a:solidFill>
              </a:rPr>
            </a:br>
            <a:r>
              <a:rPr lang="en-CA" sz="4800" b="1" dirty="0" smtClean="0">
                <a:solidFill>
                  <a:srgbClr val="FFFF00"/>
                </a:solidFill>
              </a:rPr>
              <a:t>of </a:t>
            </a:r>
            <a:r>
              <a:rPr lang="en-CA" sz="4800" b="1" dirty="0">
                <a:solidFill>
                  <a:srgbClr val="FFFF00"/>
                </a:solidFill>
              </a:rPr>
              <a:t>Corporate Management</a:t>
            </a:r>
            <a:br>
              <a:rPr lang="en-CA" sz="4800" b="1" dirty="0">
                <a:solidFill>
                  <a:srgbClr val="FFFF00"/>
                </a:solidFill>
              </a:rPr>
            </a:br>
            <a:r>
              <a:rPr lang="en-CA" sz="4800" b="1" dirty="0">
                <a:solidFill>
                  <a:srgbClr val="FFFF00"/>
                </a:solidFill>
              </a:rPr>
              <a:t> </a:t>
            </a:r>
            <a:r>
              <a:rPr lang="en-CA" sz="4800" b="1" dirty="0" smtClean="0">
                <a:solidFill>
                  <a:srgbClr val="FFFFFF"/>
                </a:solidFill>
              </a:rPr>
              <a:t/>
            </a:r>
            <a:br>
              <a:rPr lang="en-CA" sz="4800" b="1" dirty="0" smtClean="0">
                <a:solidFill>
                  <a:srgbClr val="FFFFFF"/>
                </a:solidFill>
              </a:rPr>
            </a:br>
            <a:endParaRPr lang="en-US" sz="4800" b="1" dirty="0">
              <a:solidFill>
                <a:srgbClr val="FFFFFF"/>
              </a:solidFill>
            </a:endParaRPr>
          </a:p>
        </p:txBody>
      </p:sp>
      <p:pic>
        <p:nvPicPr>
          <p:cNvPr id="7" name="Content Placeholder 3" descr="Unit-7-768x576.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96" r="-82" b="2725"/>
          <a:stretch/>
        </p:blipFill>
        <p:spPr>
          <a:xfrm>
            <a:off x="3199884" y="3213434"/>
            <a:ext cx="3282356" cy="2395033"/>
          </a:xfrm>
        </p:spPr>
      </p:pic>
    </p:spTree>
    <p:extLst>
      <p:ext uri="{BB962C8B-B14F-4D97-AF65-F5344CB8AC3E}">
        <p14:creationId xmlns:p14="http://schemas.microsoft.com/office/powerpoint/2010/main" val="268459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686800" cy="1016000"/>
          </a:xfrm>
        </p:spPr>
        <p:txBody>
          <a:bodyPr>
            <a:normAutofit/>
          </a:bodyPr>
          <a:lstStyle/>
          <a:p>
            <a:r>
              <a:rPr lang="en-US" sz="4400" b="1" dirty="0" smtClean="0">
                <a:solidFill>
                  <a:srgbClr val="FFFF00"/>
                </a:solidFill>
              </a:rPr>
              <a:t>2 Duties of Directors </a:t>
            </a:r>
            <a:r>
              <a:rPr lang="en-US" sz="4400" dirty="0" smtClean="0">
                <a:solidFill>
                  <a:srgbClr val="C31F3D"/>
                </a:solidFill>
              </a:rPr>
              <a:t>in  </a:t>
            </a:r>
            <a:endParaRPr lang="en-US" sz="4400" dirty="0">
              <a:solidFill>
                <a:srgbClr val="C31F3D"/>
              </a:solidFill>
            </a:endParaRPr>
          </a:p>
        </p:txBody>
      </p:sp>
      <p:sp>
        <p:nvSpPr>
          <p:cNvPr id="3" name="Content Placeholder 2"/>
          <p:cNvSpPr>
            <a:spLocks noGrp="1"/>
          </p:cNvSpPr>
          <p:nvPr>
            <p:ph sz="quarter" idx="10"/>
          </p:nvPr>
        </p:nvSpPr>
        <p:spPr>
          <a:xfrm>
            <a:off x="457200" y="1029179"/>
            <a:ext cx="8482684" cy="4892702"/>
          </a:xfrm>
        </p:spPr>
        <p:txBody>
          <a:bodyPr/>
          <a:lstStyle/>
          <a:p>
            <a:pPr marL="0" indent="0">
              <a:buNone/>
            </a:pPr>
            <a:r>
              <a:rPr lang="en-CA" sz="2800" b="1" dirty="0">
                <a:solidFill>
                  <a:schemeClr val="bg1"/>
                </a:solidFill>
              </a:rPr>
              <a:t>Duty of care of directors and officers</a:t>
            </a:r>
            <a:endParaRPr lang="en-CA" sz="2800" dirty="0">
              <a:solidFill>
                <a:schemeClr val="bg1"/>
              </a:solidFill>
            </a:endParaRPr>
          </a:p>
          <a:p>
            <a:pPr marL="0" lvl="0" indent="0">
              <a:buNone/>
            </a:pPr>
            <a:r>
              <a:rPr lang="en-CA" sz="2800" b="1" dirty="0">
                <a:solidFill>
                  <a:schemeClr val="bg1"/>
                </a:solidFill>
              </a:rPr>
              <a:t>122</a:t>
            </a:r>
            <a:r>
              <a:rPr lang="en-CA" sz="2800" dirty="0">
                <a:solidFill>
                  <a:schemeClr val="bg1"/>
                </a:solidFill>
              </a:rPr>
              <a:t> </a:t>
            </a:r>
            <a:r>
              <a:rPr lang="en-CA" sz="2800" b="1" dirty="0">
                <a:solidFill>
                  <a:schemeClr val="bg1"/>
                </a:solidFill>
              </a:rPr>
              <a:t>(1)</a:t>
            </a:r>
            <a:r>
              <a:rPr lang="en-CA" sz="2800" dirty="0">
                <a:solidFill>
                  <a:schemeClr val="bg1"/>
                </a:solidFill>
              </a:rPr>
              <a:t> Every director and officer of a corporation in exercising their powers and discharging their duties shall</a:t>
            </a:r>
          </a:p>
          <a:p>
            <a:pPr marL="457200" lvl="1" indent="0">
              <a:buNone/>
            </a:pPr>
            <a:r>
              <a:rPr lang="en-CA" sz="2800" b="1" dirty="0">
                <a:solidFill>
                  <a:schemeClr val="bg1"/>
                </a:solidFill>
              </a:rPr>
              <a:t>(a)</a:t>
            </a:r>
            <a:r>
              <a:rPr lang="en-CA" sz="2800" dirty="0">
                <a:solidFill>
                  <a:schemeClr val="bg1"/>
                </a:solidFill>
              </a:rPr>
              <a:t> act </a:t>
            </a:r>
            <a:r>
              <a:rPr lang="en-CA" sz="2800" dirty="0">
                <a:solidFill>
                  <a:srgbClr val="FFFF00"/>
                </a:solidFill>
              </a:rPr>
              <a:t>honestly and in good faith</a:t>
            </a:r>
            <a:r>
              <a:rPr lang="en-CA" sz="2800" dirty="0">
                <a:solidFill>
                  <a:schemeClr val="bg1"/>
                </a:solidFill>
              </a:rPr>
              <a:t> with a view to the </a:t>
            </a:r>
            <a:r>
              <a:rPr lang="en-CA" sz="2800" dirty="0">
                <a:solidFill>
                  <a:srgbClr val="CCFFCC"/>
                </a:solidFill>
              </a:rPr>
              <a:t>best interests of the corporation</a:t>
            </a:r>
            <a:r>
              <a:rPr lang="en-CA" sz="2800" dirty="0">
                <a:solidFill>
                  <a:schemeClr val="bg1"/>
                </a:solidFill>
              </a:rPr>
              <a:t>; and</a:t>
            </a:r>
          </a:p>
          <a:p>
            <a:pPr marL="457200" lvl="1" indent="0">
              <a:buNone/>
            </a:pPr>
            <a:r>
              <a:rPr lang="en-CA" sz="2800" b="1" dirty="0">
                <a:solidFill>
                  <a:srgbClr val="FFFF00"/>
                </a:solidFill>
              </a:rPr>
              <a:t>(b)</a:t>
            </a:r>
            <a:r>
              <a:rPr lang="en-CA" sz="2800" dirty="0">
                <a:solidFill>
                  <a:srgbClr val="FFFF00"/>
                </a:solidFill>
              </a:rPr>
              <a:t> </a:t>
            </a:r>
            <a:r>
              <a:rPr lang="en-CA" sz="2800" dirty="0">
                <a:solidFill>
                  <a:schemeClr val="bg1"/>
                </a:solidFill>
              </a:rPr>
              <a:t>exercise the </a:t>
            </a:r>
            <a:r>
              <a:rPr lang="en-CA" sz="2800" dirty="0">
                <a:solidFill>
                  <a:srgbClr val="CCFFCC"/>
                </a:solidFill>
              </a:rPr>
              <a:t>care</a:t>
            </a:r>
            <a:r>
              <a:rPr lang="en-CA" sz="2800" dirty="0">
                <a:solidFill>
                  <a:schemeClr val="bg1"/>
                </a:solidFill>
              </a:rPr>
              <a:t>, </a:t>
            </a:r>
            <a:r>
              <a:rPr lang="en-CA" sz="2800" dirty="0">
                <a:solidFill>
                  <a:srgbClr val="FFFF00"/>
                </a:solidFill>
              </a:rPr>
              <a:t>diligence and skill</a:t>
            </a:r>
            <a:r>
              <a:rPr lang="en-CA" sz="2800" dirty="0">
                <a:solidFill>
                  <a:schemeClr val="bg1"/>
                </a:solidFill>
              </a:rPr>
              <a:t> </a:t>
            </a:r>
            <a:r>
              <a:rPr lang="en-CA" sz="2800" dirty="0">
                <a:solidFill>
                  <a:srgbClr val="FFFF00"/>
                </a:solidFill>
              </a:rPr>
              <a:t>that a reasonably prudent person </a:t>
            </a:r>
            <a:r>
              <a:rPr lang="en-CA" sz="2800" dirty="0">
                <a:solidFill>
                  <a:schemeClr val="bg1"/>
                </a:solidFill>
              </a:rPr>
              <a:t>would exercise</a:t>
            </a:r>
            <a:r>
              <a:rPr lang="en-CA" sz="2800" dirty="0">
                <a:solidFill>
                  <a:srgbClr val="CCFFCC"/>
                </a:solidFill>
              </a:rPr>
              <a:t> in comparable circumstances</a:t>
            </a:r>
            <a:r>
              <a:rPr lang="en-CA" sz="2800" dirty="0" smtClean="0">
                <a:solidFill>
                  <a:schemeClr val="bg1"/>
                </a:solidFill>
              </a:rPr>
              <a:t>.</a:t>
            </a:r>
          </a:p>
          <a:p>
            <a:pPr marL="457200" indent="-457200">
              <a:buAutoNum type="alphaLcParenBoth"/>
            </a:pPr>
            <a:r>
              <a:rPr lang="en-CA" sz="4400" b="1" dirty="0" smtClean="0">
                <a:solidFill>
                  <a:schemeClr val="bg1"/>
                </a:solidFill>
              </a:rPr>
              <a:t> = </a:t>
            </a:r>
            <a:r>
              <a:rPr lang="en-CA" sz="4400" b="1" dirty="0" smtClean="0">
                <a:solidFill>
                  <a:schemeClr val="accent5"/>
                </a:solidFill>
              </a:rPr>
              <a:t>The Fiduciary </a:t>
            </a:r>
            <a:r>
              <a:rPr lang="en-CA" sz="4400" b="1" dirty="0">
                <a:solidFill>
                  <a:schemeClr val="accent5"/>
                </a:solidFill>
              </a:rPr>
              <a:t>D</a:t>
            </a:r>
            <a:r>
              <a:rPr lang="en-CA" sz="4400" b="1" dirty="0" smtClean="0">
                <a:solidFill>
                  <a:schemeClr val="accent5"/>
                </a:solidFill>
              </a:rPr>
              <a:t>uty</a:t>
            </a:r>
          </a:p>
          <a:p>
            <a:pPr marL="457200" indent="-457200">
              <a:buAutoNum type="alphaLcParenBoth"/>
            </a:pPr>
            <a:r>
              <a:rPr lang="en-CA" sz="4400" b="1" dirty="0" smtClean="0">
                <a:solidFill>
                  <a:srgbClr val="FFFF00"/>
                </a:solidFill>
              </a:rPr>
              <a:t> = </a:t>
            </a:r>
            <a:r>
              <a:rPr lang="en-CA" sz="4400" b="1" dirty="0" smtClean="0">
                <a:solidFill>
                  <a:srgbClr val="FF6600"/>
                </a:solidFill>
              </a:rPr>
              <a:t>The Duty of Care</a:t>
            </a:r>
            <a:endParaRPr lang="en-US" sz="4400" dirty="0">
              <a:solidFill>
                <a:srgbClr val="FF6600"/>
              </a:solidFill>
            </a:endParaRPr>
          </a:p>
        </p:txBody>
      </p:sp>
      <p:pic>
        <p:nvPicPr>
          <p:cNvPr id="4" name="Picture 3"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984" y="128647"/>
            <a:ext cx="1564555" cy="778605"/>
          </a:xfrm>
          <a:prstGeom prst="rect">
            <a:avLst/>
          </a:prstGeom>
        </p:spPr>
      </p:pic>
    </p:spTree>
    <p:extLst>
      <p:ext uri="{BB962C8B-B14F-4D97-AF65-F5344CB8AC3E}">
        <p14:creationId xmlns:p14="http://schemas.microsoft.com/office/powerpoint/2010/main" val="38357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67541"/>
          </a:xfrm>
        </p:spPr>
        <p:txBody>
          <a:bodyPr>
            <a:normAutofit fontScale="90000"/>
          </a:bodyPr>
          <a:lstStyle/>
          <a:p>
            <a:r>
              <a:rPr lang="en-US" sz="3200" b="1" dirty="0" smtClean="0">
                <a:solidFill>
                  <a:srgbClr val="FFFF00"/>
                </a:solidFill>
              </a:rPr>
              <a:t>And to whom is </a:t>
            </a:r>
            <a:r>
              <a:rPr lang="en-US" sz="3200" b="1" dirty="0" smtClean="0">
                <a:solidFill>
                  <a:schemeClr val="bg1"/>
                </a:solidFill>
              </a:rPr>
              <a:t>care diligence and skill </a:t>
            </a:r>
            <a:r>
              <a:rPr lang="en-US" sz="3200" b="1" dirty="0" smtClean="0">
                <a:solidFill>
                  <a:srgbClr val="FFFF00"/>
                </a:solidFill>
              </a:rPr>
              <a:t>owed</a:t>
            </a:r>
            <a:r>
              <a:rPr lang="en-US" sz="3200" b="1" dirty="0" smtClean="0">
                <a:solidFill>
                  <a:srgbClr val="FFFFFF"/>
                </a:solidFill>
              </a:rPr>
              <a:t>?</a:t>
            </a:r>
            <a:endParaRPr lang="en-US" sz="3200" b="1" dirty="0">
              <a:solidFill>
                <a:srgbClr val="FFFFFF"/>
              </a:solidFill>
            </a:endParaRPr>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020" r="474"/>
          <a:stretch/>
        </p:blipFill>
        <p:spPr>
          <a:xfrm>
            <a:off x="2177240" y="867541"/>
            <a:ext cx="4816321" cy="4889500"/>
          </a:xfrm>
        </p:spPr>
      </p:pic>
      <p:sp>
        <p:nvSpPr>
          <p:cNvPr id="3" name="TextBox 2"/>
          <p:cNvSpPr txBox="1"/>
          <p:nvPr/>
        </p:nvSpPr>
        <p:spPr>
          <a:xfrm>
            <a:off x="3636827" y="5552664"/>
            <a:ext cx="5507173" cy="369332"/>
          </a:xfrm>
          <a:prstGeom prst="rect">
            <a:avLst/>
          </a:prstGeom>
          <a:noFill/>
        </p:spPr>
        <p:txBody>
          <a:bodyPr wrap="none" rtlCol="0">
            <a:spAutoFit/>
          </a:bodyPr>
          <a:lstStyle/>
          <a:p>
            <a:r>
              <a:rPr lang="en-CA" b="1" i="1" dirty="0">
                <a:solidFill>
                  <a:srgbClr val="FFFF00"/>
                </a:solidFill>
              </a:rPr>
              <a:t>BCE v. 1976 </a:t>
            </a:r>
            <a:r>
              <a:rPr lang="en-CA" b="1" i="1" dirty="0" err="1">
                <a:solidFill>
                  <a:srgbClr val="FFFF00"/>
                </a:solidFill>
              </a:rPr>
              <a:t>Debentureholders</a:t>
            </a:r>
            <a:r>
              <a:rPr lang="en-CA" dirty="0"/>
              <a:t>  </a:t>
            </a:r>
            <a:r>
              <a:rPr lang="en-CA" dirty="0">
                <a:solidFill>
                  <a:srgbClr val="FFFFFF"/>
                </a:solidFill>
              </a:rPr>
              <a:t>[2008] 3 SCR 560</a:t>
            </a:r>
            <a:endParaRPr lang="en-US" dirty="0"/>
          </a:p>
        </p:txBody>
      </p:sp>
    </p:spTree>
    <p:extLst>
      <p:ext uri="{BB962C8B-B14F-4D97-AF65-F5344CB8AC3E}">
        <p14:creationId xmlns:p14="http://schemas.microsoft.com/office/powerpoint/2010/main" val="384274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0" y="0"/>
            <a:ext cx="9028540" cy="1016000"/>
          </a:xfrm>
        </p:spPr>
        <p:txBody>
          <a:bodyPr/>
          <a:lstStyle/>
          <a:p>
            <a:r>
              <a:rPr lang="en-US" b="1" dirty="0">
                <a:solidFill>
                  <a:srgbClr val="FFFF00"/>
                </a:solidFill>
              </a:rPr>
              <a:t>To whom are </a:t>
            </a:r>
            <a:r>
              <a:rPr lang="en-US" b="1" dirty="0">
                <a:solidFill>
                  <a:schemeClr val="bg1"/>
                </a:solidFill>
              </a:rPr>
              <a:t>fiduciary duties </a:t>
            </a:r>
            <a:r>
              <a:rPr lang="en-US" b="1" dirty="0">
                <a:solidFill>
                  <a:srgbClr val="FFFF00"/>
                </a:solidFill>
              </a:rPr>
              <a:t>owed </a:t>
            </a:r>
            <a:r>
              <a:rPr lang="en-US" b="1" dirty="0">
                <a:solidFill>
                  <a:srgbClr val="CCFFCC"/>
                </a:solidFill>
              </a:rPr>
              <a:t>?</a:t>
            </a:r>
            <a:endParaRPr lang="en-US" dirty="0"/>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768" r="152"/>
          <a:stretch/>
        </p:blipFill>
        <p:spPr>
          <a:xfrm>
            <a:off x="2799384" y="1016000"/>
            <a:ext cx="3567398" cy="4806950"/>
          </a:xfrm>
        </p:spPr>
      </p:pic>
    </p:spTree>
    <p:extLst>
      <p:ext uri="{BB962C8B-B14F-4D97-AF65-F5344CB8AC3E}">
        <p14:creationId xmlns:p14="http://schemas.microsoft.com/office/powerpoint/2010/main" val="162226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22" y="0"/>
            <a:ext cx="8632678" cy="1180954"/>
          </a:xfrm>
        </p:spPr>
        <p:txBody>
          <a:bodyPr>
            <a:normAutofit/>
          </a:bodyPr>
          <a:lstStyle/>
          <a:p>
            <a:r>
              <a:rPr lang="en-CA" dirty="0" smtClean="0">
                <a:solidFill>
                  <a:srgbClr val="CCFFCC"/>
                </a:solidFill>
              </a:rPr>
              <a:t>Objective </a:t>
            </a:r>
            <a:r>
              <a:rPr lang="en-CA" dirty="0" smtClean="0">
                <a:solidFill>
                  <a:srgbClr val="FFFFFF"/>
                </a:solidFill>
              </a:rPr>
              <a:t>v. </a:t>
            </a:r>
            <a:r>
              <a:rPr lang="en-CA" dirty="0" smtClean="0">
                <a:solidFill>
                  <a:srgbClr val="FFFF00"/>
                </a:solidFill>
              </a:rPr>
              <a:t>Subjective</a:t>
            </a:r>
            <a:r>
              <a:rPr lang="en-CA" dirty="0" smtClean="0">
                <a:solidFill>
                  <a:srgbClr val="CCFFCC"/>
                </a:solidFill>
              </a:rPr>
              <a:t> </a:t>
            </a:r>
            <a:r>
              <a:rPr lang="en-CA" dirty="0" smtClean="0">
                <a:solidFill>
                  <a:schemeClr val="bg1"/>
                </a:solidFill>
              </a:rPr>
              <a:t>Standards</a:t>
            </a:r>
            <a:endParaRPr lang="en-US" dirty="0">
              <a:solidFill>
                <a:schemeClr val="bg1"/>
              </a:solidFill>
            </a:endParaRPr>
          </a:p>
        </p:txBody>
      </p:sp>
      <p:sp>
        <p:nvSpPr>
          <p:cNvPr id="3" name="Content Placeholder 2"/>
          <p:cNvSpPr>
            <a:spLocks noGrp="1"/>
          </p:cNvSpPr>
          <p:nvPr>
            <p:ph sz="quarter" idx="10"/>
          </p:nvPr>
        </p:nvSpPr>
        <p:spPr>
          <a:xfrm>
            <a:off x="214425" y="1180955"/>
            <a:ext cx="8774941" cy="5021350"/>
          </a:xfrm>
        </p:spPr>
        <p:txBody>
          <a:bodyPr>
            <a:normAutofit/>
          </a:bodyPr>
          <a:lstStyle/>
          <a:p>
            <a:pPr>
              <a:lnSpc>
                <a:spcPct val="90000"/>
              </a:lnSpc>
            </a:pPr>
            <a:r>
              <a:rPr lang="en-CA" sz="3200" dirty="0" smtClean="0">
                <a:solidFill>
                  <a:srgbClr val="FFFF00"/>
                </a:solidFill>
              </a:rPr>
              <a:t>Per </a:t>
            </a:r>
            <a:r>
              <a:rPr lang="en-CA" sz="3200" i="1" dirty="0">
                <a:solidFill>
                  <a:srgbClr val="CCFFCC"/>
                </a:solidFill>
              </a:rPr>
              <a:t>Peoples Department Stores Inc. v. Wise</a:t>
            </a:r>
            <a:r>
              <a:rPr lang="en-CA" sz="3200" dirty="0">
                <a:solidFill>
                  <a:srgbClr val="CCFFCC"/>
                </a:solidFill>
              </a:rPr>
              <a:t> </a:t>
            </a:r>
            <a:r>
              <a:rPr lang="en-CA" sz="3200" dirty="0">
                <a:solidFill>
                  <a:schemeClr val="bg1"/>
                </a:solidFill>
              </a:rPr>
              <a:t>[2004] 3 SCR 461</a:t>
            </a:r>
            <a:r>
              <a:rPr lang="en-CA" sz="3200" dirty="0" smtClean="0">
                <a:solidFill>
                  <a:srgbClr val="FFFF00"/>
                </a:solidFill>
              </a:rPr>
              <a:t> the </a:t>
            </a:r>
            <a:r>
              <a:rPr lang="en-CA" sz="3200" dirty="0" smtClean="0">
                <a:solidFill>
                  <a:srgbClr val="FFFFFF"/>
                </a:solidFill>
              </a:rPr>
              <a:t>“</a:t>
            </a:r>
            <a:r>
              <a:rPr lang="en-CA" sz="3200" dirty="0" smtClean="0">
                <a:solidFill>
                  <a:srgbClr val="FFFF00"/>
                </a:solidFill>
              </a:rPr>
              <a:t>Duty of Care</a:t>
            </a:r>
            <a:r>
              <a:rPr lang="en-CA" sz="3200" dirty="0" smtClean="0">
                <a:solidFill>
                  <a:schemeClr val="bg1"/>
                </a:solidFill>
              </a:rPr>
              <a:t>”</a:t>
            </a:r>
            <a:r>
              <a:rPr lang="en-CA" sz="3200" dirty="0" smtClean="0">
                <a:solidFill>
                  <a:srgbClr val="FFFF00"/>
                </a:solidFill>
              </a:rPr>
              <a:t> </a:t>
            </a:r>
            <a:r>
              <a:rPr lang="en-CA" sz="3200" dirty="0">
                <a:solidFill>
                  <a:srgbClr val="FFFFFF"/>
                </a:solidFill>
              </a:rPr>
              <a:t>in s. 122(1)(b) of the CBCA</a:t>
            </a:r>
            <a:r>
              <a:rPr lang="en-CA" sz="3200" dirty="0">
                <a:solidFill>
                  <a:srgbClr val="FFFF00"/>
                </a:solidFill>
              </a:rPr>
              <a:t>  </a:t>
            </a:r>
            <a:r>
              <a:rPr lang="en-CA" sz="3200" dirty="0" smtClean="0">
                <a:solidFill>
                  <a:srgbClr val="FFFF00"/>
                </a:solidFill>
              </a:rPr>
              <a:t>should be</a:t>
            </a:r>
            <a:r>
              <a:rPr lang="en-CA" sz="3200" dirty="0" smtClean="0">
                <a:solidFill>
                  <a:schemeClr val="bg1"/>
                </a:solidFill>
              </a:rPr>
              <a:t> an</a:t>
            </a:r>
            <a:r>
              <a:rPr lang="en-CA" sz="3200" dirty="0" smtClean="0">
                <a:solidFill>
                  <a:srgbClr val="CCFFCC"/>
                </a:solidFill>
              </a:rPr>
              <a:t> “objective” </a:t>
            </a:r>
            <a:r>
              <a:rPr lang="en-CA" sz="3200" dirty="0">
                <a:solidFill>
                  <a:srgbClr val="CCFFCC"/>
                </a:solidFill>
              </a:rPr>
              <a:t>standard</a:t>
            </a:r>
            <a:r>
              <a:rPr lang="en-CA" sz="3200" dirty="0">
                <a:solidFill>
                  <a:schemeClr val="bg1"/>
                </a:solidFill>
              </a:rPr>
              <a:t>. </a:t>
            </a:r>
          </a:p>
          <a:p>
            <a:pPr>
              <a:lnSpc>
                <a:spcPct val="90000"/>
              </a:lnSpc>
            </a:pPr>
            <a:r>
              <a:rPr lang="en-CA" sz="3200" dirty="0" smtClean="0">
                <a:solidFill>
                  <a:schemeClr val="bg1"/>
                </a:solidFill>
              </a:rPr>
              <a:t>Going forward, ask yourself whether the “</a:t>
            </a:r>
            <a:r>
              <a:rPr lang="en-CA" sz="3200" dirty="0" smtClean="0">
                <a:solidFill>
                  <a:srgbClr val="CCFFCC"/>
                </a:solidFill>
              </a:rPr>
              <a:t>Fiduciary Duty</a:t>
            </a:r>
            <a:r>
              <a:rPr lang="en-CA" sz="3200" dirty="0" smtClean="0">
                <a:solidFill>
                  <a:schemeClr val="bg1"/>
                </a:solidFill>
              </a:rPr>
              <a:t>” </a:t>
            </a:r>
            <a:r>
              <a:rPr lang="en-CA" sz="3200" dirty="0">
                <a:solidFill>
                  <a:srgbClr val="FFFFFF"/>
                </a:solidFill>
              </a:rPr>
              <a:t>in s. 122(1)</a:t>
            </a:r>
            <a:r>
              <a:rPr lang="en-CA" sz="3200" dirty="0" smtClean="0">
                <a:solidFill>
                  <a:srgbClr val="FFFFFF"/>
                </a:solidFill>
              </a:rPr>
              <a:t>(a) </a:t>
            </a:r>
            <a:r>
              <a:rPr lang="en-CA" sz="3200" dirty="0">
                <a:solidFill>
                  <a:srgbClr val="FFFFFF"/>
                </a:solidFill>
              </a:rPr>
              <a:t>of the </a:t>
            </a:r>
            <a:r>
              <a:rPr lang="en-CA" sz="3200" dirty="0" smtClean="0">
                <a:solidFill>
                  <a:srgbClr val="FFFFFF"/>
                </a:solidFill>
              </a:rPr>
              <a:t>CBCA is</a:t>
            </a:r>
            <a:r>
              <a:rPr lang="en-CA" sz="3200" dirty="0" smtClean="0">
                <a:solidFill>
                  <a:schemeClr val="bg1"/>
                </a:solidFill>
              </a:rPr>
              <a:t> </a:t>
            </a:r>
            <a:r>
              <a:rPr lang="en-CA" sz="3200" dirty="0" smtClean="0">
                <a:solidFill>
                  <a:srgbClr val="CCFFCC"/>
                </a:solidFill>
              </a:rPr>
              <a:t>objective </a:t>
            </a:r>
            <a:r>
              <a:rPr lang="en-CA" sz="3200" dirty="0" smtClean="0">
                <a:solidFill>
                  <a:srgbClr val="FFFFFF"/>
                </a:solidFill>
              </a:rPr>
              <a:t>or </a:t>
            </a:r>
            <a:r>
              <a:rPr lang="en-CA" sz="3200" dirty="0" smtClean="0">
                <a:solidFill>
                  <a:srgbClr val="FFFF00"/>
                </a:solidFill>
              </a:rPr>
              <a:t>subjective</a:t>
            </a:r>
            <a:r>
              <a:rPr lang="en-CA" sz="3200" dirty="0" smtClean="0">
                <a:solidFill>
                  <a:schemeClr val="bg1"/>
                </a:solidFill>
              </a:rPr>
              <a:t>??? </a:t>
            </a:r>
            <a:endParaRPr lang="en-US" sz="3200" dirty="0">
              <a:solidFill>
                <a:schemeClr val="bg1"/>
              </a:solidFill>
            </a:endParaRPr>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689" y="4372744"/>
            <a:ext cx="2631828" cy="1829561"/>
          </a:xfrm>
          <a:prstGeom prst="rect">
            <a:avLst/>
          </a:prstGeom>
        </p:spPr>
      </p:pic>
    </p:spTree>
    <p:extLst>
      <p:ext uri="{BB962C8B-B14F-4D97-AF65-F5344CB8AC3E}">
        <p14:creationId xmlns:p14="http://schemas.microsoft.com/office/powerpoint/2010/main" val="128790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00"/>
                </a:solidFill>
              </a:rPr>
              <a:t>Hint</a:t>
            </a:r>
            <a:r>
              <a:rPr lang="mr-IN" sz="4400" b="1" dirty="0" smtClean="0">
                <a:solidFill>
                  <a:srgbClr val="FFFF00"/>
                </a:solidFill>
              </a:rPr>
              <a:t>…</a:t>
            </a:r>
            <a:endParaRPr lang="en-US" sz="4400" b="1" dirty="0">
              <a:solidFill>
                <a:srgbClr val="FFFF00"/>
              </a:solidFill>
            </a:endParaRPr>
          </a:p>
        </p:txBody>
      </p:sp>
      <p:sp>
        <p:nvSpPr>
          <p:cNvPr id="3" name="Content Placeholder 2"/>
          <p:cNvSpPr>
            <a:spLocks noGrp="1"/>
          </p:cNvSpPr>
          <p:nvPr>
            <p:ph sz="quarter" idx="10"/>
          </p:nvPr>
        </p:nvSpPr>
        <p:spPr>
          <a:xfrm>
            <a:off x="457199" y="1016000"/>
            <a:ext cx="8416707" cy="4872890"/>
          </a:xfrm>
        </p:spPr>
        <p:txBody>
          <a:bodyPr>
            <a:normAutofit/>
          </a:bodyPr>
          <a:lstStyle/>
          <a:p>
            <a:pPr marL="0" indent="0">
              <a:lnSpc>
                <a:spcPct val="90000"/>
              </a:lnSpc>
              <a:buNone/>
            </a:pPr>
            <a:r>
              <a:rPr lang="en-US" sz="3200" dirty="0" smtClean="0">
                <a:solidFill>
                  <a:schemeClr val="bg1"/>
                </a:solidFill>
              </a:rPr>
              <a:t>Note the </a:t>
            </a:r>
            <a:r>
              <a:rPr lang="en-US" sz="3200" dirty="0" smtClean="0">
                <a:solidFill>
                  <a:srgbClr val="FFFF00"/>
                </a:solidFill>
              </a:rPr>
              <a:t>tendency towards </a:t>
            </a:r>
            <a:r>
              <a:rPr lang="en-US" sz="3200" dirty="0" smtClean="0">
                <a:solidFill>
                  <a:srgbClr val="CCFFCC"/>
                </a:solidFill>
              </a:rPr>
              <a:t>strict</a:t>
            </a:r>
            <a:r>
              <a:rPr lang="en-US" sz="3200" dirty="0" smtClean="0">
                <a:solidFill>
                  <a:srgbClr val="FFFF00"/>
                </a:solidFill>
              </a:rPr>
              <a:t> enforcement of </a:t>
            </a:r>
            <a:r>
              <a:rPr lang="en-US" sz="3200" dirty="0" smtClean="0">
                <a:solidFill>
                  <a:schemeClr val="bg1">
                    <a:lumMod val="85000"/>
                  </a:schemeClr>
                </a:solidFill>
              </a:rPr>
              <a:t>(relatively</a:t>
            </a:r>
            <a:r>
              <a:rPr lang="en-US" sz="3200" dirty="0" smtClean="0">
                <a:solidFill>
                  <a:srgbClr val="D9D9D9"/>
                </a:solidFill>
              </a:rPr>
              <a:t>)</a:t>
            </a:r>
            <a:r>
              <a:rPr lang="en-US" sz="3200" dirty="0" smtClean="0">
                <a:solidFill>
                  <a:srgbClr val="CCFFCC"/>
                </a:solidFill>
              </a:rPr>
              <a:t> strict</a:t>
            </a:r>
            <a:r>
              <a:rPr lang="en-US" sz="3200" dirty="0" smtClean="0">
                <a:solidFill>
                  <a:srgbClr val="FFFF00"/>
                </a:solidFill>
              </a:rPr>
              <a:t> rules</a:t>
            </a:r>
            <a:r>
              <a:rPr lang="en-US" sz="3200" dirty="0" smtClean="0">
                <a:solidFill>
                  <a:schemeClr val="bg1"/>
                </a:solidFill>
              </a:rPr>
              <a:t> with respect to </a:t>
            </a:r>
            <a:r>
              <a:rPr lang="en-US" sz="3200" dirty="0" smtClean="0">
                <a:solidFill>
                  <a:srgbClr val="FFFF00"/>
                </a:solidFill>
              </a:rPr>
              <a:t>fiduciary obligations</a:t>
            </a:r>
            <a:r>
              <a:rPr lang="en-US" sz="3200" dirty="0" smtClean="0">
                <a:solidFill>
                  <a:schemeClr val="bg1"/>
                </a:solidFill>
              </a:rPr>
              <a:t> (as opposed to “duty of care” ones). </a:t>
            </a:r>
            <a:r>
              <a:rPr lang="en-US" sz="3200" dirty="0" smtClean="0">
                <a:solidFill>
                  <a:srgbClr val="CCFFCC"/>
                </a:solidFill>
              </a:rPr>
              <a:t>Are strict standards objective </a:t>
            </a:r>
            <a:r>
              <a:rPr lang="en-US" sz="3200" dirty="0" smtClean="0">
                <a:solidFill>
                  <a:schemeClr val="bg1"/>
                </a:solidFill>
              </a:rPr>
              <a:t>or are they a </a:t>
            </a:r>
            <a:r>
              <a:rPr lang="en-US" sz="3200" dirty="0" smtClean="0">
                <a:solidFill>
                  <a:schemeClr val="tx2">
                    <a:lumMod val="40000"/>
                    <a:lumOff val="60000"/>
                  </a:schemeClr>
                </a:solidFill>
              </a:rPr>
              <a:t>substitute for objectivity</a:t>
            </a:r>
            <a:r>
              <a:rPr lang="en-US" sz="3200" dirty="0" smtClean="0">
                <a:solidFill>
                  <a:srgbClr val="CCFFCC"/>
                </a:solidFill>
              </a:rPr>
              <a:t>?</a:t>
            </a:r>
            <a:endParaRPr lang="en-US" sz="3200" dirty="0">
              <a:solidFill>
                <a:srgbClr val="CCFFCC"/>
              </a:solidFill>
            </a:endParaRPr>
          </a:p>
        </p:txBody>
      </p:sp>
      <p:pic>
        <p:nvPicPr>
          <p:cNvPr id="4" name="Picture 3"/>
          <p:cNvPicPr>
            <a:picLocks noChangeAspect="1"/>
          </p:cNvPicPr>
          <p:nvPr/>
        </p:nvPicPr>
        <p:blipFill>
          <a:blip r:embed="rId2"/>
          <a:stretch>
            <a:fillRect/>
          </a:stretch>
        </p:blipFill>
        <p:spPr>
          <a:xfrm>
            <a:off x="4687968" y="3678494"/>
            <a:ext cx="3294218" cy="2146732"/>
          </a:xfrm>
          <a:prstGeom prst="rect">
            <a:avLst/>
          </a:prstGeom>
        </p:spPr>
      </p:pic>
      <p:sp>
        <p:nvSpPr>
          <p:cNvPr id="5" name="TextBox 4"/>
          <p:cNvSpPr txBox="1"/>
          <p:nvPr/>
        </p:nvSpPr>
        <p:spPr>
          <a:xfrm>
            <a:off x="5281252" y="5825226"/>
            <a:ext cx="2210862" cy="461665"/>
          </a:xfrm>
          <a:prstGeom prst="rect">
            <a:avLst/>
          </a:prstGeom>
          <a:noFill/>
        </p:spPr>
        <p:txBody>
          <a:bodyPr wrap="none" rtlCol="0">
            <a:spAutoFit/>
          </a:bodyPr>
          <a:lstStyle/>
          <a:p>
            <a:r>
              <a:rPr lang="en-US" sz="2400" dirty="0" smtClean="0">
                <a:solidFill>
                  <a:srgbClr val="FFFF00"/>
                </a:solidFill>
              </a:rPr>
              <a:t>Ducks in a row</a:t>
            </a:r>
            <a:endParaRPr lang="en-US" sz="2400" dirty="0">
              <a:solidFill>
                <a:srgbClr val="FFFF00"/>
              </a:solidFill>
            </a:endParaRPr>
          </a:p>
        </p:txBody>
      </p:sp>
    </p:spTree>
    <p:extLst>
      <p:ext uri="{BB962C8B-B14F-4D97-AF65-F5344CB8AC3E}">
        <p14:creationId xmlns:p14="http://schemas.microsoft.com/office/powerpoint/2010/main" val="36150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lgn="ctr">
              <a:buNone/>
            </a:pPr>
            <a:r>
              <a:rPr lang="en-CA" sz="8000" b="1" dirty="0">
                <a:solidFill>
                  <a:srgbClr val="FFFFFF"/>
                </a:solidFill>
                <a:effectLst>
                  <a:glow rad="228600">
                    <a:schemeClr val="accent5">
                      <a:satMod val="175000"/>
                      <a:alpha val="40000"/>
                    </a:schemeClr>
                  </a:glow>
                </a:effectLst>
                <a:latin typeface="American Typewriter"/>
                <a:cs typeface="American Typewriter"/>
              </a:rPr>
              <a:t>MANAGERS’ </a:t>
            </a:r>
            <a:r>
              <a:rPr lang="en-CA" sz="8000" b="1" dirty="0">
                <a:solidFill>
                  <a:srgbClr val="FFFF00"/>
                </a:solidFill>
                <a:effectLst>
                  <a:glow rad="228600">
                    <a:schemeClr val="accent5">
                      <a:satMod val="175000"/>
                      <a:alpha val="40000"/>
                    </a:schemeClr>
                  </a:glow>
                </a:effectLst>
                <a:latin typeface="American Typewriter"/>
                <a:cs typeface="American Typewriter"/>
              </a:rPr>
              <a:t>FIDUCIARY</a:t>
            </a:r>
            <a:r>
              <a:rPr lang="en-CA" sz="8000" b="1" dirty="0">
                <a:solidFill>
                  <a:srgbClr val="FFFFFF"/>
                </a:solidFill>
                <a:effectLst>
                  <a:glow rad="228600">
                    <a:schemeClr val="accent5">
                      <a:satMod val="175000"/>
                      <a:alpha val="40000"/>
                    </a:schemeClr>
                  </a:glow>
                </a:effectLst>
                <a:latin typeface="American Typewriter"/>
                <a:cs typeface="American Typewriter"/>
              </a:rPr>
              <a:t> </a:t>
            </a:r>
            <a:r>
              <a:rPr lang="en-CA" sz="8000" b="1" dirty="0">
                <a:solidFill>
                  <a:srgbClr val="FFFF00"/>
                </a:solidFill>
                <a:effectLst>
                  <a:glow rad="228600">
                    <a:schemeClr val="accent5">
                      <a:satMod val="175000"/>
                      <a:alpha val="40000"/>
                    </a:schemeClr>
                  </a:glow>
                </a:effectLst>
                <a:latin typeface="American Typewriter"/>
                <a:cs typeface="American Typewriter"/>
              </a:rPr>
              <a:t>OBLIGATIONS</a:t>
            </a:r>
          </a:p>
          <a:p>
            <a:pPr marL="0" indent="0">
              <a:buNone/>
            </a:pPr>
            <a:endParaRPr lang="en-US" dirty="0"/>
          </a:p>
        </p:txBody>
      </p:sp>
    </p:spTree>
    <p:extLst>
      <p:ext uri="{BB962C8B-B14F-4D97-AF65-F5344CB8AC3E}">
        <p14:creationId xmlns:p14="http://schemas.microsoft.com/office/powerpoint/2010/main" val="175942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12" y="0"/>
            <a:ext cx="7862087" cy="1016000"/>
          </a:xfrm>
        </p:spPr>
        <p:txBody>
          <a:bodyPr>
            <a:normAutofit/>
          </a:bodyPr>
          <a:lstStyle/>
          <a:p>
            <a:r>
              <a:rPr lang="en-US" sz="4400" b="1" dirty="0" smtClean="0">
                <a:solidFill>
                  <a:srgbClr val="FFFF00"/>
                </a:solidFill>
              </a:rPr>
              <a:t>Historical Context</a:t>
            </a:r>
            <a:endParaRPr lang="en-US" sz="4400" b="1" dirty="0">
              <a:solidFill>
                <a:srgbClr val="FFFF00"/>
              </a:solidFill>
            </a:endParaRPr>
          </a:p>
        </p:txBody>
      </p:sp>
      <p:sp>
        <p:nvSpPr>
          <p:cNvPr id="3" name="Content Placeholder 2"/>
          <p:cNvSpPr>
            <a:spLocks noGrp="1"/>
          </p:cNvSpPr>
          <p:nvPr>
            <p:ph sz="quarter" idx="10"/>
          </p:nvPr>
        </p:nvSpPr>
        <p:spPr>
          <a:xfrm>
            <a:off x="457200" y="1016000"/>
            <a:ext cx="8400212" cy="4856394"/>
          </a:xfrm>
        </p:spPr>
        <p:txBody>
          <a:bodyPr>
            <a:normAutofit/>
          </a:bodyPr>
          <a:lstStyle/>
          <a:p>
            <a:r>
              <a:rPr lang="en-US" sz="3200" dirty="0" smtClean="0">
                <a:solidFill>
                  <a:schemeClr val="bg1"/>
                </a:solidFill>
              </a:rPr>
              <a:t>Trust entities were one of the  </a:t>
            </a:r>
            <a:r>
              <a:rPr lang="en-US" sz="3200" dirty="0">
                <a:solidFill>
                  <a:srgbClr val="FFFF00"/>
                </a:solidFill>
              </a:rPr>
              <a:t>antecedent</a:t>
            </a:r>
            <a:r>
              <a:rPr lang="en-US" sz="3200" dirty="0">
                <a:solidFill>
                  <a:schemeClr val="bg1"/>
                </a:solidFill>
              </a:rPr>
              <a:t> </a:t>
            </a:r>
            <a:r>
              <a:rPr lang="en-US" sz="3200" dirty="0" smtClean="0">
                <a:solidFill>
                  <a:schemeClr val="bg1"/>
                </a:solidFill>
              </a:rPr>
              <a:t>form analogous to what we recognize as companies today (particularly in 19</a:t>
            </a:r>
            <a:r>
              <a:rPr lang="en-US" sz="3200" baseline="30000" dirty="0" smtClean="0">
                <a:solidFill>
                  <a:schemeClr val="bg1"/>
                </a:solidFill>
              </a:rPr>
              <a:t>th</a:t>
            </a:r>
            <a:r>
              <a:rPr lang="en-US" sz="3200" dirty="0" smtClean="0">
                <a:solidFill>
                  <a:schemeClr val="bg1"/>
                </a:solidFill>
              </a:rPr>
              <a:t> century UK)</a:t>
            </a:r>
          </a:p>
          <a:p>
            <a:r>
              <a:rPr lang="en-US" sz="3200" dirty="0" smtClean="0">
                <a:solidFill>
                  <a:srgbClr val="CCFFCC"/>
                </a:solidFill>
              </a:rPr>
              <a:t>Trust </a:t>
            </a:r>
            <a:r>
              <a:rPr lang="en-US" sz="3200" dirty="0" smtClean="0">
                <a:solidFill>
                  <a:srgbClr val="FFFF00"/>
                </a:solidFill>
              </a:rPr>
              <a:t>=</a:t>
            </a:r>
            <a:r>
              <a:rPr lang="en-US" sz="3200" dirty="0" smtClean="0">
                <a:solidFill>
                  <a:srgbClr val="CCFFCC"/>
                </a:solidFill>
              </a:rPr>
              <a:t> </a:t>
            </a:r>
            <a:r>
              <a:rPr lang="en-US" sz="3200" dirty="0" smtClean="0">
                <a:solidFill>
                  <a:schemeClr val="bg1"/>
                </a:solidFill>
              </a:rPr>
              <a:t>Holding title of property for another </a:t>
            </a:r>
          </a:p>
          <a:p>
            <a:r>
              <a:rPr lang="en-US" sz="3200" dirty="0" smtClean="0">
                <a:solidFill>
                  <a:schemeClr val="bg1"/>
                </a:solidFill>
              </a:rPr>
              <a:t>Notion of “</a:t>
            </a:r>
            <a:r>
              <a:rPr lang="en-US" sz="3200" dirty="0" smtClean="0">
                <a:solidFill>
                  <a:srgbClr val="FFFF00"/>
                </a:solidFill>
              </a:rPr>
              <a:t>fiduciary relationship</a:t>
            </a:r>
            <a:r>
              <a:rPr lang="en-US" sz="3200" dirty="0" smtClean="0">
                <a:solidFill>
                  <a:schemeClr val="bg1"/>
                </a:solidFill>
              </a:rPr>
              <a:t>” flows from trust law</a:t>
            </a:r>
            <a:endParaRPr lang="en-US" sz="3200" dirty="0">
              <a:solidFill>
                <a:schemeClr val="bg1"/>
              </a:solidFill>
            </a:endParaRPr>
          </a:p>
        </p:txBody>
      </p:sp>
      <p:sp>
        <p:nvSpPr>
          <p:cNvPr id="6" name="TextBox 5"/>
          <p:cNvSpPr txBox="1"/>
          <p:nvPr/>
        </p:nvSpPr>
        <p:spPr>
          <a:xfrm>
            <a:off x="6740791" y="5503062"/>
            <a:ext cx="1159955" cy="369332"/>
          </a:xfrm>
          <a:prstGeom prst="rect">
            <a:avLst/>
          </a:prstGeom>
          <a:noFill/>
        </p:spPr>
        <p:txBody>
          <a:bodyPr wrap="none" rtlCol="0">
            <a:spAutoFit/>
          </a:bodyPr>
          <a:lstStyle/>
          <a:p>
            <a:r>
              <a:rPr lang="en-US" dirty="0" smtClean="0">
                <a:solidFill>
                  <a:srgbClr val="FFFFFF"/>
                </a:solidFill>
              </a:rPr>
              <a:t>Est. 1868</a:t>
            </a:r>
            <a:endParaRPr lang="en-US" dirty="0">
              <a:solidFill>
                <a:srgbClr val="FFFFFF"/>
              </a:solidFill>
            </a:endParaRPr>
          </a:p>
        </p:txBody>
      </p:sp>
      <p:pic>
        <p:nvPicPr>
          <p:cNvPr id="7" name="Picture 6" descr="166px-Foreign_&amp;_Colonial_Investment_Trus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827" y="4222845"/>
            <a:ext cx="4339920" cy="1150341"/>
          </a:xfrm>
          <a:prstGeom prst="rect">
            <a:avLst/>
          </a:prstGeom>
        </p:spPr>
      </p:pic>
    </p:spTree>
    <p:extLst>
      <p:ext uri="{BB962C8B-B14F-4D97-AF65-F5344CB8AC3E}">
        <p14:creationId xmlns:p14="http://schemas.microsoft.com/office/powerpoint/2010/main" val="135000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94865"/>
            <a:ext cx="8686800" cy="5231269"/>
          </a:xfrm>
        </p:spPr>
        <p:txBody>
          <a:bodyPr>
            <a:normAutofit/>
          </a:bodyPr>
          <a:lstStyle/>
          <a:p>
            <a:pPr marL="0" indent="0">
              <a:buNone/>
            </a:pPr>
            <a:r>
              <a:rPr lang="en-US" sz="4800" dirty="0" smtClean="0">
                <a:solidFill>
                  <a:srgbClr val="FFFF00"/>
                </a:solidFill>
                <a:latin typeface="+mn-lt"/>
              </a:rPr>
              <a:t>Happy </a:t>
            </a:r>
            <a:r>
              <a:rPr lang="en-US" sz="4800" dirty="0" smtClean="0">
                <a:solidFill>
                  <a:schemeClr val="accent5"/>
                </a:solidFill>
                <a:latin typeface="+mn-lt"/>
              </a:rPr>
              <a:t>November 28</a:t>
            </a:r>
          </a:p>
          <a:p>
            <a:pPr marL="0" indent="0">
              <a:buNone/>
            </a:pPr>
            <a:endParaRPr lang="en-US" sz="4800" dirty="0" smtClean="0">
              <a:solidFill>
                <a:schemeClr val="bg1"/>
              </a:solidFill>
              <a:latin typeface="+mn-lt"/>
            </a:endParaRPr>
          </a:p>
          <a:p>
            <a:pPr marL="0" indent="0">
              <a:buNone/>
            </a:pPr>
            <a:r>
              <a:rPr lang="en-US" sz="4800" b="1" dirty="0" smtClean="0">
                <a:solidFill>
                  <a:schemeClr val="bg1"/>
                </a:solidFill>
                <a:cs typeface="Lucida Console"/>
              </a:rPr>
              <a:t>LAW </a:t>
            </a:r>
            <a:r>
              <a:rPr lang="en-US" sz="4800" b="1" dirty="0">
                <a:solidFill>
                  <a:schemeClr val="bg1"/>
                </a:solidFill>
                <a:cs typeface="Lucida Console"/>
              </a:rPr>
              <a:t>459 003</a:t>
            </a:r>
          </a:p>
          <a:p>
            <a:pPr marL="0" indent="0">
              <a:buNone/>
            </a:pPr>
            <a:r>
              <a:rPr lang="en-US" sz="4800" b="1" dirty="0" smtClean="0">
                <a:solidFill>
                  <a:schemeClr val="bg1"/>
                </a:solidFill>
                <a:cs typeface="Lucida Console"/>
              </a:rPr>
              <a:t>BUSINESS ORGANIZATIONS</a:t>
            </a:r>
            <a:endParaRPr lang="en-US" sz="4800" b="1" dirty="0">
              <a:solidFill>
                <a:schemeClr val="bg1"/>
              </a:solidFill>
              <a:cs typeface="Lucida Console"/>
            </a:endParaRPr>
          </a:p>
          <a:p>
            <a:pPr marL="0" indent="0">
              <a:buNone/>
            </a:pPr>
            <a:endParaRPr lang="en-US" sz="4800" dirty="0">
              <a:solidFill>
                <a:srgbClr val="FFFF00"/>
              </a:solidFill>
              <a:latin typeface="+mn-lt"/>
            </a:endParaRPr>
          </a:p>
        </p:txBody>
      </p:sp>
      <p:sp>
        <p:nvSpPr>
          <p:cNvPr id="2" name="Rectangle 1"/>
          <p:cNvSpPr/>
          <p:nvPr/>
        </p:nvSpPr>
        <p:spPr>
          <a:xfrm>
            <a:off x="1133464" y="4070096"/>
            <a:ext cx="3814811" cy="1908215"/>
          </a:xfrm>
          <a:prstGeom prst="rect">
            <a:avLst/>
          </a:prstGeom>
        </p:spPr>
        <p:txBody>
          <a:bodyPr wrap="square">
            <a:spAutoFit/>
          </a:bodyPr>
          <a:lstStyle/>
          <a:p>
            <a:r>
              <a:rPr lang="en-US" sz="2000" dirty="0" smtClean="0">
                <a:solidFill>
                  <a:schemeClr val="bg1"/>
                </a:solidFill>
              </a:rPr>
              <a:t>202 </a:t>
            </a:r>
            <a:r>
              <a:rPr lang="en-US" sz="2000" dirty="0">
                <a:solidFill>
                  <a:schemeClr val="bg1"/>
                </a:solidFill>
              </a:rPr>
              <a:t>years ago </a:t>
            </a:r>
            <a:r>
              <a:rPr lang="en-US" sz="2000" dirty="0" smtClean="0">
                <a:solidFill>
                  <a:schemeClr val="bg1"/>
                </a:solidFill>
              </a:rPr>
              <a:t>today </a:t>
            </a:r>
            <a:r>
              <a:rPr lang="en-CA" sz="2000" dirty="0">
                <a:solidFill>
                  <a:schemeClr val="bg1"/>
                </a:solidFill>
              </a:rPr>
              <a:t>The Times of London first printed by </a:t>
            </a:r>
            <a:r>
              <a:rPr lang="en-CA" sz="2000" dirty="0">
                <a:solidFill>
                  <a:srgbClr val="CCFFCC"/>
                </a:solidFill>
              </a:rPr>
              <a:t>automatic, steam powered presses</a:t>
            </a:r>
            <a:r>
              <a:rPr lang="en-CA" sz="2000" dirty="0">
                <a:solidFill>
                  <a:schemeClr val="bg1"/>
                </a:solidFill>
              </a:rPr>
              <a:t> </a:t>
            </a:r>
            <a:r>
              <a:rPr lang="en-CA" sz="2000" dirty="0" smtClean="0">
                <a:solidFill>
                  <a:schemeClr val="bg1"/>
                </a:solidFill>
              </a:rPr>
              <a:t>making </a:t>
            </a:r>
            <a:r>
              <a:rPr lang="en-CA" sz="2000" dirty="0">
                <a:solidFill>
                  <a:schemeClr val="bg1"/>
                </a:solidFill>
              </a:rPr>
              <a:t>newspapers available to a mass audience</a:t>
            </a:r>
          </a:p>
          <a:p>
            <a:endParaRPr lang="en-CA" dirty="0">
              <a:solidFill>
                <a:srgbClr val="FFFFFF"/>
              </a:solidFill>
            </a:endParaRPr>
          </a:p>
        </p:txBody>
      </p:sp>
      <p:sp>
        <p:nvSpPr>
          <p:cNvPr id="4" name="TextBox 3"/>
          <p:cNvSpPr txBox="1"/>
          <p:nvPr/>
        </p:nvSpPr>
        <p:spPr>
          <a:xfrm>
            <a:off x="-131954" y="2886711"/>
            <a:ext cx="184666" cy="369332"/>
          </a:xfrm>
          <a:prstGeom prst="rect">
            <a:avLst/>
          </a:prstGeom>
          <a:noFill/>
        </p:spPr>
        <p:txBody>
          <a:bodyPr wrap="none" rtlCol="0">
            <a:spAutoFit/>
          </a:bodyPr>
          <a:lstStyle/>
          <a:p>
            <a:endParaRPr lang="en-US"/>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900" y="4117069"/>
            <a:ext cx="3170604" cy="1861242"/>
          </a:xfrm>
          <a:prstGeom prst="rect">
            <a:avLst/>
          </a:prstGeom>
        </p:spPr>
      </p:pic>
    </p:spTree>
    <p:extLst>
      <p:ext uri="{BB962C8B-B14F-4D97-AF65-F5344CB8AC3E}">
        <p14:creationId xmlns:p14="http://schemas.microsoft.com/office/powerpoint/2010/main" val="1609166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0"/>
            <a:ext cx="8847103" cy="1204171"/>
          </a:xfrm>
        </p:spPr>
        <p:txBody>
          <a:bodyPr>
            <a:normAutofit/>
          </a:bodyPr>
          <a:lstStyle/>
          <a:p>
            <a:r>
              <a:rPr lang="en-CA" b="1" i="1" dirty="0" smtClean="0">
                <a:solidFill>
                  <a:srgbClr val="FFFFFF"/>
                </a:solidFill>
              </a:rPr>
              <a:t>Peoples </a:t>
            </a:r>
            <a:r>
              <a:rPr lang="en-CA" b="1" i="1" dirty="0">
                <a:solidFill>
                  <a:srgbClr val="FFFFFF"/>
                </a:solidFill>
              </a:rPr>
              <a:t>Department Stores v. </a:t>
            </a:r>
            <a:r>
              <a:rPr lang="en-CA" b="1" i="1" dirty="0" smtClean="0">
                <a:solidFill>
                  <a:srgbClr val="FFFFFF"/>
                </a:solidFill>
              </a:rPr>
              <a:t>Wise</a:t>
            </a:r>
            <a:endParaRPr lang="en-US" b="1" dirty="0"/>
          </a:p>
        </p:txBody>
      </p:sp>
      <p:sp>
        <p:nvSpPr>
          <p:cNvPr id="3" name="Content Placeholder 2"/>
          <p:cNvSpPr>
            <a:spLocks noGrp="1"/>
          </p:cNvSpPr>
          <p:nvPr>
            <p:ph sz="quarter" idx="10"/>
          </p:nvPr>
        </p:nvSpPr>
        <p:spPr>
          <a:xfrm>
            <a:off x="148449" y="1204171"/>
            <a:ext cx="8873906" cy="5014629"/>
          </a:xfrm>
        </p:spPr>
        <p:txBody>
          <a:bodyPr>
            <a:normAutofit/>
          </a:bodyPr>
          <a:lstStyle/>
          <a:p>
            <a:r>
              <a:rPr lang="en-CA" sz="2600" i="1" dirty="0">
                <a:solidFill>
                  <a:schemeClr val="bg1"/>
                </a:solidFill>
              </a:rPr>
              <a:t>“</a:t>
            </a:r>
            <a:r>
              <a:rPr lang="en-CA" sz="2600" i="1" dirty="0">
                <a:solidFill>
                  <a:srgbClr val="FFFF00"/>
                </a:solidFill>
              </a:rPr>
              <a:t>The first duty has been referred to in this case as the “fiduciary duty</a:t>
            </a:r>
            <a:r>
              <a:rPr lang="en-CA" sz="2600" b="1" i="1" dirty="0">
                <a:solidFill>
                  <a:srgbClr val="FFFF00"/>
                </a:solidFill>
              </a:rPr>
              <a:t>”</a:t>
            </a:r>
            <a:r>
              <a:rPr lang="en-CA" sz="2600" b="1" i="1" dirty="0">
                <a:solidFill>
                  <a:schemeClr val="bg1"/>
                </a:solidFill>
              </a:rPr>
              <a:t>. </a:t>
            </a:r>
            <a:r>
              <a:rPr lang="en-CA" sz="2600" i="1" dirty="0">
                <a:solidFill>
                  <a:srgbClr val="CCFFCC"/>
                </a:solidFill>
              </a:rPr>
              <a:t>It is better described as the “duty of loyalty</a:t>
            </a:r>
            <a:r>
              <a:rPr lang="en-CA" sz="2600" i="1" dirty="0">
                <a:solidFill>
                  <a:schemeClr val="bg1"/>
                </a:solidFill>
              </a:rPr>
              <a:t>”</a:t>
            </a:r>
            <a:r>
              <a:rPr lang="en-CA" sz="2600" b="1" i="1" dirty="0">
                <a:solidFill>
                  <a:schemeClr val="bg1"/>
                </a:solidFill>
              </a:rPr>
              <a:t>.</a:t>
            </a:r>
            <a:endParaRPr lang="en-CA" sz="2600" dirty="0">
              <a:solidFill>
                <a:schemeClr val="bg1"/>
              </a:solidFill>
            </a:endParaRPr>
          </a:p>
          <a:p>
            <a:r>
              <a:rPr lang="en-CA" sz="2600" i="1" dirty="0">
                <a:solidFill>
                  <a:schemeClr val="bg1"/>
                </a:solidFill>
              </a:rPr>
              <a:t>“The statutory fiduciary duty requires directors and officers to act honestly and in good faith vis-à-vis the corporation. They must respect the trust and confidence that have been reposed in them to manage the assets of the corporation in pursuit of the realization of the objects of the corporation. </a:t>
            </a:r>
            <a:r>
              <a:rPr lang="en-CA" sz="2600" i="1" dirty="0" smtClean="0">
                <a:solidFill>
                  <a:schemeClr val="bg1"/>
                </a:solidFill>
              </a:rPr>
              <a:t>They </a:t>
            </a:r>
            <a:r>
              <a:rPr lang="en-CA" sz="2600" i="1" dirty="0">
                <a:solidFill>
                  <a:schemeClr val="bg1"/>
                </a:solidFill>
              </a:rPr>
              <a:t>must </a:t>
            </a:r>
            <a:r>
              <a:rPr lang="en-CA" sz="2600" i="1" dirty="0">
                <a:solidFill>
                  <a:srgbClr val="FFFF00"/>
                </a:solidFill>
              </a:rPr>
              <a:t>avoid conflicts of interest with the corporation. </a:t>
            </a:r>
            <a:r>
              <a:rPr lang="en-CA" sz="2600" i="1" dirty="0" smtClean="0">
                <a:solidFill>
                  <a:schemeClr val="bg1"/>
                </a:solidFill>
              </a:rPr>
              <a:t>They </a:t>
            </a:r>
            <a:r>
              <a:rPr lang="en-CA" sz="2600" i="1" dirty="0">
                <a:solidFill>
                  <a:schemeClr val="bg1"/>
                </a:solidFill>
              </a:rPr>
              <a:t>must</a:t>
            </a:r>
            <a:r>
              <a:rPr lang="en-CA" sz="2600" i="1" dirty="0">
                <a:solidFill>
                  <a:srgbClr val="FFFF00"/>
                </a:solidFill>
              </a:rPr>
              <a:t> avoid abusing their position to </a:t>
            </a:r>
            <a:r>
              <a:rPr lang="en-CA" sz="2600" i="1" dirty="0" smtClean="0">
                <a:solidFill>
                  <a:srgbClr val="FFFF00"/>
                </a:solidFill>
              </a:rPr>
              <a:t>gain personal </a:t>
            </a:r>
            <a:r>
              <a:rPr lang="en-CA" sz="2600" i="1" dirty="0">
                <a:solidFill>
                  <a:srgbClr val="FFFF00"/>
                </a:solidFill>
              </a:rPr>
              <a:t>benefit.</a:t>
            </a:r>
            <a:r>
              <a:rPr lang="en-CA" sz="2600" b="1" i="1" dirty="0">
                <a:solidFill>
                  <a:schemeClr val="bg1"/>
                </a:solidFill>
              </a:rPr>
              <a:t> </a:t>
            </a:r>
            <a:r>
              <a:rPr lang="en-CA" sz="2600" i="1" dirty="0">
                <a:solidFill>
                  <a:schemeClr val="bg1"/>
                </a:solidFill>
              </a:rPr>
              <a:t> They must maintain the confidentiality of information they acquire by virtue of their position.  Directors and officers </a:t>
            </a:r>
            <a:r>
              <a:rPr lang="en-CA" sz="2600" i="1" dirty="0">
                <a:solidFill>
                  <a:srgbClr val="FFFF00"/>
                </a:solidFill>
              </a:rPr>
              <a:t>must serve the corporation selflessly, honestly and loyally</a:t>
            </a:r>
            <a:r>
              <a:rPr lang="en-CA" sz="2600" i="1" dirty="0">
                <a:solidFill>
                  <a:schemeClr val="bg1"/>
                </a:solidFill>
              </a:rPr>
              <a:t>…” </a:t>
            </a:r>
            <a:endParaRPr lang="en-CA" sz="2600" dirty="0">
              <a:solidFill>
                <a:schemeClr val="bg1"/>
              </a:solidFill>
            </a:endParaRPr>
          </a:p>
          <a:p>
            <a:endParaRPr lang="en-US" dirty="0"/>
          </a:p>
        </p:txBody>
      </p:sp>
    </p:spTree>
    <p:extLst>
      <p:ext uri="{BB962C8B-B14F-4D97-AF65-F5344CB8AC3E}">
        <p14:creationId xmlns:p14="http://schemas.microsoft.com/office/powerpoint/2010/main" val="192195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1"/>
            <a:ext cx="8847103" cy="2210395"/>
          </a:xfrm>
        </p:spPr>
        <p:txBody>
          <a:bodyPr>
            <a:noAutofit/>
          </a:bodyPr>
          <a:lstStyle/>
          <a:p>
            <a:r>
              <a:rPr lang="en-CA" sz="3400" b="1" i="1" dirty="0" smtClean="0">
                <a:solidFill>
                  <a:srgbClr val="FFFF00"/>
                </a:solidFill>
              </a:rPr>
              <a:t>Canadian </a:t>
            </a:r>
            <a:r>
              <a:rPr lang="en-CA" sz="3400" b="1" i="1" dirty="0">
                <a:solidFill>
                  <a:srgbClr val="FFFF00"/>
                </a:solidFill>
              </a:rPr>
              <a:t>Aero Services Ltd. v. </a:t>
            </a:r>
            <a:r>
              <a:rPr lang="en-CA" sz="3400" b="1" i="1" dirty="0" smtClean="0">
                <a:solidFill>
                  <a:srgbClr val="FFFF00"/>
                </a:solidFill>
              </a:rPr>
              <a:t>O’Malley</a:t>
            </a:r>
            <a:r>
              <a:rPr lang="en-CA" sz="3400" b="1" dirty="0" smtClean="0">
                <a:solidFill>
                  <a:schemeClr val="bg1"/>
                </a:solidFill>
              </a:rPr>
              <a:t>:</a:t>
            </a:r>
            <a:r>
              <a:rPr lang="en-CA" sz="3400" dirty="0" smtClean="0">
                <a:solidFill>
                  <a:srgbClr val="FFFF00"/>
                </a:solidFill>
              </a:rPr>
              <a:t> </a:t>
            </a:r>
            <a:br>
              <a:rPr lang="en-CA" sz="3400" dirty="0" smtClean="0">
                <a:solidFill>
                  <a:srgbClr val="FFFF00"/>
                </a:solidFill>
              </a:rPr>
            </a:br>
            <a:r>
              <a:rPr lang="en-CA" sz="3400" dirty="0" smtClean="0">
                <a:solidFill>
                  <a:srgbClr val="FFFF00"/>
                </a:solidFill>
              </a:rPr>
              <a:t>(1) </a:t>
            </a:r>
            <a:r>
              <a:rPr lang="en-CA" sz="3400" dirty="0">
                <a:solidFill>
                  <a:schemeClr val="bg1"/>
                </a:solidFill>
              </a:rPr>
              <a:t>F</a:t>
            </a:r>
            <a:r>
              <a:rPr lang="en-CA" sz="3400" dirty="0" smtClean="0">
                <a:solidFill>
                  <a:schemeClr val="bg1"/>
                </a:solidFill>
              </a:rPr>
              <a:t>iduciary duty principle clearly applies to </a:t>
            </a:r>
            <a:r>
              <a:rPr lang="en-CA" sz="3400" dirty="0" smtClean="0">
                <a:solidFill>
                  <a:srgbClr val="CCFFCC"/>
                </a:solidFill>
              </a:rPr>
              <a:t>senior officers </a:t>
            </a:r>
            <a:r>
              <a:rPr lang="en-CA" sz="3400" dirty="0" smtClean="0">
                <a:solidFill>
                  <a:srgbClr val="FFFF00"/>
                </a:solidFill>
              </a:rPr>
              <a:t>(2) makes the principle </a:t>
            </a:r>
            <a:r>
              <a:rPr lang="en-CA" sz="3400" dirty="0" smtClean="0">
                <a:solidFill>
                  <a:srgbClr val="CCFFCC"/>
                </a:solidFill>
              </a:rPr>
              <a:t>strict</a:t>
            </a:r>
            <a:r>
              <a:rPr lang="en-CA" sz="3400" dirty="0" smtClean="0">
                <a:solidFill>
                  <a:srgbClr val="FFFFFF"/>
                </a:solidFill>
              </a:rPr>
              <a:t>.</a:t>
            </a:r>
            <a:endParaRPr lang="en-US" sz="3400" dirty="0">
              <a:solidFill>
                <a:srgbClr val="FFFFFF"/>
              </a:solidFill>
            </a:endParaRPr>
          </a:p>
        </p:txBody>
      </p:sp>
      <p:sp>
        <p:nvSpPr>
          <p:cNvPr id="3" name="Content Placeholder 2"/>
          <p:cNvSpPr>
            <a:spLocks noGrp="1"/>
          </p:cNvSpPr>
          <p:nvPr>
            <p:ph sz="quarter" idx="10"/>
          </p:nvPr>
        </p:nvSpPr>
        <p:spPr>
          <a:xfrm>
            <a:off x="296897" y="2342360"/>
            <a:ext cx="8692469" cy="3744476"/>
          </a:xfrm>
        </p:spPr>
        <p:txBody>
          <a:bodyPr>
            <a:normAutofit/>
          </a:bodyPr>
          <a:lstStyle/>
          <a:p>
            <a:pPr marL="0" indent="0">
              <a:buNone/>
            </a:pPr>
            <a:r>
              <a:rPr lang="en-CA" sz="3000" i="1" dirty="0" smtClean="0">
                <a:solidFill>
                  <a:srgbClr val="FFFFFF"/>
                </a:solidFill>
              </a:rPr>
              <a:t>“It </a:t>
            </a:r>
            <a:r>
              <a:rPr lang="en-CA" sz="3000" i="1" dirty="0">
                <a:solidFill>
                  <a:srgbClr val="FFFFFF"/>
                </a:solidFill>
              </a:rPr>
              <a:t>follows that </a:t>
            </a:r>
            <a:r>
              <a:rPr lang="en-CA" sz="3000" i="1" dirty="0">
                <a:solidFill>
                  <a:srgbClr val="FFFF00"/>
                </a:solidFill>
              </a:rPr>
              <a:t>O'Malley and </a:t>
            </a:r>
            <a:r>
              <a:rPr lang="en-CA" sz="3000" i="1" dirty="0" err="1">
                <a:solidFill>
                  <a:srgbClr val="FFFF00"/>
                </a:solidFill>
              </a:rPr>
              <a:t>Zarzycki</a:t>
            </a:r>
            <a:r>
              <a:rPr lang="en-CA" sz="3000" i="1" dirty="0">
                <a:solidFill>
                  <a:srgbClr val="FFFF00"/>
                </a:solidFill>
              </a:rPr>
              <a:t> stood in a fiduciary relationship to </a:t>
            </a:r>
            <a:r>
              <a:rPr lang="en-CA" sz="3000" i="1" dirty="0" err="1">
                <a:solidFill>
                  <a:srgbClr val="FFFF00"/>
                </a:solidFill>
              </a:rPr>
              <a:t>Canaero</a:t>
            </a:r>
            <a:r>
              <a:rPr lang="en-CA" sz="3000" i="1" dirty="0">
                <a:solidFill>
                  <a:srgbClr val="FFFFFF"/>
                </a:solidFill>
              </a:rPr>
              <a:t>, which in its generality </a:t>
            </a:r>
            <a:r>
              <a:rPr lang="en-CA" sz="3000" i="1" dirty="0">
                <a:solidFill>
                  <a:srgbClr val="CCFFCC"/>
                </a:solidFill>
              </a:rPr>
              <a:t>betokens loyalty, good faith and avoidance of a conflict of duty and self-</a:t>
            </a:r>
            <a:r>
              <a:rPr lang="en-CA" sz="3000" i="1" dirty="0" smtClean="0">
                <a:solidFill>
                  <a:srgbClr val="CCFFCC"/>
                </a:solidFill>
              </a:rPr>
              <a:t>interest</a:t>
            </a:r>
            <a:r>
              <a:rPr lang="mr-IN" sz="3000" i="1" dirty="0" smtClean="0">
                <a:solidFill>
                  <a:srgbClr val="FFFFFF"/>
                </a:solidFill>
              </a:rPr>
              <a:t>…</a:t>
            </a:r>
            <a:endParaRPr lang="en-CA" sz="3000" i="1" dirty="0" smtClean="0">
              <a:solidFill>
                <a:srgbClr val="FFFFFF"/>
              </a:solidFill>
            </a:endParaRPr>
          </a:p>
          <a:p>
            <a:pPr marL="0" indent="0">
              <a:buNone/>
            </a:pPr>
            <a:r>
              <a:rPr lang="en-CA" sz="3000" i="1" dirty="0">
                <a:solidFill>
                  <a:srgbClr val="FFFFFF"/>
                </a:solidFill>
              </a:rPr>
              <a:t>An examination of the case law in this Court and in the Courts of other like jurisdictions on the fiduciary duties of directors and senior officers </a:t>
            </a:r>
            <a:r>
              <a:rPr lang="en-CA" sz="3000" i="1" dirty="0">
                <a:solidFill>
                  <a:srgbClr val="FFFF00"/>
                </a:solidFill>
              </a:rPr>
              <a:t>shows the pervasiveness of a strict ethic in this area of the law</a:t>
            </a:r>
            <a:r>
              <a:rPr lang="en-CA" sz="3000" i="1" dirty="0" smtClean="0">
                <a:solidFill>
                  <a:srgbClr val="FFFFFF"/>
                </a:solidFill>
              </a:rPr>
              <a:t>.”</a:t>
            </a:r>
            <a:endParaRPr lang="en-CA" sz="3000" i="1" dirty="0">
              <a:solidFill>
                <a:srgbClr val="FFFFFF"/>
              </a:solidFill>
            </a:endParaRPr>
          </a:p>
          <a:p>
            <a:pPr marL="0" indent="0">
              <a:buNone/>
            </a:pPr>
            <a:endParaRPr lang="en-US" dirty="0"/>
          </a:p>
        </p:txBody>
      </p:sp>
    </p:spTree>
    <p:extLst>
      <p:ext uri="{BB962C8B-B14F-4D97-AF65-F5344CB8AC3E}">
        <p14:creationId xmlns:p14="http://schemas.microsoft.com/office/powerpoint/2010/main" val="73116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fontScale="90000"/>
          </a:bodyPr>
          <a:lstStyle/>
          <a:p>
            <a:pPr algn="ctr"/>
            <a:r>
              <a:rPr lang="en-US" b="1" dirty="0">
                <a:solidFill>
                  <a:srgbClr val="FFFF00"/>
                </a:solidFill>
              </a:rPr>
              <a:t>Who are the </a:t>
            </a:r>
            <a:r>
              <a:rPr lang="en-US" b="1" dirty="0">
                <a:solidFill>
                  <a:srgbClr val="FFFFFF"/>
                </a:solidFill>
              </a:rPr>
              <a:t>fiduciary </a:t>
            </a:r>
            <a:r>
              <a:rPr lang="en-US" b="1" dirty="0" smtClean="0">
                <a:solidFill>
                  <a:srgbClr val="FFFFFF"/>
                </a:solidFill>
              </a:rPr>
              <a:t>duties</a:t>
            </a:r>
            <a:r>
              <a:rPr lang="en-US" b="1" dirty="0" smtClean="0">
                <a:solidFill>
                  <a:srgbClr val="FFFF00"/>
                </a:solidFill>
              </a:rPr>
              <a:t> </a:t>
            </a:r>
            <a:r>
              <a:rPr lang="en-US" b="1" dirty="0">
                <a:solidFill>
                  <a:srgbClr val="FFFF00"/>
                </a:solidFill>
              </a:rPr>
              <a:t>owed to?</a:t>
            </a:r>
            <a:endParaRPr lang="en-US" dirty="0"/>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768" r="152"/>
          <a:stretch/>
        </p:blipFill>
        <p:spPr>
          <a:xfrm>
            <a:off x="3265862" y="1197452"/>
            <a:ext cx="2606092" cy="3511622"/>
          </a:xfrm>
        </p:spPr>
      </p:pic>
      <p:sp>
        <p:nvSpPr>
          <p:cNvPr id="3" name="TextBox 2"/>
          <p:cNvSpPr txBox="1"/>
          <p:nvPr/>
        </p:nvSpPr>
        <p:spPr>
          <a:xfrm>
            <a:off x="725746" y="5023587"/>
            <a:ext cx="7626657" cy="707886"/>
          </a:xfrm>
          <a:prstGeom prst="rect">
            <a:avLst/>
          </a:prstGeom>
          <a:noFill/>
        </p:spPr>
        <p:txBody>
          <a:bodyPr wrap="none" rtlCol="0">
            <a:spAutoFit/>
          </a:bodyPr>
          <a:lstStyle/>
          <a:p>
            <a:r>
              <a:rPr lang="en-US" sz="4000" b="1" dirty="0">
                <a:solidFill>
                  <a:srgbClr val="FFFFFF"/>
                </a:solidFill>
              </a:rPr>
              <a:t>Yes</a:t>
            </a:r>
            <a:r>
              <a:rPr lang="en-US" sz="4000" b="1" dirty="0">
                <a:solidFill>
                  <a:srgbClr val="FFFF00"/>
                </a:solidFill>
              </a:rPr>
              <a:t>. Owed </a:t>
            </a:r>
            <a:r>
              <a:rPr lang="en-US" sz="4000" b="1" dirty="0" smtClean="0">
                <a:solidFill>
                  <a:srgbClr val="FFFF00"/>
                </a:solidFill>
              </a:rPr>
              <a:t>to the </a:t>
            </a:r>
            <a:r>
              <a:rPr lang="en-US" sz="4000" b="1" dirty="0">
                <a:solidFill>
                  <a:srgbClr val="CCFFCC"/>
                </a:solidFill>
              </a:rPr>
              <a:t>Corporation</a:t>
            </a:r>
            <a:r>
              <a:rPr lang="en-US" sz="4000" b="1" dirty="0">
                <a:solidFill>
                  <a:srgbClr val="FFFF00"/>
                </a:solidFill>
              </a:rPr>
              <a:t>.</a:t>
            </a:r>
            <a:endParaRPr lang="en-US" sz="4000" dirty="0"/>
          </a:p>
        </p:txBody>
      </p:sp>
    </p:spTree>
    <p:extLst>
      <p:ext uri="{BB962C8B-B14F-4D97-AF65-F5344CB8AC3E}">
        <p14:creationId xmlns:p14="http://schemas.microsoft.com/office/powerpoint/2010/main" val="34571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0"/>
            <a:ext cx="8847104" cy="1342593"/>
          </a:xfrm>
        </p:spPr>
        <p:txBody>
          <a:bodyPr>
            <a:noAutofit/>
          </a:bodyPr>
          <a:lstStyle/>
          <a:p>
            <a:r>
              <a:rPr lang="en-US" sz="4400" b="1" dirty="0" smtClean="0">
                <a:solidFill>
                  <a:srgbClr val="FFFFFF"/>
                </a:solidFill>
              </a:rPr>
              <a:t>But others may be “considered”</a:t>
            </a:r>
            <a:endParaRPr lang="en-US" sz="4400" b="1" dirty="0">
              <a:solidFill>
                <a:schemeClr val="bg1"/>
              </a:solidFill>
            </a:endParaRPr>
          </a:p>
        </p:txBody>
      </p:sp>
      <p:sp>
        <p:nvSpPr>
          <p:cNvPr id="3" name="Content Placeholder 2"/>
          <p:cNvSpPr>
            <a:spLocks noGrp="1"/>
          </p:cNvSpPr>
          <p:nvPr>
            <p:ph sz="quarter" idx="10"/>
          </p:nvPr>
        </p:nvSpPr>
        <p:spPr>
          <a:xfrm>
            <a:off x="296897" y="1468099"/>
            <a:ext cx="8847103" cy="4750701"/>
          </a:xfrm>
        </p:spPr>
        <p:txBody>
          <a:bodyPr>
            <a:normAutofit/>
          </a:bodyPr>
          <a:lstStyle/>
          <a:p>
            <a:pPr marL="0" indent="0">
              <a:lnSpc>
                <a:spcPct val="90000"/>
              </a:lnSpc>
              <a:buNone/>
            </a:pPr>
            <a:r>
              <a:rPr lang="en-CA" sz="3200" b="1" i="1" dirty="0" smtClean="0">
                <a:solidFill>
                  <a:srgbClr val="FFFF00"/>
                </a:solidFill>
              </a:rPr>
              <a:t>Peoples </a:t>
            </a:r>
            <a:r>
              <a:rPr lang="en-CA" sz="3200" b="1" i="1" dirty="0">
                <a:solidFill>
                  <a:srgbClr val="FFFF00"/>
                </a:solidFill>
              </a:rPr>
              <a:t>Department Stores v. </a:t>
            </a:r>
            <a:r>
              <a:rPr lang="en-CA" sz="3200" b="1" i="1" dirty="0" smtClean="0">
                <a:solidFill>
                  <a:srgbClr val="FFFF00"/>
                </a:solidFill>
              </a:rPr>
              <a:t>Wise</a:t>
            </a:r>
            <a:r>
              <a:rPr lang="en-CA" sz="3200" b="1" dirty="0" smtClean="0">
                <a:solidFill>
                  <a:srgbClr val="CCFFCC"/>
                </a:solidFill>
              </a:rPr>
              <a:t>:</a:t>
            </a:r>
          </a:p>
          <a:p>
            <a:pPr marL="0" indent="0">
              <a:lnSpc>
                <a:spcPct val="90000"/>
              </a:lnSpc>
              <a:buNone/>
            </a:pPr>
            <a:r>
              <a:rPr lang="en-CA" sz="3200" b="1" i="1" dirty="0" smtClean="0">
                <a:solidFill>
                  <a:schemeClr val="bg1"/>
                </a:solidFill>
              </a:rPr>
              <a:t>“</a:t>
            </a:r>
            <a:r>
              <a:rPr lang="en-CA" sz="3200" b="1" i="1" dirty="0">
                <a:solidFill>
                  <a:schemeClr val="bg1"/>
                </a:solidFill>
              </a:rPr>
              <a:t> </a:t>
            </a:r>
            <a:r>
              <a:rPr lang="en-CA" sz="3200" i="1" dirty="0">
                <a:solidFill>
                  <a:schemeClr val="bg1"/>
                </a:solidFill>
              </a:rPr>
              <a:t>We accept as an accurate statement of law that in determining whether they are acting with a view to the best interests of the </a:t>
            </a:r>
            <a:r>
              <a:rPr lang="en-CA" sz="3200" i="1" dirty="0">
                <a:solidFill>
                  <a:srgbClr val="FFFF00"/>
                </a:solidFill>
              </a:rPr>
              <a:t>corporation </a:t>
            </a:r>
            <a:r>
              <a:rPr lang="en-CA" sz="3200" i="1" dirty="0">
                <a:solidFill>
                  <a:srgbClr val="CCFFCC"/>
                </a:solidFill>
              </a:rPr>
              <a:t>it may be legitimate</a:t>
            </a:r>
            <a:r>
              <a:rPr lang="en-CA" sz="3200" i="1" dirty="0">
                <a:solidFill>
                  <a:srgbClr val="FFFF00"/>
                </a:solidFill>
              </a:rPr>
              <a:t>, given all the circumstances of a given case, for the board of directors to consider, inter alia, the interests of shareholders, employees, suppliers, creditors, consumers, governments and the environment</a:t>
            </a:r>
            <a:r>
              <a:rPr lang="en-CA" sz="3200" i="1" dirty="0" smtClean="0">
                <a:solidFill>
                  <a:schemeClr val="bg1"/>
                </a:solidFill>
              </a:rPr>
              <a:t>.”</a:t>
            </a:r>
            <a:endParaRPr lang="en-CA" sz="3200" i="1" dirty="0">
              <a:solidFill>
                <a:schemeClr val="bg1"/>
              </a:solidFill>
            </a:endParaRPr>
          </a:p>
          <a:p>
            <a:pPr marL="0" indent="0">
              <a:buNone/>
            </a:pPr>
            <a:endParaRPr lang="en-US" dirty="0"/>
          </a:p>
        </p:txBody>
      </p:sp>
    </p:spTree>
    <p:extLst>
      <p:ext uri="{BB962C8B-B14F-4D97-AF65-F5344CB8AC3E}">
        <p14:creationId xmlns:p14="http://schemas.microsoft.com/office/powerpoint/2010/main" val="2400951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1-22 at 4.30.49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890" r="-352"/>
          <a:stretch/>
        </p:blipFill>
        <p:spPr>
          <a:xfrm>
            <a:off x="2226724" y="198438"/>
            <a:ext cx="4799827" cy="5691187"/>
          </a:xfrm>
        </p:spPr>
      </p:pic>
    </p:spTree>
    <p:extLst>
      <p:ext uri="{BB962C8B-B14F-4D97-AF65-F5344CB8AC3E}">
        <p14:creationId xmlns:p14="http://schemas.microsoft.com/office/powerpoint/2010/main" val="189055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24046137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929764"/>
            <a:ext cx="8229600" cy="4318000"/>
          </a:xfrm>
        </p:spPr>
        <p:txBody>
          <a:bodyPr>
            <a:normAutofit lnSpcReduction="10000"/>
          </a:bodyPr>
          <a:lstStyle/>
          <a:p>
            <a:pPr marL="0" indent="0" algn="ctr">
              <a:buNone/>
            </a:pPr>
            <a:r>
              <a:rPr lang="en-CA" sz="9600" b="1" dirty="0">
                <a:solidFill>
                  <a:srgbClr val="FFFF00"/>
                </a:solidFill>
                <a:effectLst>
                  <a:glow rad="228600">
                    <a:schemeClr val="accent5">
                      <a:satMod val="175000"/>
                      <a:alpha val="40000"/>
                    </a:schemeClr>
                  </a:glow>
                </a:effectLst>
                <a:latin typeface="American Typewriter"/>
                <a:cs typeface="American Typewriter"/>
              </a:rPr>
              <a:t>CONFLICTS </a:t>
            </a:r>
            <a:r>
              <a:rPr lang="en-CA" sz="9600" b="1" dirty="0">
                <a:solidFill>
                  <a:srgbClr val="FFFFFF"/>
                </a:solidFill>
                <a:effectLst>
                  <a:glow rad="228600">
                    <a:schemeClr val="accent5">
                      <a:satMod val="175000"/>
                      <a:alpha val="40000"/>
                    </a:schemeClr>
                  </a:glow>
                </a:effectLst>
                <a:latin typeface="American Typewriter"/>
                <a:cs typeface="American Typewriter"/>
              </a:rPr>
              <a:t>OF</a:t>
            </a:r>
            <a:r>
              <a:rPr lang="en-CA" sz="9600" b="1" dirty="0">
                <a:solidFill>
                  <a:srgbClr val="FFFF00"/>
                </a:solidFill>
                <a:effectLst>
                  <a:glow rad="228600">
                    <a:schemeClr val="accent5">
                      <a:satMod val="175000"/>
                      <a:alpha val="40000"/>
                    </a:schemeClr>
                  </a:glow>
                </a:effectLst>
                <a:latin typeface="American Typewriter"/>
                <a:cs typeface="American Typewriter"/>
              </a:rPr>
              <a:t> INTEREST </a:t>
            </a:r>
            <a:r>
              <a:rPr lang="en-CA" sz="9600" b="1" dirty="0">
                <a:solidFill>
                  <a:srgbClr val="FFFFFF"/>
                </a:solidFill>
                <a:effectLst>
                  <a:glow rad="228600">
                    <a:schemeClr val="accent5">
                      <a:satMod val="175000"/>
                      <a:alpha val="40000"/>
                    </a:schemeClr>
                  </a:glow>
                </a:effectLst>
                <a:latin typeface="American Typewriter"/>
                <a:cs typeface="American Typewriter"/>
              </a:rPr>
              <a:t>AND</a:t>
            </a:r>
            <a:r>
              <a:rPr lang="en-CA" sz="9600" b="1" dirty="0">
                <a:solidFill>
                  <a:srgbClr val="FFFF00"/>
                </a:solidFill>
                <a:effectLst>
                  <a:glow rad="228600">
                    <a:schemeClr val="accent5">
                      <a:satMod val="175000"/>
                      <a:alpha val="40000"/>
                    </a:schemeClr>
                  </a:glow>
                </a:effectLst>
                <a:latin typeface="American Typewriter"/>
                <a:cs typeface="American Typewriter"/>
              </a:rPr>
              <a:t> DUTY</a:t>
            </a:r>
          </a:p>
          <a:p>
            <a:pPr marL="0" indent="0">
              <a:buNone/>
            </a:pPr>
            <a:endParaRPr lang="en-US" dirty="0"/>
          </a:p>
        </p:txBody>
      </p:sp>
    </p:spTree>
    <p:extLst>
      <p:ext uri="{BB962C8B-B14F-4D97-AF65-F5344CB8AC3E}">
        <p14:creationId xmlns:p14="http://schemas.microsoft.com/office/powerpoint/2010/main" val="192218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87675"/>
          </a:xfrm>
        </p:spPr>
        <p:txBody>
          <a:bodyPr>
            <a:normAutofit fontScale="90000"/>
          </a:bodyPr>
          <a:lstStyle/>
          <a:p>
            <a:r>
              <a:rPr lang="en-CA" b="1" i="1" dirty="0" smtClean="0"/>
              <a:t/>
            </a:r>
            <a:br>
              <a:rPr lang="en-CA" b="1" i="1" dirty="0" smtClean="0"/>
            </a:br>
            <a:r>
              <a:rPr lang="en-CA" b="1" i="1" dirty="0" smtClean="0">
                <a:solidFill>
                  <a:srgbClr val="FFFF00"/>
                </a:solidFill>
              </a:rPr>
              <a:t>Aberdeen </a:t>
            </a:r>
            <a:r>
              <a:rPr lang="en-CA" b="1" i="1" dirty="0">
                <a:solidFill>
                  <a:srgbClr val="FFFF00"/>
                </a:solidFill>
              </a:rPr>
              <a:t>Railway Co. v. </a:t>
            </a:r>
            <a:r>
              <a:rPr lang="en-CA" b="1" i="1" dirty="0" err="1">
                <a:solidFill>
                  <a:srgbClr val="FFFF00"/>
                </a:solidFill>
              </a:rPr>
              <a:t>Blaikie</a:t>
            </a:r>
            <a:r>
              <a:rPr lang="en-CA" b="1" i="1" dirty="0">
                <a:solidFill>
                  <a:srgbClr val="FFFF00"/>
                </a:solidFill>
              </a:rPr>
              <a:t> Bros.</a:t>
            </a:r>
            <a:r>
              <a:rPr lang="en-CA" dirty="0">
                <a:solidFill>
                  <a:srgbClr val="FFFF00"/>
                </a:solidFill>
              </a:rPr>
              <a:t> </a:t>
            </a:r>
            <a:r>
              <a:rPr lang="en-CA" dirty="0">
                <a:solidFill>
                  <a:schemeClr val="bg1"/>
                </a:solidFill>
              </a:rPr>
              <a:t>[1843-60] All E.R. Rep </a:t>
            </a:r>
            <a:r>
              <a:rPr lang="en-CA" dirty="0" smtClean="0">
                <a:solidFill>
                  <a:schemeClr val="bg1"/>
                </a:solidFill>
              </a:rPr>
              <a:t>249 (1853)</a:t>
            </a:r>
            <a:r>
              <a:rPr lang="en-CA" dirty="0">
                <a:solidFill>
                  <a:schemeClr val="bg1"/>
                </a:solidFill>
              </a:rPr>
              <a:t/>
            </a:r>
            <a:br>
              <a:rPr lang="en-CA" dirty="0">
                <a:solidFill>
                  <a:schemeClr val="bg1"/>
                </a:solidFill>
              </a:rPr>
            </a:br>
            <a:endParaRPr lang="en-US" dirty="0">
              <a:solidFill>
                <a:schemeClr val="bg1"/>
              </a:solidFill>
            </a:endParaRPr>
          </a:p>
        </p:txBody>
      </p:sp>
      <p:sp>
        <p:nvSpPr>
          <p:cNvPr id="3" name="Content Placeholder 2"/>
          <p:cNvSpPr>
            <a:spLocks noGrp="1"/>
          </p:cNvSpPr>
          <p:nvPr>
            <p:ph sz="quarter" idx="10"/>
          </p:nvPr>
        </p:nvSpPr>
        <p:spPr>
          <a:xfrm>
            <a:off x="457200" y="1369125"/>
            <a:ext cx="8686800" cy="4932151"/>
          </a:xfrm>
        </p:spPr>
        <p:txBody>
          <a:bodyPr>
            <a:normAutofit/>
          </a:bodyPr>
          <a:lstStyle/>
          <a:p>
            <a:pPr marL="0" indent="0">
              <a:buNone/>
            </a:pPr>
            <a:r>
              <a:rPr lang="en-CA" sz="3400" i="1" dirty="0">
                <a:solidFill>
                  <a:srgbClr val="FFFFFF"/>
                </a:solidFill>
              </a:rPr>
              <a:t>“A </a:t>
            </a:r>
            <a:r>
              <a:rPr lang="en-CA" sz="3400" i="1" dirty="0">
                <a:solidFill>
                  <a:srgbClr val="FFFF00"/>
                </a:solidFill>
              </a:rPr>
              <a:t>corporate</a:t>
            </a:r>
            <a:r>
              <a:rPr lang="en-CA" sz="3400" i="1" dirty="0">
                <a:solidFill>
                  <a:srgbClr val="FFFFFF"/>
                </a:solidFill>
              </a:rPr>
              <a:t> body </a:t>
            </a:r>
            <a:r>
              <a:rPr lang="en-CA" sz="3400" i="1" dirty="0">
                <a:solidFill>
                  <a:srgbClr val="FFFF00"/>
                </a:solidFill>
              </a:rPr>
              <a:t>can only act by </a:t>
            </a:r>
            <a:r>
              <a:rPr lang="en-CA" sz="3400" i="1" dirty="0" smtClean="0">
                <a:solidFill>
                  <a:srgbClr val="FFFF00"/>
                </a:solidFill>
              </a:rPr>
              <a:t>agents</a:t>
            </a:r>
            <a:r>
              <a:rPr lang="mr-IN" sz="3400" i="1" dirty="0" smtClean="0">
                <a:solidFill>
                  <a:srgbClr val="FFFFFF"/>
                </a:solidFill>
              </a:rPr>
              <a:t>…</a:t>
            </a:r>
            <a:r>
              <a:rPr lang="en-CA" sz="3400" i="1" dirty="0" smtClean="0">
                <a:solidFill>
                  <a:srgbClr val="FFFFFF"/>
                </a:solidFill>
              </a:rPr>
              <a:t>Such </a:t>
            </a:r>
            <a:r>
              <a:rPr lang="en-CA" sz="3400" i="1" dirty="0">
                <a:solidFill>
                  <a:srgbClr val="FFFFFF"/>
                </a:solidFill>
              </a:rPr>
              <a:t>agents have duties to discharge of a fiduciary nature towards their principal. And it is a rule of universal application, that </a:t>
            </a:r>
            <a:r>
              <a:rPr lang="en-CA" sz="3400" i="1" dirty="0">
                <a:solidFill>
                  <a:srgbClr val="FFFF00"/>
                </a:solidFill>
              </a:rPr>
              <a:t>no one</a:t>
            </a:r>
            <a:r>
              <a:rPr lang="en-CA" sz="3400" i="1" dirty="0">
                <a:solidFill>
                  <a:srgbClr val="FFFFFF"/>
                </a:solidFill>
              </a:rPr>
              <a:t>, having such duties to discharge, </a:t>
            </a:r>
            <a:r>
              <a:rPr lang="en-CA" sz="3400" i="1" dirty="0">
                <a:solidFill>
                  <a:srgbClr val="FFFF00"/>
                </a:solidFill>
              </a:rPr>
              <a:t>shall be allowed to enter into engagements in which he has, or can have, a personal interest conflicting, or which possibly may conflict, with the interests of those whom he is bound to </a:t>
            </a:r>
            <a:r>
              <a:rPr lang="en-CA" sz="3400" i="1" dirty="0" smtClean="0">
                <a:solidFill>
                  <a:srgbClr val="FFFF00"/>
                </a:solidFill>
              </a:rPr>
              <a:t>protect</a:t>
            </a:r>
            <a:r>
              <a:rPr lang="mr-IN" sz="3400" i="1" dirty="0" smtClean="0">
                <a:solidFill>
                  <a:srgbClr val="FFFFFF"/>
                </a:solidFill>
              </a:rPr>
              <a:t>…</a:t>
            </a:r>
            <a:r>
              <a:rPr lang="en-CA" sz="3400" i="1" dirty="0" smtClean="0">
                <a:solidFill>
                  <a:srgbClr val="FFFFFF"/>
                </a:solidFill>
              </a:rPr>
              <a:t>”</a:t>
            </a:r>
            <a:endParaRPr lang="en-CA" sz="3400" dirty="0">
              <a:solidFill>
                <a:srgbClr val="FFFFFF"/>
              </a:solidFill>
            </a:endParaRPr>
          </a:p>
          <a:p>
            <a:pPr marL="0" indent="0">
              <a:buNone/>
            </a:pPr>
            <a:endParaRPr lang="en-US" dirty="0"/>
          </a:p>
        </p:txBody>
      </p:sp>
    </p:spTree>
    <p:extLst>
      <p:ext uri="{BB962C8B-B14F-4D97-AF65-F5344CB8AC3E}">
        <p14:creationId xmlns:p14="http://schemas.microsoft.com/office/powerpoint/2010/main" val="1253397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Autofit/>
          </a:bodyPr>
          <a:lstStyle/>
          <a:p>
            <a:r>
              <a:rPr lang="en-CA" sz="3200" b="1" i="1" dirty="0">
                <a:solidFill>
                  <a:srgbClr val="FFFF00"/>
                </a:solidFill>
              </a:rPr>
              <a:t>North-West Transportation Co. </a:t>
            </a:r>
            <a:r>
              <a:rPr lang="en-CA" sz="3200" b="1" i="1" dirty="0" smtClean="0">
                <a:solidFill>
                  <a:srgbClr val="FFFF00"/>
                </a:solidFill>
              </a:rPr>
              <a:t>v. Beatty</a:t>
            </a:r>
            <a:r>
              <a:rPr lang="en-CA" sz="3200" b="1" dirty="0">
                <a:solidFill>
                  <a:srgbClr val="FFFF00"/>
                </a:solidFill>
              </a:rPr>
              <a:t> </a:t>
            </a:r>
            <a:r>
              <a:rPr lang="en-CA" sz="3200" b="1" dirty="0" smtClean="0">
                <a:solidFill>
                  <a:srgbClr val="FFFF00"/>
                </a:solidFill>
              </a:rPr>
              <a:t> </a:t>
            </a:r>
            <a:r>
              <a:rPr lang="en-CA" sz="3200" dirty="0" smtClean="0">
                <a:solidFill>
                  <a:schemeClr val="bg1"/>
                </a:solidFill>
              </a:rPr>
              <a:t>(</a:t>
            </a:r>
            <a:r>
              <a:rPr lang="en-CA" sz="3200" dirty="0">
                <a:solidFill>
                  <a:schemeClr val="bg1"/>
                </a:solidFill>
              </a:rPr>
              <a:t>1887</a:t>
            </a:r>
            <a:r>
              <a:rPr lang="en-CA" sz="3200" dirty="0" smtClean="0">
                <a:solidFill>
                  <a:schemeClr val="bg1"/>
                </a:solidFill>
              </a:rPr>
              <a:t>) </a:t>
            </a:r>
            <a:r>
              <a:rPr lang="en-CA" sz="3200" dirty="0">
                <a:solidFill>
                  <a:schemeClr val="bg1"/>
                </a:solidFill>
              </a:rPr>
              <a:t>12 App. </a:t>
            </a:r>
            <a:r>
              <a:rPr lang="en-CA" sz="3200" dirty="0" err="1">
                <a:solidFill>
                  <a:schemeClr val="bg1"/>
                </a:solidFill>
              </a:rPr>
              <a:t>Cas</a:t>
            </a:r>
            <a:r>
              <a:rPr lang="en-CA" sz="3200" dirty="0">
                <a:solidFill>
                  <a:schemeClr val="bg1"/>
                </a:solidFill>
              </a:rPr>
              <a:t>. 589 (Ont. J.C.P.C.) </a:t>
            </a:r>
            <a:endParaRPr lang="en-US" sz="3200" dirty="0">
              <a:solidFill>
                <a:schemeClr val="bg1"/>
              </a:solidFill>
            </a:endParaRPr>
          </a:p>
        </p:txBody>
      </p:sp>
      <p:sp>
        <p:nvSpPr>
          <p:cNvPr id="3" name="Content Placeholder 2"/>
          <p:cNvSpPr>
            <a:spLocks noGrp="1"/>
          </p:cNvSpPr>
          <p:nvPr>
            <p:ph sz="quarter" idx="10"/>
          </p:nvPr>
        </p:nvSpPr>
        <p:spPr>
          <a:xfrm>
            <a:off x="0" y="1408133"/>
            <a:ext cx="9144000" cy="4497251"/>
          </a:xfrm>
        </p:spPr>
        <p:txBody>
          <a:bodyPr>
            <a:normAutofit fontScale="92500"/>
          </a:bodyPr>
          <a:lstStyle/>
          <a:p>
            <a:r>
              <a:rPr lang="en-CA" dirty="0" smtClean="0">
                <a:solidFill>
                  <a:srgbClr val="FFFFFF"/>
                </a:solidFill>
              </a:rPr>
              <a:t>James </a:t>
            </a:r>
            <a:r>
              <a:rPr lang="en-CA" dirty="0">
                <a:solidFill>
                  <a:srgbClr val="FFFFFF"/>
                </a:solidFill>
              </a:rPr>
              <a:t>H. Beatty, a</a:t>
            </a:r>
            <a:r>
              <a:rPr lang="en-CA" dirty="0" smtClean="0">
                <a:solidFill>
                  <a:srgbClr val="FFFFFF"/>
                </a:solidFill>
              </a:rPr>
              <a:t> director </a:t>
            </a:r>
            <a:r>
              <a:rPr lang="en-CA" dirty="0">
                <a:solidFill>
                  <a:srgbClr val="FFFFFF"/>
                </a:solidFill>
              </a:rPr>
              <a:t>of the North-West Transportation Co. sold that company a ship that he owned.  </a:t>
            </a:r>
            <a:endParaRPr lang="en-CA" dirty="0" smtClean="0">
              <a:solidFill>
                <a:srgbClr val="FFFFFF"/>
              </a:solidFill>
            </a:endParaRPr>
          </a:p>
          <a:p>
            <a:r>
              <a:rPr lang="en-CA" dirty="0" smtClean="0">
                <a:solidFill>
                  <a:srgbClr val="FFFFFF"/>
                </a:solidFill>
              </a:rPr>
              <a:t>The </a:t>
            </a:r>
            <a:r>
              <a:rPr lang="en-CA" dirty="0">
                <a:solidFill>
                  <a:srgbClr val="FFFFFF"/>
                </a:solidFill>
              </a:rPr>
              <a:t>shareholders, including James H. Beatty, voted to approve transaction. However another director of the North-West Transportation Co., Henry Beatty, sued the North-West Transportation Co. and certain defendant directors </a:t>
            </a:r>
            <a:r>
              <a:rPr lang="en-CA" dirty="0" smtClean="0">
                <a:solidFill>
                  <a:srgbClr val="FFFFFF"/>
                </a:solidFill>
              </a:rPr>
              <a:t>to </a:t>
            </a:r>
            <a:r>
              <a:rPr lang="en-CA" dirty="0">
                <a:solidFill>
                  <a:srgbClr val="FFFFFF"/>
                </a:solidFill>
              </a:rPr>
              <a:t>set aside the sale.</a:t>
            </a:r>
          </a:p>
          <a:p>
            <a:pPr marL="0" indent="0">
              <a:buNone/>
            </a:pPr>
            <a:r>
              <a:rPr lang="en-CA" sz="3000" dirty="0" smtClean="0">
                <a:solidFill>
                  <a:srgbClr val="FFFF00"/>
                </a:solidFill>
              </a:rPr>
              <a:t>    Principles that </a:t>
            </a:r>
            <a:r>
              <a:rPr lang="en-CA" sz="3000" dirty="0">
                <a:solidFill>
                  <a:srgbClr val="FFFF00"/>
                </a:solidFill>
              </a:rPr>
              <a:t>emerge from the case:</a:t>
            </a:r>
          </a:p>
          <a:p>
            <a:pPr marL="457200" lvl="0" indent="-457200">
              <a:buFont typeface="+mj-lt"/>
              <a:buAutoNum type="arabicPeriod"/>
            </a:pPr>
            <a:r>
              <a:rPr lang="en-CA" dirty="0">
                <a:solidFill>
                  <a:srgbClr val="FFFFFF"/>
                </a:solidFill>
              </a:rPr>
              <a:t>A </a:t>
            </a:r>
            <a:r>
              <a:rPr lang="en-CA" dirty="0">
                <a:solidFill>
                  <a:srgbClr val="FFFF00"/>
                </a:solidFill>
              </a:rPr>
              <a:t>vote of the majority </a:t>
            </a:r>
            <a:r>
              <a:rPr lang="en-CA" dirty="0">
                <a:solidFill>
                  <a:srgbClr val="FFFFFF"/>
                </a:solidFill>
              </a:rPr>
              <a:t>of the shareholders on some issue as to which they are competent </a:t>
            </a:r>
            <a:r>
              <a:rPr lang="en-CA" dirty="0">
                <a:solidFill>
                  <a:srgbClr val="FFFF00"/>
                </a:solidFill>
              </a:rPr>
              <a:t>binds the minority </a:t>
            </a:r>
            <a:r>
              <a:rPr lang="en-CA" dirty="0">
                <a:solidFill>
                  <a:srgbClr val="FFFFFF"/>
                </a:solidFill>
              </a:rPr>
              <a:t>and the corporation.</a:t>
            </a:r>
          </a:p>
          <a:p>
            <a:pPr marL="457200" lvl="0" indent="-457200">
              <a:buFont typeface="+mj-lt"/>
              <a:buAutoNum type="arabicPeriod"/>
            </a:pPr>
            <a:r>
              <a:rPr lang="en-CA" dirty="0">
                <a:solidFill>
                  <a:srgbClr val="FFFFFF"/>
                </a:solidFill>
              </a:rPr>
              <a:t>A </a:t>
            </a:r>
            <a:r>
              <a:rPr lang="en-CA" dirty="0">
                <a:solidFill>
                  <a:srgbClr val="FFFF00"/>
                </a:solidFill>
              </a:rPr>
              <a:t>shareholder’s vote is not disqualified by a private interest being at stake</a:t>
            </a:r>
            <a:r>
              <a:rPr lang="en-CA" dirty="0">
                <a:solidFill>
                  <a:srgbClr val="FFFFFF"/>
                </a:solidFill>
              </a:rPr>
              <a:t>.</a:t>
            </a:r>
          </a:p>
          <a:p>
            <a:pPr marL="457200" lvl="0" indent="-457200">
              <a:buFont typeface="+mj-lt"/>
              <a:buAutoNum type="arabicPeriod"/>
            </a:pPr>
            <a:r>
              <a:rPr lang="en-CA" dirty="0">
                <a:solidFill>
                  <a:srgbClr val="FFFFFF"/>
                </a:solidFill>
              </a:rPr>
              <a:t>I</a:t>
            </a:r>
            <a:r>
              <a:rPr lang="en-CA" dirty="0" smtClean="0">
                <a:solidFill>
                  <a:srgbClr val="FFFFFF"/>
                </a:solidFill>
              </a:rPr>
              <a:t>n </a:t>
            </a:r>
            <a:r>
              <a:rPr lang="en-CA" dirty="0">
                <a:solidFill>
                  <a:srgbClr val="FFFFFF"/>
                </a:solidFill>
              </a:rPr>
              <a:t>the </a:t>
            </a:r>
            <a:r>
              <a:rPr lang="en-CA" dirty="0">
                <a:solidFill>
                  <a:srgbClr val="CCFFCC"/>
                </a:solidFill>
              </a:rPr>
              <a:t>absence of fraud or oppression a breach of director’s duty to avoid conflict can be “ratified” by a majority of shareholders including the vote of the conflicted director</a:t>
            </a:r>
            <a:r>
              <a:rPr lang="en-CA" dirty="0">
                <a:solidFill>
                  <a:srgbClr val="FFFFFF"/>
                </a:solidFill>
              </a:rPr>
              <a:t>.</a:t>
            </a:r>
          </a:p>
          <a:p>
            <a:pPr marL="0" indent="0">
              <a:buNone/>
            </a:pPr>
            <a:endParaRPr lang="en-US" dirty="0"/>
          </a:p>
        </p:txBody>
      </p:sp>
    </p:spTree>
    <p:extLst>
      <p:ext uri="{BB962C8B-B14F-4D97-AF65-F5344CB8AC3E}">
        <p14:creationId xmlns:p14="http://schemas.microsoft.com/office/powerpoint/2010/main" val="3916187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31" y="0"/>
            <a:ext cx="8824425" cy="1016000"/>
          </a:xfrm>
        </p:spPr>
        <p:txBody>
          <a:bodyPr>
            <a:noAutofit/>
          </a:bodyPr>
          <a:lstStyle/>
          <a:p>
            <a:r>
              <a:rPr lang="en-US" sz="4400" dirty="0" smtClean="0">
                <a:solidFill>
                  <a:srgbClr val="FFFF00"/>
                </a:solidFill>
              </a:rPr>
              <a:t>A word about </a:t>
            </a:r>
            <a:r>
              <a:rPr lang="en-US" sz="4400" b="1" dirty="0" smtClean="0">
                <a:solidFill>
                  <a:srgbClr val="FFFFFF"/>
                </a:solidFill>
              </a:rPr>
              <a:t>Valida</a:t>
            </a:r>
            <a:r>
              <a:rPr lang="en-US" sz="4400" b="1" dirty="0" smtClean="0">
                <a:solidFill>
                  <a:schemeClr val="bg1"/>
                </a:solidFill>
              </a:rPr>
              <a:t>ting Mistakes</a:t>
            </a:r>
            <a:endParaRPr lang="en-US" sz="4400" b="1" dirty="0">
              <a:solidFill>
                <a:schemeClr val="bg1"/>
              </a:solidFill>
            </a:endParaRPr>
          </a:p>
        </p:txBody>
      </p:sp>
      <p:sp>
        <p:nvSpPr>
          <p:cNvPr id="3" name="Content Placeholder 2"/>
          <p:cNvSpPr>
            <a:spLocks noGrp="1"/>
          </p:cNvSpPr>
          <p:nvPr>
            <p:ph sz="quarter" idx="10"/>
          </p:nvPr>
        </p:nvSpPr>
        <p:spPr>
          <a:xfrm>
            <a:off x="197931" y="1015999"/>
            <a:ext cx="8488869" cy="5219295"/>
          </a:xfrm>
        </p:spPr>
        <p:txBody>
          <a:bodyPr>
            <a:normAutofit/>
          </a:bodyPr>
          <a:lstStyle/>
          <a:p>
            <a:pPr marL="457200" indent="-457200">
              <a:buFont typeface="+mj-lt"/>
              <a:buAutoNum type="arabicPeriod"/>
            </a:pPr>
            <a:r>
              <a:rPr lang="en-CA" sz="3600" dirty="0">
                <a:solidFill>
                  <a:schemeClr val="bg1"/>
                </a:solidFill>
              </a:rPr>
              <a:t>N</a:t>
            </a:r>
            <a:r>
              <a:rPr lang="en-CA" sz="3600" dirty="0" smtClean="0">
                <a:solidFill>
                  <a:schemeClr val="bg1"/>
                </a:solidFill>
              </a:rPr>
              <a:t>ote </a:t>
            </a:r>
            <a:r>
              <a:rPr lang="en-CA" sz="3600" dirty="0">
                <a:solidFill>
                  <a:schemeClr val="bg1"/>
                </a:solidFill>
              </a:rPr>
              <a:t>that </a:t>
            </a:r>
            <a:r>
              <a:rPr lang="en-CA" sz="3600" dirty="0" smtClean="0">
                <a:solidFill>
                  <a:srgbClr val="FFFF00"/>
                </a:solidFill>
              </a:rPr>
              <a:t>events such as the </a:t>
            </a:r>
            <a:r>
              <a:rPr lang="en-CA" sz="3600" dirty="0">
                <a:solidFill>
                  <a:srgbClr val="FFFF00"/>
                </a:solidFill>
              </a:rPr>
              <a:t>improper issuance of shares </a:t>
            </a:r>
            <a:r>
              <a:rPr lang="en-CA" sz="3600" dirty="0" smtClean="0">
                <a:solidFill>
                  <a:schemeClr val="bg1"/>
                </a:solidFill>
              </a:rPr>
              <a:t>can </a:t>
            </a:r>
            <a:r>
              <a:rPr lang="en-CA" sz="3600" dirty="0">
                <a:solidFill>
                  <a:schemeClr val="bg1"/>
                </a:solidFill>
              </a:rPr>
              <a:t>be </a:t>
            </a:r>
            <a:r>
              <a:rPr lang="en-CA" sz="3600" dirty="0" smtClean="0">
                <a:solidFill>
                  <a:schemeClr val="bg1"/>
                </a:solidFill>
              </a:rPr>
              <a:t>validated, but only </a:t>
            </a:r>
            <a:r>
              <a:rPr lang="en-CA" sz="3600" dirty="0">
                <a:solidFill>
                  <a:schemeClr val="bg1"/>
                </a:solidFill>
              </a:rPr>
              <a:t>if the decision was to be </a:t>
            </a:r>
            <a:r>
              <a:rPr lang="en-CA" sz="3600" dirty="0">
                <a:solidFill>
                  <a:srgbClr val="CCFFCC"/>
                </a:solidFill>
              </a:rPr>
              <a:t>ratified by the shareholders at a general meeting</a:t>
            </a:r>
            <a:r>
              <a:rPr lang="en-CA" sz="3600" dirty="0">
                <a:solidFill>
                  <a:schemeClr val="bg1"/>
                </a:solidFill>
              </a:rPr>
              <a:t>. </a:t>
            </a:r>
            <a:endParaRPr lang="en-CA" sz="3600" dirty="0" smtClean="0">
              <a:solidFill>
                <a:schemeClr val="bg1"/>
              </a:solidFill>
            </a:endParaRPr>
          </a:p>
          <a:p>
            <a:pPr marL="457200" indent="-457200">
              <a:buFont typeface="+mj-lt"/>
              <a:buAutoNum type="arabicPeriod"/>
            </a:pPr>
            <a:r>
              <a:rPr lang="en-CA" sz="3600" dirty="0" smtClean="0">
                <a:solidFill>
                  <a:schemeClr val="bg1"/>
                </a:solidFill>
              </a:rPr>
              <a:t>Validating </a:t>
            </a:r>
            <a:r>
              <a:rPr lang="en-CA" sz="3600" dirty="0">
                <a:solidFill>
                  <a:schemeClr val="bg1"/>
                </a:solidFill>
              </a:rPr>
              <a:t>mistakes and miscue’s through shareholder </a:t>
            </a:r>
            <a:r>
              <a:rPr lang="en-CA" sz="3600" dirty="0">
                <a:solidFill>
                  <a:srgbClr val="FFFF00"/>
                </a:solidFill>
              </a:rPr>
              <a:t>ratification at a general meeting is actually quite a practical and logical step</a:t>
            </a:r>
            <a:r>
              <a:rPr lang="en-CA" sz="3600" dirty="0">
                <a:solidFill>
                  <a:schemeClr val="bg1"/>
                </a:solidFill>
              </a:rPr>
              <a:t> when you </a:t>
            </a:r>
            <a:r>
              <a:rPr lang="en-CA" sz="3600" dirty="0" smtClean="0">
                <a:solidFill>
                  <a:schemeClr val="bg1"/>
                </a:solidFill>
              </a:rPr>
              <a:t>think about </a:t>
            </a:r>
            <a:r>
              <a:rPr lang="en-CA" sz="3600" dirty="0">
                <a:solidFill>
                  <a:schemeClr val="bg1"/>
                </a:solidFill>
              </a:rPr>
              <a:t>it. </a:t>
            </a:r>
            <a:r>
              <a:rPr lang="en-CA" sz="3600" dirty="0" smtClean="0">
                <a:solidFill>
                  <a:schemeClr val="bg1"/>
                </a:solidFill>
              </a:rPr>
              <a:t>In many situations it may not even be a difficult step.</a:t>
            </a:r>
          </a:p>
          <a:p>
            <a:endParaRPr lang="en-US" dirty="0"/>
          </a:p>
        </p:txBody>
      </p:sp>
    </p:spTree>
    <p:extLst>
      <p:ext uri="{BB962C8B-B14F-4D97-AF65-F5344CB8AC3E}">
        <p14:creationId xmlns:p14="http://schemas.microsoft.com/office/powerpoint/2010/main" val="6860994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935"/>
            <a:ext cx="8229600" cy="1352631"/>
          </a:xfrm>
        </p:spPr>
        <p:txBody>
          <a:bodyPr>
            <a:normAutofit/>
          </a:bodyPr>
          <a:lstStyle/>
          <a:p>
            <a:r>
              <a:rPr lang="en-US" sz="6000" b="1" dirty="0" smtClean="0">
                <a:solidFill>
                  <a:srgbClr val="FFFF00"/>
                </a:solidFill>
              </a:rPr>
              <a:t>Evaluations</a:t>
            </a:r>
            <a:endParaRPr lang="en-US" sz="6000" b="1" dirty="0">
              <a:solidFill>
                <a:srgbClr val="FFFF00"/>
              </a:solidFill>
            </a:endParaRPr>
          </a:p>
        </p:txBody>
      </p:sp>
      <p:sp>
        <p:nvSpPr>
          <p:cNvPr id="3" name="Content Placeholder 2"/>
          <p:cNvSpPr>
            <a:spLocks noGrp="1"/>
          </p:cNvSpPr>
          <p:nvPr>
            <p:ph sz="quarter" idx="10"/>
          </p:nvPr>
        </p:nvSpPr>
        <p:spPr>
          <a:xfrm>
            <a:off x="457200" y="1979458"/>
            <a:ext cx="8229600" cy="3975413"/>
          </a:xfrm>
        </p:spPr>
        <p:txBody>
          <a:bodyPr>
            <a:normAutofit/>
          </a:bodyPr>
          <a:lstStyle/>
          <a:p>
            <a:pPr marL="0" indent="0">
              <a:buNone/>
            </a:pPr>
            <a:r>
              <a:rPr lang="en-US" sz="5400" b="1" dirty="0" smtClean="0">
                <a:solidFill>
                  <a:schemeClr val="bg1"/>
                </a:solidFill>
              </a:rPr>
              <a:t>Online at </a:t>
            </a:r>
          </a:p>
          <a:p>
            <a:pPr marL="0" indent="0">
              <a:buNone/>
            </a:pPr>
            <a:r>
              <a:rPr lang="en-US" sz="5400" b="1" dirty="0">
                <a:solidFill>
                  <a:schemeClr val="bg1"/>
                </a:solidFill>
                <a:hlinkClick r:id="rId2"/>
              </a:rPr>
              <a:t>https://eval.ctlt.ubc.ca/</a:t>
            </a:r>
            <a:r>
              <a:rPr lang="en-US" sz="5400" b="1" dirty="0" smtClean="0">
                <a:solidFill>
                  <a:schemeClr val="bg1"/>
                </a:solidFill>
                <a:hlinkClick r:id="rId2"/>
              </a:rPr>
              <a:t>law</a:t>
            </a:r>
            <a:r>
              <a:rPr lang="en-US" sz="5400" b="1" dirty="0" smtClean="0">
                <a:solidFill>
                  <a:schemeClr val="bg1"/>
                </a:solidFill>
              </a:rPr>
              <a:t> until Monday December 5 @ 11:59 PM</a:t>
            </a:r>
            <a:endParaRPr lang="en-US" sz="5400" b="1" dirty="0">
              <a:solidFill>
                <a:schemeClr val="bg1"/>
              </a:solidFill>
            </a:endParaRPr>
          </a:p>
        </p:txBody>
      </p:sp>
    </p:spTree>
    <p:extLst>
      <p:ext uri="{BB962C8B-B14F-4D97-AF65-F5344CB8AC3E}">
        <p14:creationId xmlns:p14="http://schemas.microsoft.com/office/powerpoint/2010/main" val="46976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686800" cy="877577"/>
          </a:xfrm>
        </p:spPr>
        <p:txBody>
          <a:bodyPr>
            <a:normAutofit fontScale="90000"/>
          </a:bodyPr>
          <a:lstStyle/>
          <a:p>
            <a:r>
              <a:rPr lang="en-CA" b="1" dirty="0">
                <a:solidFill>
                  <a:srgbClr val="FFFF00"/>
                </a:solidFill>
              </a:rPr>
              <a:t>Statutory </a:t>
            </a:r>
            <a:r>
              <a:rPr lang="en-CA" b="1" dirty="0">
                <a:solidFill>
                  <a:schemeClr val="bg1"/>
                </a:solidFill>
              </a:rPr>
              <a:t>Conflict of Interest </a:t>
            </a:r>
            <a:r>
              <a:rPr lang="en-CA" b="1" dirty="0">
                <a:solidFill>
                  <a:srgbClr val="FFFF00"/>
                </a:solidFill>
              </a:rPr>
              <a:t>Protocols</a:t>
            </a:r>
            <a:r>
              <a:rPr lang="en-CA" dirty="0">
                <a:solidFill>
                  <a:srgbClr val="FFFF00"/>
                </a:solidFill>
              </a:rPr>
              <a:t> </a:t>
            </a:r>
            <a:endParaRPr lang="en-US" dirty="0">
              <a:solidFill>
                <a:srgbClr val="FFFF00"/>
              </a:solidFill>
            </a:endParaRPr>
          </a:p>
        </p:txBody>
      </p:sp>
      <p:sp>
        <p:nvSpPr>
          <p:cNvPr id="3" name="Content Placeholder 2"/>
          <p:cNvSpPr>
            <a:spLocks noGrp="1"/>
          </p:cNvSpPr>
          <p:nvPr>
            <p:ph sz="quarter" idx="10"/>
          </p:nvPr>
        </p:nvSpPr>
        <p:spPr>
          <a:xfrm>
            <a:off x="457200" y="1105198"/>
            <a:ext cx="8686800" cy="5229070"/>
          </a:xfrm>
        </p:spPr>
        <p:txBody>
          <a:bodyPr>
            <a:normAutofit/>
          </a:bodyPr>
          <a:lstStyle/>
          <a:p>
            <a:pPr marL="0" indent="0">
              <a:buNone/>
            </a:pPr>
            <a:r>
              <a:rPr lang="en-CA" sz="2800" dirty="0" smtClean="0">
                <a:solidFill>
                  <a:srgbClr val="CCFFCC"/>
                </a:solidFill>
              </a:rPr>
              <a:t>BCBCA Section </a:t>
            </a:r>
            <a:r>
              <a:rPr lang="en-CA" sz="2800" dirty="0">
                <a:solidFill>
                  <a:srgbClr val="CCFFCC"/>
                </a:solidFill>
              </a:rPr>
              <a:t>147 </a:t>
            </a:r>
            <a:r>
              <a:rPr lang="en-CA" sz="2800" dirty="0">
                <a:solidFill>
                  <a:schemeClr val="bg1"/>
                </a:solidFill>
              </a:rPr>
              <a:t>and </a:t>
            </a:r>
            <a:r>
              <a:rPr lang="en-CA" sz="2800" dirty="0" smtClean="0">
                <a:solidFill>
                  <a:schemeClr val="bg1"/>
                </a:solidFill>
              </a:rPr>
              <a:t>following </a:t>
            </a:r>
            <a:r>
              <a:rPr lang="en-CA" sz="2800" dirty="0">
                <a:solidFill>
                  <a:srgbClr val="CCFFCC"/>
                </a:solidFill>
              </a:rPr>
              <a:t>essentially </a:t>
            </a:r>
            <a:r>
              <a:rPr lang="en-CA" sz="2800" dirty="0" smtClean="0">
                <a:solidFill>
                  <a:srgbClr val="CCFFCC"/>
                </a:solidFill>
              </a:rPr>
              <a:t>create procedures </a:t>
            </a:r>
            <a:r>
              <a:rPr lang="en-CA" sz="2800" dirty="0">
                <a:solidFill>
                  <a:srgbClr val="CCFFCC"/>
                </a:solidFill>
              </a:rPr>
              <a:t>that must be followed to avoid the application of the </a:t>
            </a:r>
            <a:r>
              <a:rPr lang="en-CA" sz="2800" dirty="0">
                <a:solidFill>
                  <a:srgbClr val="FFFF00"/>
                </a:solidFill>
              </a:rPr>
              <a:t>strict </a:t>
            </a:r>
            <a:r>
              <a:rPr lang="en-CA" sz="2800" dirty="0">
                <a:solidFill>
                  <a:srgbClr val="CCFFCC"/>
                </a:solidFill>
              </a:rPr>
              <a:t>conflict of interest rules</a:t>
            </a:r>
            <a:r>
              <a:rPr lang="en-CA" sz="2800" dirty="0">
                <a:solidFill>
                  <a:schemeClr val="bg1"/>
                </a:solidFill>
              </a:rPr>
              <a:t> </a:t>
            </a:r>
            <a:r>
              <a:rPr lang="en-CA" sz="2800" dirty="0" smtClean="0">
                <a:solidFill>
                  <a:schemeClr val="bg1"/>
                </a:solidFill>
              </a:rPr>
              <a:t>set out in the cases.</a:t>
            </a:r>
            <a:r>
              <a:rPr lang="en-CA" sz="2800" dirty="0">
                <a:solidFill>
                  <a:schemeClr val="bg1"/>
                </a:solidFill>
              </a:rPr>
              <a:t> </a:t>
            </a:r>
            <a:endParaRPr lang="en-CA" sz="2800" dirty="0" smtClean="0">
              <a:solidFill>
                <a:schemeClr val="bg1"/>
              </a:solidFill>
            </a:endParaRPr>
          </a:p>
          <a:p>
            <a:pPr marL="0" indent="0">
              <a:buNone/>
            </a:pPr>
            <a:r>
              <a:rPr lang="en-CA" sz="2800" dirty="0" smtClean="0">
                <a:solidFill>
                  <a:schemeClr val="bg1"/>
                </a:solidFill>
              </a:rPr>
              <a:t>The </a:t>
            </a:r>
            <a:r>
              <a:rPr lang="en-CA" sz="2800" dirty="0">
                <a:solidFill>
                  <a:schemeClr val="bg1"/>
                </a:solidFill>
              </a:rPr>
              <a:t>protocol is that </a:t>
            </a:r>
            <a:r>
              <a:rPr lang="en-CA" sz="2800" dirty="0">
                <a:solidFill>
                  <a:srgbClr val="FFFF00"/>
                </a:solidFill>
              </a:rPr>
              <a:t>the board </a:t>
            </a:r>
            <a:r>
              <a:rPr lang="en-CA" sz="2800" dirty="0">
                <a:solidFill>
                  <a:schemeClr val="bg1"/>
                </a:solidFill>
              </a:rPr>
              <a:t>of directors </a:t>
            </a:r>
            <a:r>
              <a:rPr lang="en-CA" sz="2800" dirty="0">
                <a:solidFill>
                  <a:srgbClr val="FFFF00"/>
                </a:solidFill>
              </a:rPr>
              <a:t>may approve a transaction in which a director has a “</a:t>
            </a:r>
            <a:r>
              <a:rPr lang="en-CA" sz="2800" dirty="0" err="1">
                <a:solidFill>
                  <a:srgbClr val="FFFF00"/>
                </a:solidFill>
              </a:rPr>
              <a:t>disclosable</a:t>
            </a:r>
            <a:r>
              <a:rPr lang="en-CA" sz="2800" dirty="0">
                <a:solidFill>
                  <a:srgbClr val="FFFF00"/>
                </a:solidFill>
              </a:rPr>
              <a:t> interest” if the interest </a:t>
            </a:r>
            <a:r>
              <a:rPr lang="en-CA" sz="2800" dirty="0">
                <a:solidFill>
                  <a:srgbClr val="CCFFCC"/>
                </a:solidFill>
              </a:rPr>
              <a:t>has in fact</a:t>
            </a:r>
            <a:r>
              <a:rPr lang="en-CA" sz="2800" dirty="0">
                <a:solidFill>
                  <a:srgbClr val="FFFF00"/>
                </a:solidFill>
              </a:rPr>
              <a:t> been disclosed. </a:t>
            </a:r>
            <a:r>
              <a:rPr lang="en-CA" sz="2800" dirty="0">
                <a:solidFill>
                  <a:srgbClr val="CCFFCC"/>
                </a:solidFill>
              </a:rPr>
              <a:t>However the interested director may not vote on any such approval </a:t>
            </a:r>
            <a:r>
              <a:rPr lang="en-CA" sz="2800" dirty="0">
                <a:solidFill>
                  <a:schemeClr val="bg1"/>
                </a:solidFill>
              </a:rPr>
              <a:t>resolution per section 149 of the BCBCA. If a </a:t>
            </a:r>
            <a:r>
              <a:rPr lang="en-CA" sz="2800" dirty="0">
                <a:solidFill>
                  <a:srgbClr val="CCFFCC"/>
                </a:solidFill>
              </a:rPr>
              <a:t>director </a:t>
            </a:r>
            <a:r>
              <a:rPr lang="en-CA" sz="2800" dirty="0">
                <a:solidFill>
                  <a:srgbClr val="FFFF00"/>
                </a:solidFill>
              </a:rPr>
              <a:t>fails to disclose </a:t>
            </a:r>
            <a:r>
              <a:rPr lang="en-CA" sz="2800" dirty="0">
                <a:solidFill>
                  <a:srgbClr val="CCFFCC"/>
                </a:solidFill>
              </a:rPr>
              <a:t>his or her interest in a transaction, the director may be </a:t>
            </a:r>
            <a:r>
              <a:rPr lang="en-CA" sz="2800" dirty="0">
                <a:solidFill>
                  <a:srgbClr val="FFFF00"/>
                </a:solidFill>
              </a:rPr>
              <a:t>liable to account </a:t>
            </a:r>
            <a:r>
              <a:rPr lang="en-CA" sz="2800" dirty="0">
                <a:solidFill>
                  <a:srgbClr val="FFFFFF"/>
                </a:solidFill>
              </a:rPr>
              <a:t>to the company </a:t>
            </a:r>
            <a:r>
              <a:rPr lang="en-CA" sz="2800" dirty="0">
                <a:solidFill>
                  <a:srgbClr val="FFFF00"/>
                </a:solidFill>
              </a:rPr>
              <a:t>for any profit</a:t>
            </a:r>
            <a:r>
              <a:rPr lang="en-CA" sz="2800" dirty="0">
                <a:solidFill>
                  <a:schemeClr val="bg1"/>
                </a:solidFill>
              </a:rPr>
              <a:t> he or she receives per section 149 of the BCBCA.</a:t>
            </a:r>
          </a:p>
          <a:p>
            <a:pPr marL="0" indent="0">
              <a:buNone/>
            </a:pPr>
            <a:endParaRPr lang="en-US" dirty="0"/>
          </a:p>
        </p:txBody>
      </p:sp>
    </p:spTree>
    <p:extLst>
      <p:ext uri="{BB962C8B-B14F-4D97-AF65-F5344CB8AC3E}">
        <p14:creationId xmlns:p14="http://schemas.microsoft.com/office/powerpoint/2010/main" val="2973505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lstStyle/>
          <a:p>
            <a:r>
              <a:rPr lang="en-CA" b="1" dirty="0">
                <a:solidFill>
                  <a:srgbClr val="FFFF00"/>
                </a:solidFill>
              </a:rPr>
              <a:t>What is a “</a:t>
            </a:r>
            <a:r>
              <a:rPr lang="en-CA" b="1" dirty="0" err="1">
                <a:solidFill>
                  <a:schemeClr val="bg1"/>
                </a:solidFill>
              </a:rPr>
              <a:t>Disclosable</a:t>
            </a:r>
            <a:r>
              <a:rPr lang="en-CA" b="1" dirty="0">
                <a:solidFill>
                  <a:schemeClr val="bg1"/>
                </a:solidFill>
              </a:rPr>
              <a:t> </a:t>
            </a:r>
            <a:r>
              <a:rPr lang="en-CA" b="1" dirty="0">
                <a:solidFill>
                  <a:srgbClr val="FFFFFF"/>
                </a:solidFill>
              </a:rPr>
              <a:t>Interest</a:t>
            </a:r>
            <a:r>
              <a:rPr lang="en-CA" b="1" dirty="0" smtClean="0">
                <a:solidFill>
                  <a:srgbClr val="FFFF00"/>
                </a:solidFill>
              </a:rPr>
              <a:t>” </a:t>
            </a:r>
            <a:r>
              <a:rPr lang="en-CA" b="1" dirty="0" smtClean="0">
                <a:solidFill>
                  <a:srgbClr val="CCFFCC"/>
                </a:solidFill>
              </a:rPr>
              <a:t>?</a:t>
            </a:r>
            <a:r>
              <a:rPr lang="en-CA" b="1" dirty="0"/>
              <a:t> </a:t>
            </a:r>
            <a:r>
              <a:rPr lang="en-CA" dirty="0"/>
              <a:t> </a:t>
            </a:r>
            <a:endParaRPr lang="en-US" dirty="0"/>
          </a:p>
        </p:txBody>
      </p:sp>
      <p:sp>
        <p:nvSpPr>
          <p:cNvPr id="3" name="Content Placeholder 2"/>
          <p:cNvSpPr>
            <a:spLocks noGrp="1"/>
          </p:cNvSpPr>
          <p:nvPr>
            <p:ph sz="quarter" idx="10"/>
          </p:nvPr>
        </p:nvSpPr>
        <p:spPr>
          <a:xfrm>
            <a:off x="457200" y="1016000"/>
            <a:ext cx="8686800" cy="4922376"/>
          </a:xfrm>
        </p:spPr>
        <p:txBody>
          <a:bodyPr>
            <a:normAutofit/>
          </a:bodyPr>
          <a:lstStyle/>
          <a:p>
            <a:pPr marL="0" indent="0">
              <a:buNone/>
            </a:pPr>
            <a:r>
              <a:rPr lang="en-CA" sz="2600" b="1" i="1" dirty="0" smtClean="0">
                <a:solidFill>
                  <a:srgbClr val="FFFF00"/>
                </a:solidFill>
              </a:rPr>
              <a:t>BCBCA 147</a:t>
            </a:r>
            <a:r>
              <a:rPr lang="en-CA" sz="2600" b="1" i="1" dirty="0">
                <a:solidFill>
                  <a:srgbClr val="FFFF00"/>
                </a:solidFill>
              </a:rPr>
              <a:t> (1</a:t>
            </a:r>
            <a:r>
              <a:rPr lang="en-CA" sz="2600" i="1" dirty="0">
                <a:solidFill>
                  <a:schemeClr val="bg1"/>
                </a:solidFill>
              </a:rPr>
              <a:t>) For the purposes of this Division, a director or senior officer of a company holds a</a:t>
            </a:r>
            <a:r>
              <a:rPr lang="en-CA" sz="2600" i="1" dirty="0">
                <a:solidFill>
                  <a:srgbClr val="CCFFCC"/>
                </a:solidFill>
              </a:rPr>
              <a:t> </a:t>
            </a:r>
            <a:r>
              <a:rPr lang="en-CA" sz="2600" i="1" dirty="0" err="1">
                <a:solidFill>
                  <a:srgbClr val="CCFFCC"/>
                </a:solidFill>
              </a:rPr>
              <a:t>disclosable</a:t>
            </a:r>
            <a:r>
              <a:rPr lang="en-CA" sz="2600" i="1" dirty="0">
                <a:solidFill>
                  <a:srgbClr val="CCFFCC"/>
                </a:solidFill>
              </a:rPr>
              <a:t> interest </a:t>
            </a:r>
            <a:r>
              <a:rPr lang="en-CA" sz="2600" i="1" dirty="0">
                <a:solidFill>
                  <a:schemeClr val="bg1"/>
                </a:solidFill>
              </a:rPr>
              <a:t>in a contract or transaction if</a:t>
            </a:r>
            <a:endParaRPr lang="en-CA" sz="2600" dirty="0">
              <a:solidFill>
                <a:schemeClr val="bg1"/>
              </a:solidFill>
            </a:endParaRPr>
          </a:p>
          <a:p>
            <a:pPr marL="0" indent="0">
              <a:buNone/>
            </a:pPr>
            <a:r>
              <a:rPr lang="en-CA" sz="2600" i="1" dirty="0">
                <a:solidFill>
                  <a:schemeClr val="bg1"/>
                </a:solidFill>
              </a:rPr>
              <a:t>(a) the contract or </a:t>
            </a:r>
            <a:r>
              <a:rPr lang="en-CA" sz="2600" i="1" dirty="0">
                <a:solidFill>
                  <a:srgbClr val="FFFF00"/>
                </a:solidFill>
              </a:rPr>
              <a:t>transaction is </a:t>
            </a:r>
            <a:r>
              <a:rPr lang="en-CA" sz="2600" i="1" dirty="0">
                <a:solidFill>
                  <a:srgbClr val="CCFFCC"/>
                </a:solidFill>
              </a:rPr>
              <a:t>material</a:t>
            </a:r>
            <a:r>
              <a:rPr lang="en-CA" sz="2600" i="1" dirty="0">
                <a:solidFill>
                  <a:srgbClr val="FFFF00"/>
                </a:solidFill>
              </a:rPr>
              <a:t> to the company</a:t>
            </a:r>
            <a:r>
              <a:rPr lang="en-CA" sz="2600" i="1" dirty="0">
                <a:solidFill>
                  <a:schemeClr val="bg1"/>
                </a:solidFill>
              </a:rPr>
              <a:t>,</a:t>
            </a:r>
            <a:endParaRPr lang="en-CA" sz="2600" dirty="0">
              <a:solidFill>
                <a:schemeClr val="bg1"/>
              </a:solidFill>
            </a:endParaRPr>
          </a:p>
          <a:p>
            <a:pPr marL="0" indent="0">
              <a:buNone/>
            </a:pPr>
            <a:r>
              <a:rPr lang="en-CA" sz="2600" i="1" dirty="0">
                <a:solidFill>
                  <a:schemeClr val="bg1"/>
                </a:solidFill>
              </a:rPr>
              <a:t>(b) the company has entered, or proposes </a:t>
            </a:r>
            <a:r>
              <a:rPr lang="en-CA" sz="2600" i="1" dirty="0">
                <a:solidFill>
                  <a:srgbClr val="FFFF00"/>
                </a:solidFill>
              </a:rPr>
              <a:t>to enter, into the contract or transaction</a:t>
            </a:r>
            <a:r>
              <a:rPr lang="en-CA" sz="2600" i="1" dirty="0">
                <a:solidFill>
                  <a:schemeClr val="bg1"/>
                </a:solidFill>
              </a:rPr>
              <a:t>, </a:t>
            </a:r>
            <a:r>
              <a:rPr lang="en-CA" sz="2600" i="1" dirty="0">
                <a:solidFill>
                  <a:srgbClr val="CCFFCC"/>
                </a:solidFill>
              </a:rPr>
              <a:t>and</a:t>
            </a:r>
            <a:endParaRPr lang="en-CA" sz="2600" dirty="0">
              <a:solidFill>
                <a:srgbClr val="CCFFCC"/>
              </a:solidFill>
            </a:endParaRPr>
          </a:p>
          <a:p>
            <a:pPr marL="0" indent="0">
              <a:buNone/>
            </a:pPr>
            <a:r>
              <a:rPr lang="en-CA" sz="2600" i="1" dirty="0">
                <a:solidFill>
                  <a:schemeClr val="bg1"/>
                </a:solidFill>
              </a:rPr>
              <a:t>(c)</a:t>
            </a:r>
            <a:r>
              <a:rPr lang="en-CA" sz="2600" i="1" dirty="0">
                <a:solidFill>
                  <a:srgbClr val="FFFF00"/>
                </a:solidFill>
              </a:rPr>
              <a:t> </a:t>
            </a:r>
            <a:r>
              <a:rPr lang="en-CA" sz="2600" i="1" dirty="0">
                <a:solidFill>
                  <a:srgbClr val="CCFFCC"/>
                </a:solidFill>
              </a:rPr>
              <a:t>either of </a:t>
            </a:r>
            <a:r>
              <a:rPr lang="en-CA" sz="2600" i="1" dirty="0">
                <a:solidFill>
                  <a:schemeClr val="bg1"/>
                </a:solidFill>
              </a:rPr>
              <a:t>the following applies to the director or senior officer:</a:t>
            </a:r>
            <a:endParaRPr lang="en-CA" sz="2600" dirty="0">
              <a:solidFill>
                <a:schemeClr val="bg1"/>
              </a:solidFill>
            </a:endParaRPr>
          </a:p>
          <a:p>
            <a:pPr marL="400050" lvl="1" indent="0">
              <a:buNone/>
            </a:pPr>
            <a:r>
              <a:rPr lang="en-CA" sz="2600" i="1" dirty="0">
                <a:solidFill>
                  <a:schemeClr val="bg1"/>
                </a:solidFill>
              </a:rPr>
              <a:t>(</a:t>
            </a:r>
            <a:r>
              <a:rPr lang="en-CA" sz="2600" i="1" dirty="0" err="1">
                <a:solidFill>
                  <a:schemeClr val="bg1"/>
                </a:solidFill>
              </a:rPr>
              <a:t>i</a:t>
            </a:r>
            <a:r>
              <a:rPr lang="en-CA" sz="2600" i="1" dirty="0">
                <a:solidFill>
                  <a:schemeClr val="bg1"/>
                </a:solidFill>
              </a:rPr>
              <a:t>)  the director or senior officer has a </a:t>
            </a:r>
            <a:r>
              <a:rPr lang="en-CA" sz="2600" i="1" dirty="0">
                <a:solidFill>
                  <a:srgbClr val="CCFFCC"/>
                </a:solidFill>
              </a:rPr>
              <a:t>material</a:t>
            </a:r>
            <a:r>
              <a:rPr lang="en-CA" sz="2600" i="1" dirty="0">
                <a:solidFill>
                  <a:srgbClr val="FFFF00"/>
                </a:solidFill>
              </a:rPr>
              <a:t> interest</a:t>
            </a:r>
            <a:r>
              <a:rPr lang="en-CA" sz="2600" i="1" dirty="0">
                <a:solidFill>
                  <a:schemeClr val="bg1"/>
                </a:solidFill>
              </a:rPr>
              <a:t> in the contract or transaction;</a:t>
            </a:r>
            <a:endParaRPr lang="en-CA" sz="2600" dirty="0">
              <a:solidFill>
                <a:schemeClr val="bg1"/>
              </a:solidFill>
            </a:endParaRPr>
          </a:p>
          <a:p>
            <a:pPr marL="400050" lvl="1" indent="0">
              <a:buNone/>
            </a:pPr>
            <a:r>
              <a:rPr lang="en-CA" sz="2600" i="1" dirty="0">
                <a:solidFill>
                  <a:schemeClr val="bg1"/>
                </a:solidFill>
              </a:rPr>
              <a:t>(ii)  the director or senior officer is a director or senior officer of, or has a </a:t>
            </a:r>
            <a:r>
              <a:rPr lang="en-CA" sz="2600" i="1" dirty="0">
                <a:solidFill>
                  <a:srgbClr val="CCFFCC"/>
                </a:solidFill>
              </a:rPr>
              <a:t>material</a:t>
            </a:r>
            <a:r>
              <a:rPr lang="en-CA" sz="2600" i="1" dirty="0">
                <a:solidFill>
                  <a:srgbClr val="FFFF00"/>
                </a:solidFill>
              </a:rPr>
              <a:t> interest in, a person who </a:t>
            </a:r>
            <a:r>
              <a:rPr lang="en-CA" sz="2600" i="1" dirty="0">
                <a:solidFill>
                  <a:schemeClr val="bg1"/>
                </a:solidFill>
              </a:rPr>
              <a:t>has a material interest in the contract or transaction</a:t>
            </a:r>
            <a:r>
              <a:rPr lang="en-CA" sz="2600" i="1" dirty="0" smtClean="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val="375108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rmAutofit fontScale="90000"/>
          </a:bodyPr>
          <a:lstStyle/>
          <a:p>
            <a:r>
              <a:rPr lang="en-CA" b="1" i="1" dirty="0" err="1" smtClean="0">
                <a:solidFill>
                  <a:srgbClr val="FFFF00"/>
                </a:solidFill>
              </a:rPr>
              <a:t>Zysko</a:t>
            </a:r>
            <a:r>
              <a:rPr lang="en-CA" b="1" i="1" dirty="0" smtClean="0">
                <a:solidFill>
                  <a:srgbClr val="FFFF00"/>
                </a:solidFill>
              </a:rPr>
              <a:t> </a:t>
            </a:r>
            <a:r>
              <a:rPr lang="en-CA" b="1" i="1" dirty="0">
                <a:solidFill>
                  <a:srgbClr val="FFFF00"/>
                </a:solidFill>
              </a:rPr>
              <a:t>v. </a:t>
            </a:r>
            <a:r>
              <a:rPr lang="en-CA" b="1" i="1" dirty="0" err="1" smtClean="0">
                <a:solidFill>
                  <a:srgbClr val="FFFF00"/>
                </a:solidFill>
              </a:rPr>
              <a:t>Thorarinson</a:t>
            </a:r>
            <a:r>
              <a:rPr lang="en-CA" b="1" dirty="0" smtClean="0">
                <a:solidFill>
                  <a:srgbClr val="FFFF00"/>
                </a:solidFill>
              </a:rPr>
              <a:t> </a:t>
            </a:r>
            <a:r>
              <a:rPr lang="en-CA" dirty="0">
                <a:solidFill>
                  <a:schemeClr val="bg1"/>
                </a:solidFill>
              </a:rPr>
              <a:t>2003 </a:t>
            </a:r>
            <a:r>
              <a:rPr lang="en-CA" dirty="0" smtClean="0">
                <a:solidFill>
                  <a:schemeClr val="bg1"/>
                </a:solidFill>
              </a:rPr>
              <a:t>ABQB 911:</a:t>
            </a:r>
            <a:r>
              <a:rPr lang="en-CA" dirty="0">
                <a:solidFill>
                  <a:schemeClr val="bg1"/>
                </a:solidFill>
              </a:rPr>
              <a:t> </a:t>
            </a:r>
            <a:r>
              <a:rPr lang="en-CA" dirty="0" smtClean="0">
                <a:solidFill>
                  <a:schemeClr val="bg1"/>
                </a:solidFill>
              </a:rPr>
              <a:t> </a:t>
            </a:r>
            <a:r>
              <a:rPr lang="en-CA" dirty="0" err="1" smtClean="0">
                <a:solidFill>
                  <a:schemeClr val="bg1"/>
                </a:solidFill>
              </a:rPr>
              <a:t>Shrumka</a:t>
            </a:r>
            <a:r>
              <a:rPr lang="en-CA" dirty="0" smtClean="0">
                <a:solidFill>
                  <a:schemeClr val="bg1"/>
                </a:solidFill>
              </a:rPr>
              <a:t> J. </a:t>
            </a:r>
            <a:r>
              <a:rPr lang="en-CA" dirty="0" smtClean="0">
                <a:solidFill>
                  <a:srgbClr val="FFFF00"/>
                </a:solidFill>
              </a:rPr>
              <a:t>quotes Welling </a:t>
            </a:r>
            <a:endParaRPr lang="en-US" dirty="0">
              <a:solidFill>
                <a:srgbClr val="FFFF00"/>
              </a:solidFill>
            </a:endParaRPr>
          </a:p>
        </p:txBody>
      </p:sp>
      <p:sp>
        <p:nvSpPr>
          <p:cNvPr id="3" name="Content Placeholder 2"/>
          <p:cNvSpPr>
            <a:spLocks noGrp="1"/>
          </p:cNvSpPr>
          <p:nvPr>
            <p:ph sz="quarter" idx="10"/>
          </p:nvPr>
        </p:nvSpPr>
        <p:spPr>
          <a:xfrm>
            <a:off x="457200" y="1352630"/>
            <a:ext cx="8686800" cy="4602242"/>
          </a:xfrm>
        </p:spPr>
        <p:txBody>
          <a:bodyPr>
            <a:noAutofit/>
          </a:bodyPr>
          <a:lstStyle/>
          <a:p>
            <a:pPr marL="0" indent="0">
              <a:buNone/>
            </a:pPr>
            <a:r>
              <a:rPr lang="en-CA" sz="3000" i="1" dirty="0">
                <a:solidFill>
                  <a:srgbClr val="FFFFFF"/>
                </a:solidFill>
              </a:rPr>
              <a:t>“…</a:t>
            </a:r>
            <a:r>
              <a:rPr lang="en-CA" sz="3000" i="1" dirty="0">
                <a:solidFill>
                  <a:srgbClr val="FFFF00"/>
                </a:solidFill>
              </a:rPr>
              <a:t>it seems clear that the statute also addresses the problem of a director or officer who has no monetary interest in a person on the other side, yet who is likely to have an emotional involvement. Thus, a deal in which the corporation is negotiating with a close relative</a:t>
            </a:r>
            <a:r>
              <a:rPr lang="en-CA" sz="3000" i="1" dirty="0">
                <a:solidFill>
                  <a:srgbClr val="FFFFFF"/>
                </a:solidFill>
              </a:rPr>
              <a:t>, or even a close personal friend, of one of the directors or officers ought to be </a:t>
            </a:r>
            <a:r>
              <a:rPr lang="en-CA" sz="3000" i="1" dirty="0" smtClean="0">
                <a:solidFill>
                  <a:srgbClr val="FFFFFF"/>
                </a:solidFill>
              </a:rPr>
              <a:t>suspect…”</a:t>
            </a:r>
            <a:endParaRPr lang="en-CA" sz="3000" dirty="0">
              <a:solidFill>
                <a:srgbClr val="FFFFFF"/>
              </a:solidFill>
            </a:endParaRP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879" y="4420790"/>
            <a:ext cx="1422016" cy="1706419"/>
          </a:xfrm>
          <a:prstGeom prst="rect">
            <a:avLst/>
          </a:prstGeom>
        </p:spPr>
      </p:pic>
    </p:spTree>
    <p:extLst>
      <p:ext uri="{BB962C8B-B14F-4D97-AF65-F5344CB8AC3E}">
        <p14:creationId xmlns:p14="http://schemas.microsoft.com/office/powerpoint/2010/main" val="589699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13391" y="148459"/>
            <a:ext cx="8830609" cy="6218800"/>
          </a:xfrm>
        </p:spPr>
        <p:txBody>
          <a:bodyPr>
            <a:normAutofit/>
          </a:bodyPr>
          <a:lstStyle/>
          <a:p>
            <a:pPr marL="0" indent="0">
              <a:buNone/>
            </a:pPr>
            <a:r>
              <a:rPr lang="en-CA" sz="3100" i="1" dirty="0" smtClean="0">
                <a:solidFill>
                  <a:schemeClr val="bg1"/>
                </a:solidFill>
              </a:rPr>
              <a:t>“</a:t>
            </a:r>
            <a:r>
              <a:rPr lang="en-CA" sz="3100" i="1" dirty="0" smtClean="0">
                <a:solidFill>
                  <a:srgbClr val="FFFF00"/>
                </a:solidFill>
              </a:rPr>
              <a:t>What </a:t>
            </a:r>
            <a:r>
              <a:rPr lang="en-CA" sz="3100" i="1" dirty="0">
                <a:solidFill>
                  <a:srgbClr val="FFFF00"/>
                </a:solidFill>
              </a:rPr>
              <a:t>is meant by “material”</a:t>
            </a:r>
            <a:r>
              <a:rPr lang="en-CA" sz="3100" i="1" dirty="0">
                <a:solidFill>
                  <a:srgbClr val="FFFFFF"/>
                </a:solidFill>
              </a:rPr>
              <a:t>… </a:t>
            </a:r>
            <a:r>
              <a:rPr lang="en-CA" sz="3100" i="1" dirty="0" smtClean="0">
                <a:solidFill>
                  <a:srgbClr val="FFFF00"/>
                </a:solidFill>
              </a:rPr>
              <a:t>The </a:t>
            </a:r>
            <a:r>
              <a:rPr lang="en-CA" sz="3100" i="1" dirty="0">
                <a:solidFill>
                  <a:srgbClr val="FFFF00"/>
                </a:solidFill>
              </a:rPr>
              <a:t>purpose is to identify those negotiations in which a corporate manager’s ability to bargain effectively on behalf of the corporation may be inhibited by some interest he has in the other side</a:t>
            </a:r>
            <a:r>
              <a:rPr lang="en-CA" sz="3100" i="1" dirty="0">
                <a:solidFill>
                  <a:srgbClr val="CCFFCC"/>
                </a:solidFill>
              </a:rPr>
              <a:t>. Any personal relationship or monetary interest he may have in the other side that might be thought to be an inhibiting factor is a material interest</a:t>
            </a:r>
            <a:r>
              <a:rPr lang="en-CA" sz="3100" i="1" dirty="0">
                <a:solidFill>
                  <a:srgbClr val="FFFFFF"/>
                </a:solidFill>
              </a:rPr>
              <a:t> </a:t>
            </a:r>
            <a:r>
              <a:rPr lang="en-CA" sz="3100" i="1" dirty="0">
                <a:solidFill>
                  <a:srgbClr val="FFFF00"/>
                </a:solidFill>
              </a:rPr>
              <a:t>if disclosure of the relationship or interest might be relevant </a:t>
            </a:r>
            <a:r>
              <a:rPr lang="en-CA" sz="3100" i="1" dirty="0">
                <a:solidFill>
                  <a:srgbClr val="FFFFFF"/>
                </a:solidFill>
              </a:rPr>
              <a:t>to the corporate decision whether to involve the particular manager in the negotiations. Whether to participate in a proposed contract is a corporate decision and the </a:t>
            </a:r>
            <a:r>
              <a:rPr lang="en-CA" sz="3100" i="1" dirty="0">
                <a:solidFill>
                  <a:srgbClr val="FFFF00"/>
                </a:solidFill>
              </a:rPr>
              <a:t>corporation is entitled to full disclosure from its fiduciaries of all facts that might affect that decision</a:t>
            </a:r>
            <a:r>
              <a:rPr lang="en-CA" sz="3100" i="1" dirty="0">
                <a:solidFill>
                  <a:srgbClr val="FFFFFF"/>
                </a:solidFill>
              </a:rPr>
              <a:t>.”</a:t>
            </a:r>
            <a:r>
              <a:rPr lang="en-CA" sz="3100" i="1" dirty="0"/>
              <a:t> </a:t>
            </a:r>
            <a:endParaRPr lang="en-US" sz="3100" dirty="0"/>
          </a:p>
          <a:p>
            <a:pPr marL="0" indent="0">
              <a:buNone/>
            </a:pPr>
            <a:endParaRPr lang="en-US" dirty="0"/>
          </a:p>
        </p:txBody>
      </p:sp>
    </p:spTree>
    <p:extLst>
      <p:ext uri="{BB962C8B-B14F-4D97-AF65-F5344CB8AC3E}">
        <p14:creationId xmlns:p14="http://schemas.microsoft.com/office/powerpoint/2010/main" val="2803477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229600" cy="778605"/>
          </a:xfrm>
        </p:spPr>
        <p:txBody>
          <a:bodyPr/>
          <a:lstStyle/>
          <a:p>
            <a:r>
              <a:rPr lang="en-US" b="1" dirty="0" smtClean="0">
                <a:solidFill>
                  <a:srgbClr val="FFFF00"/>
                </a:solidFill>
              </a:rPr>
              <a:t>Not a “</a:t>
            </a:r>
            <a:r>
              <a:rPr lang="en-US" b="1" dirty="0" err="1" smtClean="0">
                <a:solidFill>
                  <a:schemeClr val="bg1"/>
                </a:solidFill>
              </a:rPr>
              <a:t>Disclosable</a:t>
            </a:r>
            <a:r>
              <a:rPr lang="en-US" b="1" dirty="0" smtClean="0">
                <a:solidFill>
                  <a:schemeClr val="bg1"/>
                </a:solidFill>
              </a:rPr>
              <a:t> Interest</a:t>
            </a:r>
            <a:r>
              <a:rPr lang="en-US" b="1" dirty="0" smtClean="0">
                <a:solidFill>
                  <a:srgbClr val="FFFF00"/>
                </a:solidFill>
              </a:rPr>
              <a:t>”</a:t>
            </a:r>
            <a:r>
              <a:rPr lang="mr-IN" b="1" dirty="0" smtClean="0">
                <a:solidFill>
                  <a:srgbClr val="FFFF00"/>
                </a:solidFill>
              </a:rPr>
              <a:t>…</a:t>
            </a:r>
            <a:endParaRPr lang="en-US" b="1" dirty="0">
              <a:solidFill>
                <a:srgbClr val="FFFF00"/>
              </a:solidFill>
            </a:endParaRPr>
          </a:p>
        </p:txBody>
      </p:sp>
      <p:sp>
        <p:nvSpPr>
          <p:cNvPr id="3" name="Content Placeholder 2"/>
          <p:cNvSpPr>
            <a:spLocks noGrp="1"/>
          </p:cNvSpPr>
          <p:nvPr>
            <p:ph sz="quarter" idx="10"/>
          </p:nvPr>
        </p:nvSpPr>
        <p:spPr>
          <a:xfrm>
            <a:off x="263908" y="989729"/>
            <a:ext cx="8880092" cy="5558982"/>
          </a:xfrm>
        </p:spPr>
        <p:txBody>
          <a:bodyPr>
            <a:normAutofit/>
          </a:bodyPr>
          <a:lstStyle/>
          <a:p>
            <a:pPr marL="0" indent="0">
              <a:buNone/>
            </a:pPr>
            <a:r>
              <a:rPr lang="en-US" dirty="0" smtClean="0">
                <a:solidFill>
                  <a:schemeClr val="bg1"/>
                </a:solidFill>
              </a:rPr>
              <a:t>BCBCA 147(2) </a:t>
            </a:r>
            <a:r>
              <a:rPr lang="mr-IN" dirty="0" smtClean="0">
                <a:solidFill>
                  <a:schemeClr val="bg1"/>
                </a:solidFill>
              </a:rPr>
              <a:t>…</a:t>
            </a:r>
            <a:r>
              <a:rPr lang="en-US" dirty="0" smtClean="0">
                <a:solidFill>
                  <a:schemeClr val="bg1"/>
                </a:solidFill>
              </a:rPr>
              <a:t>“</a:t>
            </a:r>
            <a:r>
              <a:rPr lang="en-CA" i="1" dirty="0" smtClean="0">
                <a:solidFill>
                  <a:schemeClr val="bg1"/>
                </a:solidFill>
              </a:rPr>
              <a:t>a </a:t>
            </a:r>
            <a:r>
              <a:rPr lang="en-CA" i="1" dirty="0">
                <a:solidFill>
                  <a:schemeClr val="bg1"/>
                </a:solidFill>
              </a:rPr>
              <a:t>director or senior officer of a company </a:t>
            </a:r>
            <a:r>
              <a:rPr lang="en-CA" i="1" dirty="0">
                <a:solidFill>
                  <a:srgbClr val="FFFF00"/>
                </a:solidFill>
              </a:rPr>
              <a:t>does not hold a </a:t>
            </a:r>
            <a:r>
              <a:rPr lang="en-CA" i="1" dirty="0" err="1">
                <a:solidFill>
                  <a:srgbClr val="FFFF00"/>
                </a:solidFill>
              </a:rPr>
              <a:t>disclosable</a:t>
            </a:r>
            <a:r>
              <a:rPr lang="en-CA" i="1" dirty="0">
                <a:solidFill>
                  <a:srgbClr val="FFFF00"/>
                </a:solidFill>
              </a:rPr>
              <a:t> interest</a:t>
            </a:r>
            <a:r>
              <a:rPr lang="en-CA" i="1" dirty="0">
                <a:solidFill>
                  <a:schemeClr val="bg1"/>
                </a:solidFill>
              </a:rPr>
              <a:t> in a contract or </a:t>
            </a:r>
            <a:r>
              <a:rPr lang="en-CA" i="1" dirty="0" smtClean="0">
                <a:solidFill>
                  <a:schemeClr val="bg1"/>
                </a:solidFill>
              </a:rPr>
              <a:t>transaction </a:t>
            </a:r>
            <a:r>
              <a:rPr lang="en-CA" i="1" dirty="0" smtClean="0">
                <a:solidFill>
                  <a:srgbClr val="FFFF00"/>
                </a:solidFill>
              </a:rPr>
              <a:t>if</a:t>
            </a:r>
            <a:endParaRPr lang="en-CA" dirty="0">
              <a:solidFill>
                <a:srgbClr val="FFFF00"/>
              </a:solidFill>
            </a:endParaRPr>
          </a:p>
          <a:p>
            <a:pPr marL="0" indent="0">
              <a:buNone/>
            </a:pPr>
            <a:r>
              <a:rPr lang="en-CA" i="1" dirty="0" smtClean="0">
                <a:solidFill>
                  <a:schemeClr val="bg1"/>
                </a:solidFill>
              </a:rPr>
              <a:t>(a) the </a:t>
            </a:r>
            <a:r>
              <a:rPr lang="en-CA" i="1" dirty="0">
                <a:solidFill>
                  <a:schemeClr val="bg1"/>
                </a:solidFill>
              </a:rPr>
              <a:t>situation that would otherwise constitute a </a:t>
            </a:r>
            <a:r>
              <a:rPr lang="en-CA" i="1" dirty="0" err="1">
                <a:solidFill>
                  <a:schemeClr val="bg1"/>
                </a:solidFill>
              </a:rPr>
              <a:t>disclosable</a:t>
            </a:r>
            <a:r>
              <a:rPr lang="en-CA" i="1" dirty="0">
                <a:solidFill>
                  <a:schemeClr val="bg1"/>
                </a:solidFill>
              </a:rPr>
              <a:t> </a:t>
            </a:r>
            <a:r>
              <a:rPr lang="en-CA" i="1" dirty="0" smtClean="0">
                <a:solidFill>
                  <a:schemeClr val="bg1"/>
                </a:solidFill>
              </a:rPr>
              <a:t>interest</a:t>
            </a:r>
            <a:r>
              <a:rPr lang="mr-IN" i="1" dirty="0" smtClean="0">
                <a:solidFill>
                  <a:schemeClr val="bg1"/>
                </a:solidFill>
              </a:rPr>
              <a:t>…</a:t>
            </a:r>
            <a:r>
              <a:rPr lang="en-CA" i="1" dirty="0" smtClean="0">
                <a:solidFill>
                  <a:schemeClr val="bg1"/>
                </a:solidFill>
              </a:rPr>
              <a:t>arose </a:t>
            </a:r>
            <a:r>
              <a:rPr lang="en-CA" i="1" dirty="0">
                <a:solidFill>
                  <a:schemeClr val="bg1"/>
                </a:solidFill>
              </a:rPr>
              <a:t>before the coming into force of this Act or, if the company was recognized under this </a:t>
            </a:r>
            <a:r>
              <a:rPr lang="en-CA" i="1" dirty="0" smtClean="0">
                <a:solidFill>
                  <a:schemeClr val="bg1"/>
                </a:solidFill>
              </a:rPr>
              <a:t>Act</a:t>
            </a:r>
            <a:r>
              <a:rPr lang="mr-IN" i="1" dirty="0" smtClean="0">
                <a:solidFill>
                  <a:schemeClr val="bg1"/>
                </a:solidFill>
              </a:rPr>
              <a:t>…</a:t>
            </a:r>
            <a:endParaRPr lang="en-CA" dirty="0">
              <a:solidFill>
                <a:schemeClr val="bg1"/>
              </a:solidFill>
            </a:endParaRPr>
          </a:p>
          <a:p>
            <a:pPr marL="0" indent="0">
              <a:buNone/>
            </a:pPr>
            <a:r>
              <a:rPr lang="en-CA" i="1" dirty="0" smtClean="0">
                <a:solidFill>
                  <a:schemeClr val="bg1"/>
                </a:solidFill>
              </a:rPr>
              <a:t>(b) both </a:t>
            </a:r>
            <a:r>
              <a:rPr lang="en-CA" i="1" dirty="0">
                <a:solidFill>
                  <a:srgbClr val="FFFF00"/>
                </a:solidFill>
              </a:rPr>
              <a:t>the company and the other party </a:t>
            </a:r>
            <a:r>
              <a:rPr lang="en-CA" i="1" dirty="0">
                <a:solidFill>
                  <a:schemeClr val="bg1"/>
                </a:solidFill>
              </a:rPr>
              <a:t>to the contract or transaction </a:t>
            </a:r>
            <a:r>
              <a:rPr lang="en-CA" i="1" dirty="0">
                <a:solidFill>
                  <a:srgbClr val="FFFF00"/>
                </a:solidFill>
              </a:rPr>
              <a:t>are wholly owned subsidiaries</a:t>
            </a:r>
            <a:r>
              <a:rPr lang="en-CA" i="1" dirty="0">
                <a:solidFill>
                  <a:schemeClr val="bg1"/>
                </a:solidFill>
              </a:rPr>
              <a:t> of the same corporation,</a:t>
            </a:r>
            <a:endParaRPr lang="en-CA" dirty="0">
              <a:solidFill>
                <a:schemeClr val="bg1"/>
              </a:solidFill>
            </a:endParaRPr>
          </a:p>
          <a:p>
            <a:pPr marL="0" indent="0">
              <a:buNone/>
            </a:pPr>
            <a:r>
              <a:rPr lang="en-CA" i="1" dirty="0">
                <a:solidFill>
                  <a:schemeClr val="bg1"/>
                </a:solidFill>
              </a:rPr>
              <a:t>(c) the company is a </a:t>
            </a:r>
            <a:r>
              <a:rPr lang="en-CA" i="1" dirty="0">
                <a:solidFill>
                  <a:srgbClr val="FFFF00"/>
                </a:solidFill>
              </a:rPr>
              <a:t>wholly owned subsidiary of the other part</a:t>
            </a:r>
            <a:r>
              <a:rPr lang="en-CA" i="1" dirty="0">
                <a:solidFill>
                  <a:schemeClr val="bg1"/>
                </a:solidFill>
              </a:rPr>
              <a:t>y to the contract or transaction,</a:t>
            </a:r>
            <a:endParaRPr lang="en-CA" dirty="0">
              <a:solidFill>
                <a:schemeClr val="bg1"/>
              </a:solidFill>
            </a:endParaRPr>
          </a:p>
          <a:p>
            <a:pPr marL="0" indent="0">
              <a:buNone/>
            </a:pPr>
            <a:r>
              <a:rPr lang="en-CA" i="1" dirty="0">
                <a:solidFill>
                  <a:schemeClr val="bg1"/>
                </a:solidFill>
              </a:rPr>
              <a:t>(d) </a:t>
            </a:r>
            <a:r>
              <a:rPr lang="en-CA" i="1" dirty="0">
                <a:solidFill>
                  <a:srgbClr val="FFFF00"/>
                </a:solidFill>
              </a:rPr>
              <a:t>the other party to the contract or transaction is a wholly owned subsidiary of the company, </a:t>
            </a:r>
            <a:r>
              <a:rPr lang="en-CA" i="1" dirty="0">
                <a:solidFill>
                  <a:schemeClr val="bg1"/>
                </a:solidFill>
              </a:rPr>
              <a:t>or</a:t>
            </a:r>
            <a:endParaRPr lang="en-CA" dirty="0">
              <a:solidFill>
                <a:schemeClr val="bg1"/>
              </a:solidFill>
            </a:endParaRPr>
          </a:p>
          <a:p>
            <a:pPr marL="0" indent="0">
              <a:buNone/>
            </a:pPr>
            <a:r>
              <a:rPr lang="en-CA" i="1" dirty="0">
                <a:solidFill>
                  <a:schemeClr val="bg1"/>
                </a:solidFill>
              </a:rPr>
              <a:t>(e) the </a:t>
            </a:r>
            <a:r>
              <a:rPr lang="en-CA" i="1" dirty="0">
                <a:solidFill>
                  <a:srgbClr val="FFFF00"/>
                </a:solidFill>
              </a:rPr>
              <a:t>director or senior officer is the sole shareholder of the company </a:t>
            </a:r>
            <a:r>
              <a:rPr lang="en-CA" i="1" dirty="0">
                <a:solidFill>
                  <a:schemeClr val="bg1"/>
                </a:solidFill>
              </a:rPr>
              <a:t>or of a corporation of which the company is a wholly owned </a:t>
            </a:r>
            <a:r>
              <a:rPr lang="en-CA" i="1" dirty="0" smtClean="0">
                <a:solidFill>
                  <a:schemeClr val="bg1"/>
                </a:solidFill>
              </a:rPr>
              <a:t>subsidiary</a:t>
            </a:r>
            <a:r>
              <a:rPr lang="mr-IN" i="1" dirty="0" smtClean="0">
                <a:solidFill>
                  <a:schemeClr val="bg1"/>
                </a:solidFill>
              </a:rPr>
              <a:t>…</a:t>
            </a:r>
            <a:endParaRPr lang="en-CA" dirty="0">
              <a:solidFill>
                <a:schemeClr val="bg1"/>
              </a:solidFill>
            </a:endParaRPr>
          </a:p>
        </p:txBody>
      </p:sp>
    </p:spTree>
    <p:extLst>
      <p:ext uri="{BB962C8B-B14F-4D97-AF65-F5344CB8AC3E}">
        <p14:creationId xmlns:p14="http://schemas.microsoft.com/office/powerpoint/2010/main" val="190144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0" y="13179"/>
            <a:ext cx="8455880" cy="564163"/>
          </a:xfrm>
        </p:spPr>
        <p:txBody>
          <a:bodyPr>
            <a:normAutofit fontScale="90000"/>
          </a:bodyPr>
          <a:lstStyle/>
          <a:p>
            <a:r>
              <a:rPr lang="en-CA" i="1" dirty="0"/>
              <a:t> </a:t>
            </a:r>
            <a:r>
              <a:rPr lang="en-CA" dirty="0"/>
              <a:t/>
            </a:r>
            <a:br>
              <a:rPr lang="en-CA" dirty="0"/>
            </a:br>
            <a:r>
              <a:rPr lang="en-CA" sz="3600" b="1" dirty="0">
                <a:solidFill>
                  <a:srgbClr val="FFFF00"/>
                </a:solidFill>
              </a:rPr>
              <a:t>Obligation to account for profits</a:t>
            </a:r>
            <a:r>
              <a:rPr lang="en-CA" sz="3600" dirty="0">
                <a:solidFill>
                  <a:srgbClr val="FFFF00"/>
                </a:solidFill>
              </a:rPr>
              <a:t/>
            </a:r>
            <a:br>
              <a:rPr lang="en-CA" sz="3600" dirty="0">
                <a:solidFill>
                  <a:srgbClr val="FFFF00"/>
                </a:solidFill>
              </a:rPr>
            </a:br>
            <a:endParaRPr lang="en-US" sz="3600" dirty="0">
              <a:solidFill>
                <a:srgbClr val="FFFF00"/>
              </a:solidFill>
            </a:endParaRPr>
          </a:p>
        </p:txBody>
      </p:sp>
      <p:sp>
        <p:nvSpPr>
          <p:cNvPr id="3" name="Content Placeholder 2"/>
          <p:cNvSpPr>
            <a:spLocks noGrp="1"/>
          </p:cNvSpPr>
          <p:nvPr>
            <p:ph sz="quarter" idx="10"/>
          </p:nvPr>
        </p:nvSpPr>
        <p:spPr>
          <a:xfrm>
            <a:off x="230920" y="577342"/>
            <a:ext cx="8913080" cy="5987863"/>
          </a:xfrm>
        </p:spPr>
        <p:txBody>
          <a:bodyPr>
            <a:normAutofit lnSpcReduction="10000"/>
          </a:bodyPr>
          <a:lstStyle/>
          <a:p>
            <a:pPr marL="0" lvl="0" indent="0">
              <a:lnSpc>
                <a:spcPct val="90000"/>
              </a:lnSpc>
              <a:buNone/>
            </a:pPr>
            <a:r>
              <a:rPr lang="en-US" dirty="0" smtClean="0">
                <a:solidFill>
                  <a:schemeClr val="bg1"/>
                </a:solidFill>
              </a:rPr>
              <a:t>BCBCA 148 </a:t>
            </a:r>
            <a:r>
              <a:rPr lang="en-CA" i="1" dirty="0">
                <a:solidFill>
                  <a:schemeClr val="bg1"/>
                </a:solidFill>
              </a:rPr>
              <a:t>(1</a:t>
            </a:r>
            <a:r>
              <a:rPr lang="en-CA" i="1" dirty="0" smtClean="0">
                <a:solidFill>
                  <a:schemeClr val="bg1"/>
                </a:solidFill>
              </a:rPr>
              <a:t>)</a:t>
            </a:r>
            <a:r>
              <a:rPr lang="mr-IN" i="1" dirty="0" smtClean="0">
                <a:solidFill>
                  <a:schemeClr val="bg1"/>
                </a:solidFill>
              </a:rPr>
              <a:t>…</a:t>
            </a:r>
            <a:r>
              <a:rPr lang="en-CA" i="1" dirty="0" smtClean="0">
                <a:solidFill>
                  <a:schemeClr val="bg1"/>
                </a:solidFill>
              </a:rPr>
              <a:t>a </a:t>
            </a:r>
            <a:r>
              <a:rPr lang="en-CA" i="1" dirty="0">
                <a:solidFill>
                  <a:srgbClr val="FFFF00"/>
                </a:solidFill>
              </a:rPr>
              <a:t>director or senior officer of a company is liable to account to the company </a:t>
            </a:r>
            <a:r>
              <a:rPr lang="en-CA" i="1" dirty="0">
                <a:solidFill>
                  <a:srgbClr val="CCFFCC"/>
                </a:solidFill>
              </a:rPr>
              <a:t>for any </a:t>
            </a:r>
            <a:r>
              <a:rPr lang="en-CA" i="1" dirty="0">
                <a:solidFill>
                  <a:srgbClr val="FFFF00"/>
                </a:solidFill>
              </a:rPr>
              <a:t>profit that accrues to the director or senior officer under or as a result of a contract or transaction in which the director or senior officer holds a </a:t>
            </a:r>
            <a:r>
              <a:rPr lang="en-CA" i="1" dirty="0" err="1">
                <a:solidFill>
                  <a:srgbClr val="FFFF00"/>
                </a:solidFill>
              </a:rPr>
              <a:t>disclosable</a:t>
            </a:r>
            <a:r>
              <a:rPr lang="en-CA" i="1" dirty="0">
                <a:solidFill>
                  <a:srgbClr val="FFFF00"/>
                </a:solidFill>
              </a:rPr>
              <a:t> interest</a:t>
            </a:r>
            <a:r>
              <a:rPr lang="en-CA" i="1" dirty="0">
                <a:solidFill>
                  <a:schemeClr val="bg1"/>
                </a:solidFill>
              </a:rPr>
              <a:t>.</a:t>
            </a:r>
            <a:endParaRPr lang="en-CA" dirty="0">
              <a:solidFill>
                <a:schemeClr val="bg1"/>
              </a:solidFill>
            </a:endParaRPr>
          </a:p>
          <a:p>
            <a:pPr marL="0" indent="0">
              <a:lnSpc>
                <a:spcPct val="90000"/>
              </a:lnSpc>
              <a:buNone/>
            </a:pPr>
            <a:r>
              <a:rPr lang="en-CA" i="1" dirty="0">
                <a:solidFill>
                  <a:schemeClr val="bg1"/>
                </a:solidFill>
              </a:rPr>
              <a:t>(2) A director or senior officer of a company is </a:t>
            </a:r>
            <a:r>
              <a:rPr lang="en-CA" i="1" dirty="0">
                <a:solidFill>
                  <a:srgbClr val="FFFF00"/>
                </a:solidFill>
              </a:rPr>
              <a:t>not liable to account for </a:t>
            </a:r>
            <a:r>
              <a:rPr lang="en-CA" i="1" dirty="0">
                <a:solidFill>
                  <a:srgbClr val="CCFFCC"/>
                </a:solidFill>
              </a:rPr>
              <a:t>and may retain the profit </a:t>
            </a:r>
            <a:r>
              <a:rPr lang="en-CA" i="1" dirty="0">
                <a:solidFill>
                  <a:schemeClr val="bg1"/>
                </a:solidFill>
              </a:rPr>
              <a:t>referred to in subsection (1) of this section in any of the following circumstances:</a:t>
            </a:r>
            <a:endParaRPr lang="en-CA" dirty="0">
              <a:solidFill>
                <a:schemeClr val="bg1"/>
              </a:solidFill>
            </a:endParaRPr>
          </a:p>
          <a:p>
            <a:pPr marL="400050" lvl="1" indent="0">
              <a:lnSpc>
                <a:spcPct val="90000"/>
              </a:lnSpc>
              <a:buNone/>
            </a:pPr>
            <a:r>
              <a:rPr lang="en-CA" i="1" dirty="0">
                <a:solidFill>
                  <a:schemeClr val="bg1"/>
                </a:solidFill>
              </a:rPr>
              <a:t>(a) the </a:t>
            </a:r>
            <a:r>
              <a:rPr lang="en-CA" i="1" dirty="0" err="1">
                <a:solidFill>
                  <a:schemeClr val="bg1"/>
                </a:solidFill>
              </a:rPr>
              <a:t>disclosable</a:t>
            </a:r>
            <a:r>
              <a:rPr lang="en-CA" i="1" dirty="0">
                <a:solidFill>
                  <a:schemeClr val="bg1"/>
                </a:solidFill>
              </a:rPr>
              <a:t> interest was disclosed </a:t>
            </a:r>
            <a:r>
              <a:rPr lang="en-CA" i="1" dirty="0">
                <a:solidFill>
                  <a:srgbClr val="FFFF00"/>
                </a:solidFill>
              </a:rPr>
              <a:t>before the coming into force of this </a:t>
            </a:r>
            <a:r>
              <a:rPr lang="en-CA" i="1" dirty="0" smtClean="0">
                <a:solidFill>
                  <a:srgbClr val="FFFF00"/>
                </a:solidFill>
              </a:rPr>
              <a:t>Act</a:t>
            </a:r>
            <a:r>
              <a:rPr lang="en-CA" i="1" dirty="0" smtClean="0">
                <a:solidFill>
                  <a:schemeClr val="bg1"/>
                </a:solidFill>
              </a:rPr>
              <a:t>...;</a:t>
            </a:r>
            <a:endParaRPr lang="en-CA" dirty="0">
              <a:solidFill>
                <a:schemeClr val="bg1"/>
              </a:solidFill>
            </a:endParaRPr>
          </a:p>
          <a:p>
            <a:pPr marL="400050" lvl="1" indent="0">
              <a:lnSpc>
                <a:spcPct val="90000"/>
              </a:lnSpc>
              <a:buNone/>
            </a:pPr>
            <a:r>
              <a:rPr lang="en-CA" i="1" dirty="0">
                <a:solidFill>
                  <a:schemeClr val="bg1"/>
                </a:solidFill>
              </a:rPr>
              <a:t>(b) the contract or transaction </a:t>
            </a:r>
            <a:r>
              <a:rPr lang="en-CA" i="1" dirty="0">
                <a:solidFill>
                  <a:srgbClr val="FFFF00"/>
                </a:solidFill>
              </a:rPr>
              <a:t>is approved by the </a:t>
            </a:r>
            <a:r>
              <a:rPr lang="en-CA" i="1" dirty="0" smtClean="0">
                <a:solidFill>
                  <a:srgbClr val="FFFF00"/>
                </a:solidFill>
              </a:rPr>
              <a:t>directors</a:t>
            </a:r>
            <a:r>
              <a:rPr lang="mr-IN" i="1" dirty="0" smtClean="0">
                <a:solidFill>
                  <a:schemeClr val="bg1"/>
                </a:solidFill>
              </a:rPr>
              <a:t>…</a:t>
            </a:r>
            <a:r>
              <a:rPr lang="en-CA" i="1" dirty="0" smtClean="0">
                <a:solidFill>
                  <a:schemeClr val="bg1"/>
                </a:solidFill>
              </a:rPr>
              <a:t>after </a:t>
            </a:r>
            <a:r>
              <a:rPr lang="en-CA" i="1" dirty="0">
                <a:solidFill>
                  <a:schemeClr val="bg1"/>
                </a:solidFill>
              </a:rPr>
              <a:t>the nature and extent of the </a:t>
            </a:r>
            <a:r>
              <a:rPr lang="en-CA" i="1" dirty="0" err="1">
                <a:solidFill>
                  <a:schemeClr val="bg1"/>
                </a:solidFill>
              </a:rPr>
              <a:t>disclosable</a:t>
            </a:r>
            <a:r>
              <a:rPr lang="en-CA" i="1" dirty="0">
                <a:solidFill>
                  <a:schemeClr val="bg1"/>
                </a:solidFill>
              </a:rPr>
              <a:t> interest has </a:t>
            </a:r>
            <a:r>
              <a:rPr lang="en-CA" i="1" dirty="0" smtClean="0">
                <a:solidFill>
                  <a:schemeClr val="bg1"/>
                </a:solidFill>
              </a:rPr>
              <a:t>been disclosed</a:t>
            </a:r>
            <a:r>
              <a:rPr lang="mr-IN" i="1" dirty="0" smtClean="0">
                <a:solidFill>
                  <a:schemeClr val="bg1"/>
                </a:solidFill>
              </a:rPr>
              <a:t>…</a:t>
            </a:r>
            <a:r>
              <a:rPr lang="en-CA" i="1" dirty="0" smtClean="0">
                <a:solidFill>
                  <a:schemeClr val="bg1"/>
                </a:solidFill>
              </a:rPr>
              <a:t>;</a:t>
            </a:r>
            <a:endParaRPr lang="en-CA" dirty="0">
              <a:solidFill>
                <a:schemeClr val="bg1"/>
              </a:solidFill>
            </a:endParaRPr>
          </a:p>
          <a:p>
            <a:pPr marL="400050" lvl="1" indent="0">
              <a:lnSpc>
                <a:spcPct val="90000"/>
              </a:lnSpc>
              <a:buNone/>
            </a:pPr>
            <a:r>
              <a:rPr lang="en-CA" i="1" dirty="0">
                <a:solidFill>
                  <a:schemeClr val="bg1"/>
                </a:solidFill>
              </a:rPr>
              <a:t>(c) the contract or transaction </a:t>
            </a:r>
            <a:r>
              <a:rPr lang="en-CA" i="1" dirty="0">
                <a:solidFill>
                  <a:srgbClr val="FFFF00"/>
                </a:solidFill>
              </a:rPr>
              <a:t>is approved by a special </a:t>
            </a:r>
            <a:r>
              <a:rPr lang="en-CA" i="1" dirty="0" smtClean="0">
                <a:solidFill>
                  <a:srgbClr val="FFFF00"/>
                </a:solidFill>
              </a:rPr>
              <a:t>resolution</a:t>
            </a:r>
            <a:r>
              <a:rPr lang="mr-IN" i="1" dirty="0" smtClean="0">
                <a:solidFill>
                  <a:schemeClr val="bg1"/>
                </a:solidFill>
              </a:rPr>
              <a:t>…</a:t>
            </a:r>
            <a:r>
              <a:rPr lang="en-CA" i="1" dirty="0" smtClean="0">
                <a:solidFill>
                  <a:srgbClr val="FFFF00"/>
                </a:solidFill>
              </a:rPr>
              <a:t>after</a:t>
            </a:r>
            <a:r>
              <a:rPr lang="en-CA" i="1" dirty="0" smtClean="0">
                <a:solidFill>
                  <a:schemeClr val="bg1"/>
                </a:solidFill>
              </a:rPr>
              <a:t> </a:t>
            </a:r>
            <a:r>
              <a:rPr lang="en-CA" i="1" dirty="0">
                <a:solidFill>
                  <a:schemeClr val="bg1"/>
                </a:solidFill>
              </a:rPr>
              <a:t>the nature and extent of the </a:t>
            </a:r>
            <a:r>
              <a:rPr lang="en-CA" i="1" dirty="0" err="1">
                <a:solidFill>
                  <a:schemeClr val="bg1"/>
                </a:solidFill>
              </a:rPr>
              <a:t>disclosable</a:t>
            </a:r>
            <a:r>
              <a:rPr lang="en-CA" i="1" dirty="0">
                <a:solidFill>
                  <a:schemeClr val="bg1"/>
                </a:solidFill>
              </a:rPr>
              <a:t> interest has been </a:t>
            </a:r>
            <a:r>
              <a:rPr lang="en-CA" i="1" dirty="0">
                <a:solidFill>
                  <a:srgbClr val="FFFF00"/>
                </a:solidFill>
              </a:rPr>
              <a:t>disclosed to the shareholders </a:t>
            </a:r>
            <a:r>
              <a:rPr lang="en-CA" i="1" dirty="0">
                <a:solidFill>
                  <a:schemeClr val="bg1"/>
                </a:solidFill>
              </a:rPr>
              <a:t>entitled to vote on that resolution</a:t>
            </a:r>
            <a:r>
              <a:rPr lang="en-CA" i="1" dirty="0" smtClean="0">
                <a:solidFill>
                  <a:schemeClr val="bg1"/>
                </a:solidFill>
              </a:rPr>
              <a:t>;</a:t>
            </a:r>
            <a:endParaRPr lang="en-CA" dirty="0">
              <a:solidFill>
                <a:schemeClr val="bg1"/>
              </a:solidFill>
            </a:endParaRPr>
          </a:p>
        </p:txBody>
      </p:sp>
    </p:spTree>
    <p:extLst>
      <p:ext uri="{BB962C8B-B14F-4D97-AF65-F5344CB8AC3E}">
        <p14:creationId xmlns:p14="http://schemas.microsoft.com/office/powerpoint/2010/main" val="179199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8" y="0"/>
            <a:ext cx="8995552" cy="940243"/>
          </a:xfrm>
        </p:spPr>
        <p:txBody>
          <a:bodyPr>
            <a:normAutofit fontScale="90000"/>
          </a:bodyPr>
          <a:lstStyle/>
          <a:p>
            <a:r>
              <a:rPr lang="en-CA" i="1" dirty="0"/>
              <a:t> </a:t>
            </a:r>
            <a:r>
              <a:rPr lang="en-CA" dirty="0"/>
              <a:t/>
            </a:r>
            <a:br>
              <a:rPr lang="en-CA" dirty="0"/>
            </a:br>
            <a:r>
              <a:rPr lang="en-CA" b="1" dirty="0">
                <a:solidFill>
                  <a:srgbClr val="FFFF00"/>
                </a:solidFill>
              </a:rPr>
              <a:t>Approval of contracts and transactions</a:t>
            </a:r>
            <a:r>
              <a:rPr lang="en-CA" dirty="0"/>
              <a:t/>
            </a:r>
            <a:br>
              <a:rPr lang="en-CA" dirty="0"/>
            </a:br>
            <a:endParaRPr lang="en-US" dirty="0"/>
          </a:p>
        </p:txBody>
      </p:sp>
      <p:sp>
        <p:nvSpPr>
          <p:cNvPr id="3" name="Content Placeholder 2"/>
          <p:cNvSpPr>
            <a:spLocks noGrp="1"/>
          </p:cNvSpPr>
          <p:nvPr>
            <p:ph sz="quarter" idx="10"/>
          </p:nvPr>
        </p:nvSpPr>
        <p:spPr>
          <a:xfrm>
            <a:off x="148448" y="940243"/>
            <a:ext cx="8995552" cy="5690944"/>
          </a:xfrm>
        </p:spPr>
        <p:txBody>
          <a:bodyPr>
            <a:normAutofit/>
          </a:bodyPr>
          <a:lstStyle/>
          <a:p>
            <a:pPr marL="0" lvl="0" indent="0">
              <a:buNone/>
            </a:pPr>
            <a:r>
              <a:rPr lang="en-US" sz="3200" i="1" dirty="0" smtClean="0">
                <a:solidFill>
                  <a:srgbClr val="FFFF00"/>
                </a:solidFill>
              </a:rPr>
              <a:t>BCBCA 149 </a:t>
            </a:r>
            <a:r>
              <a:rPr lang="en-CA" sz="3200" i="1" dirty="0">
                <a:solidFill>
                  <a:srgbClr val="FFFF00"/>
                </a:solidFill>
              </a:rPr>
              <a:t>(1) </a:t>
            </a:r>
            <a:r>
              <a:rPr lang="en-CA" sz="3200" i="1" dirty="0">
                <a:solidFill>
                  <a:schemeClr val="bg1"/>
                </a:solidFill>
              </a:rPr>
              <a:t>A contract or transaction in respect of which disclosure has been made in accordance with section 148 may be approved by the directors or by a special </a:t>
            </a:r>
            <a:r>
              <a:rPr lang="en-CA" sz="3200" i="1" dirty="0" smtClean="0">
                <a:solidFill>
                  <a:schemeClr val="bg1"/>
                </a:solidFill>
              </a:rPr>
              <a:t>resolution</a:t>
            </a:r>
            <a:r>
              <a:rPr lang="mr-IN" sz="3200" i="1" dirty="0" smtClean="0">
                <a:solidFill>
                  <a:schemeClr val="bg1"/>
                </a:solidFill>
              </a:rPr>
              <a:t>…</a:t>
            </a:r>
            <a:r>
              <a:rPr lang="en-CA" sz="3200" i="1" dirty="0" smtClean="0">
                <a:solidFill>
                  <a:schemeClr val="bg1"/>
                </a:solidFill>
              </a:rPr>
              <a:t>.</a:t>
            </a:r>
            <a:endParaRPr lang="en-CA" sz="3200" dirty="0">
              <a:solidFill>
                <a:schemeClr val="bg1"/>
              </a:solidFill>
            </a:endParaRPr>
          </a:p>
          <a:p>
            <a:pPr marL="0" indent="0">
              <a:buNone/>
            </a:pPr>
            <a:r>
              <a:rPr lang="en-CA" sz="3200" i="1" dirty="0" smtClean="0">
                <a:solidFill>
                  <a:srgbClr val="FFFF00"/>
                </a:solidFill>
              </a:rPr>
              <a:t>(</a:t>
            </a:r>
            <a:r>
              <a:rPr lang="en-CA" sz="3200" i="1" dirty="0">
                <a:solidFill>
                  <a:srgbClr val="FFFF00"/>
                </a:solidFill>
              </a:rPr>
              <a:t>4) Unless the memorandum or articles provide otherwise</a:t>
            </a:r>
            <a:r>
              <a:rPr lang="en-CA" sz="3200" i="1" dirty="0">
                <a:solidFill>
                  <a:schemeClr val="bg1"/>
                </a:solidFill>
              </a:rPr>
              <a:t>, a director who has a </a:t>
            </a:r>
            <a:r>
              <a:rPr lang="en-CA" sz="3200" i="1" dirty="0" err="1">
                <a:solidFill>
                  <a:schemeClr val="bg1"/>
                </a:solidFill>
              </a:rPr>
              <a:t>disclosable</a:t>
            </a:r>
            <a:r>
              <a:rPr lang="en-CA" sz="3200" i="1" dirty="0">
                <a:solidFill>
                  <a:schemeClr val="bg1"/>
                </a:solidFill>
              </a:rPr>
              <a:t> interest in a contract or transaction and who is present at the </a:t>
            </a:r>
            <a:r>
              <a:rPr lang="en-CA" sz="3200" i="1" dirty="0">
                <a:solidFill>
                  <a:srgbClr val="FFFF00"/>
                </a:solidFill>
              </a:rPr>
              <a:t>meeting of directors </a:t>
            </a:r>
            <a:r>
              <a:rPr lang="en-CA" sz="3200" i="1" dirty="0">
                <a:solidFill>
                  <a:schemeClr val="bg1"/>
                </a:solidFill>
              </a:rPr>
              <a:t>at which the contract or transaction is considered for approval </a:t>
            </a:r>
            <a:r>
              <a:rPr lang="en-CA" sz="3200" i="1" dirty="0">
                <a:solidFill>
                  <a:srgbClr val="FFFF00"/>
                </a:solidFill>
              </a:rPr>
              <a:t>may be counted in the quorum at the meeting whether or not the director votes on any or all of the resolutions considered at the meeting.</a:t>
            </a:r>
            <a:endParaRPr lang="en-CA" sz="3200" dirty="0">
              <a:solidFill>
                <a:srgbClr val="FFFF00"/>
              </a:solidFill>
            </a:endParaRPr>
          </a:p>
          <a:p>
            <a:pPr marL="0" indent="0">
              <a:buNone/>
            </a:pPr>
            <a:endParaRPr lang="en-US" dirty="0"/>
          </a:p>
        </p:txBody>
      </p:sp>
    </p:spTree>
    <p:extLst>
      <p:ext uri="{BB962C8B-B14F-4D97-AF65-F5344CB8AC3E}">
        <p14:creationId xmlns:p14="http://schemas.microsoft.com/office/powerpoint/2010/main" val="223533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229600" cy="844586"/>
          </a:xfrm>
        </p:spPr>
        <p:txBody>
          <a:bodyPr>
            <a:normAutofit fontScale="90000"/>
          </a:bodyPr>
          <a:lstStyle/>
          <a:p>
            <a:r>
              <a:rPr lang="en-CA" b="1" i="1" dirty="0" smtClean="0"/>
              <a:t/>
            </a:r>
            <a:br>
              <a:rPr lang="en-CA" b="1" i="1" dirty="0" smtClean="0"/>
            </a:br>
            <a:r>
              <a:rPr lang="en-CA" b="1" dirty="0" smtClean="0">
                <a:solidFill>
                  <a:srgbClr val="CCFFCC"/>
                </a:solidFill>
              </a:rPr>
              <a:t>POWERS OF THE COURT</a:t>
            </a:r>
            <a:r>
              <a:rPr lang="en-CA" dirty="0">
                <a:solidFill>
                  <a:srgbClr val="FFFF00"/>
                </a:solidFill>
              </a:rPr>
              <a:t/>
            </a:r>
            <a:br>
              <a:rPr lang="en-CA" dirty="0">
                <a:solidFill>
                  <a:srgbClr val="FFFF00"/>
                </a:solidFill>
              </a:rPr>
            </a:br>
            <a:endParaRPr lang="en-US" dirty="0">
              <a:solidFill>
                <a:srgbClr val="FFFF00"/>
              </a:solidFill>
            </a:endParaRPr>
          </a:p>
        </p:txBody>
      </p:sp>
      <p:sp>
        <p:nvSpPr>
          <p:cNvPr id="3" name="Content Placeholder 2"/>
          <p:cNvSpPr>
            <a:spLocks noGrp="1"/>
          </p:cNvSpPr>
          <p:nvPr>
            <p:ph sz="quarter" idx="10"/>
          </p:nvPr>
        </p:nvSpPr>
        <p:spPr>
          <a:xfrm>
            <a:off x="457199" y="890757"/>
            <a:ext cx="8565155" cy="5492998"/>
          </a:xfrm>
        </p:spPr>
        <p:txBody>
          <a:bodyPr>
            <a:normAutofit/>
          </a:bodyPr>
          <a:lstStyle/>
          <a:p>
            <a:pPr marL="0" lvl="0" indent="0">
              <a:buNone/>
            </a:pPr>
            <a:r>
              <a:rPr lang="en-US" sz="3000" i="1" dirty="0" smtClean="0">
                <a:solidFill>
                  <a:srgbClr val="FFFF00"/>
                </a:solidFill>
              </a:rPr>
              <a:t>BCBCA 150 </a:t>
            </a:r>
            <a:r>
              <a:rPr lang="en-CA" sz="3000" i="1" dirty="0">
                <a:solidFill>
                  <a:srgbClr val="FFFF00"/>
                </a:solidFill>
              </a:rPr>
              <a:t>(1) </a:t>
            </a:r>
            <a:r>
              <a:rPr lang="en-CA" sz="3000" i="1" dirty="0">
                <a:solidFill>
                  <a:schemeClr val="bg1"/>
                </a:solidFill>
              </a:rPr>
              <a:t>On an application by a company or by a director, senior officer, shareholder or beneficial owner of shares of the company</a:t>
            </a:r>
            <a:r>
              <a:rPr lang="en-CA" sz="3000" i="1" dirty="0">
                <a:solidFill>
                  <a:srgbClr val="FFFF00"/>
                </a:solidFill>
              </a:rPr>
              <a:t>, the court may, if it determines that a contract or transaction in which a director or senior officer has a </a:t>
            </a:r>
            <a:r>
              <a:rPr lang="en-CA" sz="3000" i="1" dirty="0" err="1">
                <a:solidFill>
                  <a:srgbClr val="FFFF00"/>
                </a:solidFill>
              </a:rPr>
              <a:t>disclosable</a:t>
            </a:r>
            <a:r>
              <a:rPr lang="en-CA" sz="3000" i="1" dirty="0">
                <a:solidFill>
                  <a:srgbClr val="FFFF00"/>
                </a:solidFill>
              </a:rPr>
              <a:t> interest was fair and reasonable to the company</a:t>
            </a:r>
            <a:r>
              <a:rPr lang="en-CA" sz="3000" i="1" dirty="0">
                <a:solidFill>
                  <a:schemeClr val="bg1"/>
                </a:solidFill>
              </a:rPr>
              <a:t>,</a:t>
            </a:r>
            <a:endParaRPr lang="en-CA" sz="3000" dirty="0">
              <a:solidFill>
                <a:schemeClr val="bg1"/>
              </a:solidFill>
            </a:endParaRPr>
          </a:p>
          <a:p>
            <a:pPr marL="0" indent="0">
              <a:buNone/>
            </a:pPr>
            <a:r>
              <a:rPr lang="en-CA" sz="3000" i="1" dirty="0">
                <a:solidFill>
                  <a:schemeClr val="bg1"/>
                </a:solidFill>
              </a:rPr>
              <a:t>(a) </a:t>
            </a:r>
            <a:r>
              <a:rPr lang="en-CA" sz="3000" i="1" dirty="0">
                <a:solidFill>
                  <a:srgbClr val="CCFFCC"/>
                </a:solidFill>
              </a:rPr>
              <a:t>order that the director or senior officer is not liable </a:t>
            </a:r>
            <a:r>
              <a:rPr lang="en-CA" sz="3000" i="1" dirty="0">
                <a:solidFill>
                  <a:schemeClr val="bg1"/>
                </a:solidFill>
              </a:rPr>
              <a:t>to account for any profit that accrues to the director or senior officer under or as a result of the contract or transaction, and</a:t>
            </a:r>
            <a:endParaRPr lang="en-CA" sz="3000" dirty="0">
              <a:solidFill>
                <a:schemeClr val="bg1"/>
              </a:solidFill>
            </a:endParaRPr>
          </a:p>
          <a:p>
            <a:pPr marL="0" indent="0">
              <a:buNone/>
            </a:pPr>
            <a:r>
              <a:rPr lang="en-CA" sz="3000" i="1" dirty="0">
                <a:solidFill>
                  <a:schemeClr val="bg1"/>
                </a:solidFill>
              </a:rPr>
              <a:t>(b) </a:t>
            </a:r>
            <a:r>
              <a:rPr lang="en-CA" sz="3000" i="1" dirty="0">
                <a:solidFill>
                  <a:srgbClr val="CCFFCC"/>
                </a:solidFill>
              </a:rPr>
              <a:t>make any other order </a:t>
            </a:r>
            <a:r>
              <a:rPr lang="en-CA" sz="3000" i="1" dirty="0">
                <a:solidFill>
                  <a:schemeClr val="bg1"/>
                </a:solidFill>
              </a:rPr>
              <a:t>that the court considers appropriate.</a:t>
            </a:r>
            <a:endParaRPr lang="en-CA" sz="3000" dirty="0">
              <a:solidFill>
                <a:schemeClr val="bg1"/>
              </a:solidFill>
            </a:endParaRPr>
          </a:p>
          <a:p>
            <a:pPr marL="0" indent="0">
              <a:buNone/>
            </a:pPr>
            <a:endParaRPr lang="en-US" dirty="0"/>
          </a:p>
        </p:txBody>
      </p:sp>
    </p:spTree>
    <p:extLst>
      <p:ext uri="{BB962C8B-B14F-4D97-AF65-F5344CB8AC3E}">
        <p14:creationId xmlns:p14="http://schemas.microsoft.com/office/powerpoint/2010/main" val="1715916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80403" y="247432"/>
            <a:ext cx="8741952" cy="5690944"/>
          </a:xfrm>
        </p:spPr>
        <p:txBody>
          <a:bodyPr>
            <a:normAutofit lnSpcReduction="10000"/>
          </a:bodyPr>
          <a:lstStyle/>
          <a:p>
            <a:pPr marL="0" indent="0">
              <a:buNone/>
            </a:pPr>
            <a:r>
              <a:rPr lang="en-CA" sz="2800" i="1" dirty="0">
                <a:solidFill>
                  <a:schemeClr val="bg1"/>
                </a:solidFill>
              </a:rPr>
              <a:t>(2) </a:t>
            </a:r>
            <a:r>
              <a:rPr lang="en-CA" sz="2800" i="1" dirty="0">
                <a:solidFill>
                  <a:srgbClr val="CCFFCC"/>
                </a:solidFill>
              </a:rPr>
              <a:t>Unless a contract or transaction </a:t>
            </a:r>
            <a:r>
              <a:rPr lang="en-CA" sz="2800" i="1" dirty="0">
                <a:solidFill>
                  <a:schemeClr val="bg1"/>
                </a:solidFill>
              </a:rPr>
              <a:t>in which a director or senior officer has a </a:t>
            </a:r>
            <a:r>
              <a:rPr lang="en-CA" sz="2800" i="1" dirty="0" err="1">
                <a:solidFill>
                  <a:schemeClr val="bg1"/>
                </a:solidFill>
              </a:rPr>
              <a:t>disclosable</a:t>
            </a:r>
            <a:r>
              <a:rPr lang="en-CA" sz="2800" i="1" dirty="0">
                <a:solidFill>
                  <a:schemeClr val="bg1"/>
                </a:solidFill>
              </a:rPr>
              <a:t> interest </a:t>
            </a:r>
            <a:r>
              <a:rPr lang="en-CA" sz="2800" i="1" dirty="0">
                <a:solidFill>
                  <a:srgbClr val="CCFFCC"/>
                </a:solidFill>
              </a:rPr>
              <a:t>has been approved</a:t>
            </a:r>
            <a:r>
              <a:rPr lang="en-CA" sz="2800" i="1" dirty="0">
                <a:solidFill>
                  <a:schemeClr val="bg1"/>
                </a:solidFill>
              </a:rPr>
              <a:t> in accordance with section 148 (2), </a:t>
            </a:r>
            <a:r>
              <a:rPr lang="en-CA" sz="2800" i="1" dirty="0">
                <a:solidFill>
                  <a:srgbClr val="FFFF00"/>
                </a:solidFill>
              </a:rPr>
              <a:t>the court may, on an application by the company or by a director, senior officer, shareholder or beneficial owner of shares of the company, make one or more of the following orders if the court determines that the contract or transaction was not fair and reasonable to the company:</a:t>
            </a:r>
            <a:endParaRPr lang="en-CA" sz="2800" dirty="0">
              <a:solidFill>
                <a:srgbClr val="FFFF00"/>
              </a:solidFill>
            </a:endParaRPr>
          </a:p>
          <a:p>
            <a:pPr marL="400050" lvl="1" indent="0">
              <a:buNone/>
            </a:pPr>
            <a:r>
              <a:rPr lang="en-CA" sz="2800" i="1" dirty="0">
                <a:solidFill>
                  <a:schemeClr val="bg1"/>
                </a:solidFill>
              </a:rPr>
              <a:t>(a) </a:t>
            </a:r>
            <a:r>
              <a:rPr lang="en-CA" sz="2800" i="1" dirty="0">
                <a:solidFill>
                  <a:srgbClr val="CCFFCC"/>
                </a:solidFill>
              </a:rPr>
              <a:t>enjoin the company from entering into </a:t>
            </a:r>
            <a:r>
              <a:rPr lang="en-CA" sz="2800" i="1" dirty="0">
                <a:solidFill>
                  <a:schemeClr val="bg1"/>
                </a:solidFill>
              </a:rPr>
              <a:t>the proposed contract or transaction;</a:t>
            </a:r>
            <a:endParaRPr lang="en-CA" sz="2800" dirty="0">
              <a:solidFill>
                <a:schemeClr val="bg1"/>
              </a:solidFill>
            </a:endParaRPr>
          </a:p>
          <a:p>
            <a:pPr marL="400050" lvl="1" indent="0">
              <a:buNone/>
            </a:pPr>
            <a:r>
              <a:rPr lang="en-CA" sz="2800" i="1" dirty="0">
                <a:solidFill>
                  <a:schemeClr val="bg1"/>
                </a:solidFill>
              </a:rPr>
              <a:t>(b) </a:t>
            </a:r>
            <a:r>
              <a:rPr lang="en-CA" sz="2800" i="1" dirty="0">
                <a:solidFill>
                  <a:srgbClr val="CCFFCC"/>
                </a:solidFill>
              </a:rPr>
              <a:t>order</a:t>
            </a:r>
            <a:r>
              <a:rPr lang="en-CA" sz="2800" i="1" dirty="0">
                <a:solidFill>
                  <a:schemeClr val="bg1"/>
                </a:solidFill>
              </a:rPr>
              <a:t> that the director or senior </a:t>
            </a:r>
            <a:r>
              <a:rPr lang="en-CA" sz="2800" i="1" dirty="0">
                <a:solidFill>
                  <a:srgbClr val="CCFFCC"/>
                </a:solidFill>
              </a:rPr>
              <a:t>officer is liable to account for any profit</a:t>
            </a:r>
            <a:r>
              <a:rPr lang="en-CA" sz="2800" i="1" dirty="0">
                <a:solidFill>
                  <a:schemeClr val="bg1"/>
                </a:solidFill>
              </a:rPr>
              <a:t> that accrues to the director or senior officer under or as a result of the contract or transaction;</a:t>
            </a:r>
            <a:endParaRPr lang="en-CA" sz="2800" dirty="0">
              <a:solidFill>
                <a:schemeClr val="bg1"/>
              </a:solidFill>
            </a:endParaRPr>
          </a:p>
          <a:p>
            <a:pPr marL="400050" lvl="1" indent="0">
              <a:buNone/>
            </a:pPr>
            <a:r>
              <a:rPr lang="en-CA" sz="2800" i="1" dirty="0">
                <a:solidFill>
                  <a:schemeClr val="bg1"/>
                </a:solidFill>
              </a:rPr>
              <a:t>(c) </a:t>
            </a:r>
            <a:r>
              <a:rPr lang="en-CA" sz="2800" i="1" dirty="0">
                <a:solidFill>
                  <a:srgbClr val="CCFFCC"/>
                </a:solidFill>
              </a:rPr>
              <a:t>make any other order </a:t>
            </a:r>
            <a:r>
              <a:rPr lang="en-CA" sz="2800" i="1" dirty="0">
                <a:solidFill>
                  <a:schemeClr val="bg1"/>
                </a:solidFill>
              </a:rPr>
              <a:t>that the court considers appropriate.</a:t>
            </a:r>
            <a:endParaRPr lang="en-CA" sz="2800" dirty="0">
              <a:solidFill>
                <a:schemeClr val="bg1"/>
              </a:solidFill>
            </a:endParaRPr>
          </a:p>
          <a:p>
            <a:endParaRPr lang="en-US" dirty="0"/>
          </a:p>
        </p:txBody>
      </p:sp>
    </p:spTree>
    <p:extLst>
      <p:ext uri="{BB962C8B-B14F-4D97-AF65-F5344CB8AC3E}">
        <p14:creationId xmlns:p14="http://schemas.microsoft.com/office/powerpoint/2010/main" val="3170553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rmAutofit fontScale="90000"/>
          </a:bodyPr>
          <a:lstStyle/>
          <a:p>
            <a:r>
              <a:rPr lang="en-CA" b="1" i="1" dirty="0" smtClean="0"/>
              <a:t/>
            </a:r>
            <a:br>
              <a:rPr lang="en-CA" b="1" i="1" dirty="0" smtClean="0"/>
            </a:br>
            <a:r>
              <a:rPr lang="en-CA" b="1" dirty="0" smtClean="0">
                <a:solidFill>
                  <a:srgbClr val="FFFF00"/>
                </a:solidFill>
              </a:rPr>
              <a:t>Validity </a:t>
            </a:r>
            <a:r>
              <a:rPr lang="en-CA" b="1" dirty="0">
                <a:solidFill>
                  <a:srgbClr val="FFFF00"/>
                </a:solidFill>
              </a:rPr>
              <a:t>of contracts and transactions</a:t>
            </a:r>
            <a:r>
              <a:rPr lang="en-CA" dirty="0"/>
              <a:t/>
            </a:r>
            <a:br>
              <a:rPr lang="en-CA" dirty="0"/>
            </a:br>
            <a:endParaRPr lang="en-US" dirty="0"/>
          </a:p>
        </p:txBody>
      </p:sp>
      <p:sp>
        <p:nvSpPr>
          <p:cNvPr id="3" name="Content Placeholder 2"/>
          <p:cNvSpPr>
            <a:spLocks noGrp="1"/>
          </p:cNvSpPr>
          <p:nvPr>
            <p:ph sz="quarter" idx="10"/>
          </p:nvPr>
        </p:nvSpPr>
        <p:spPr>
          <a:xfrm>
            <a:off x="457200" y="1015999"/>
            <a:ext cx="8515672" cy="4905881"/>
          </a:xfrm>
        </p:spPr>
        <p:txBody>
          <a:bodyPr/>
          <a:lstStyle/>
          <a:p>
            <a:pPr marL="0" lvl="0" indent="0">
              <a:buNone/>
            </a:pPr>
            <a:r>
              <a:rPr lang="en-US" sz="2800" dirty="0" smtClean="0">
                <a:solidFill>
                  <a:srgbClr val="FFFF00"/>
                </a:solidFill>
              </a:rPr>
              <a:t>BCBCA 151 </a:t>
            </a:r>
            <a:r>
              <a:rPr lang="en-CA" sz="2800" i="1" dirty="0">
                <a:solidFill>
                  <a:srgbClr val="FFFF00"/>
                </a:solidFill>
              </a:rPr>
              <a:t>A contract or transaction with a company is not invalid </a:t>
            </a:r>
            <a:r>
              <a:rPr lang="en-CA" sz="2800" i="1" dirty="0">
                <a:solidFill>
                  <a:srgbClr val="CCFFCC"/>
                </a:solidFill>
              </a:rPr>
              <a:t>merely because</a:t>
            </a:r>
            <a:endParaRPr lang="en-CA" sz="2800" dirty="0">
              <a:solidFill>
                <a:srgbClr val="CCFFCC"/>
              </a:solidFill>
            </a:endParaRPr>
          </a:p>
          <a:p>
            <a:pPr marL="0" indent="0">
              <a:buNone/>
            </a:pPr>
            <a:r>
              <a:rPr lang="en-CA" sz="2800" i="1" dirty="0">
                <a:solidFill>
                  <a:schemeClr val="bg1"/>
                </a:solidFill>
              </a:rPr>
              <a:t>(a) a </a:t>
            </a:r>
            <a:r>
              <a:rPr lang="en-CA" sz="2800" i="1" dirty="0">
                <a:solidFill>
                  <a:srgbClr val="CCFFCC"/>
                </a:solidFill>
              </a:rPr>
              <a:t>director or senior officer of the company has an interest</a:t>
            </a:r>
            <a:r>
              <a:rPr lang="en-CA" sz="2800" i="1" dirty="0">
                <a:solidFill>
                  <a:schemeClr val="bg1"/>
                </a:solidFill>
              </a:rPr>
              <a:t>, direct or indirect, in the contract or transaction,</a:t>
            </a:r>
            <a:endParaRPr lang="en-CA" sz="2800" dirty="0">
              <a:solidFill>
                <a:schemeClr val="bg1"/>
              </a:solidFill>
            </a:endParaRPr>
          </a:p>
          <a:p>
            <a:pPr marL="0" indent="0">
              <a:buNone/>
            </a:pPr>
            <a:r>
              <a:rPr lang="en-CA" sz="2800" i="1" dirty="0">
                <a:solidFill>
                  <a:schemeClr val="bg1"/>
                </a:solidFill>
              </a:rPr>
              <a:t>(b) a </a:t>
            </a:r>
            <a:r>
              <a:rPr lang="en-CA" sz="2800" i="1" dirty="0">
                <a:solidFill>
                  <a:srgbClr val="CCFFCC"/>
                </a:solidFill>
              </a:rPr>
              <a:t>director or senior officer of the company has not disclosed</a:t>
            </a:r>
            <a:r>
              <a:rPr lang="en-CA" sz="2800" i="1" dirty="0">
                <a:solidFill>
                  <a:schemeClr val="bg1"/>
                </a:solidFill>
              </a:rPr>
              <a:t> an interest he or she has in the contract or transaction, or</a:t>
            </a:r>
            <a:endParaRPr lang="en-CA" sz="2800" dirty="0">
              <a:solidFill>
                <a:schemeClr val="bg1"/>
              </a:solidFill>
            </a:endParaRPr>
          </a:p>
          <a:p>
            <a:pPr marL="0" indent="0">
              <a:buNone/>
            </a:pPr>
            <a:r>
              <a:rPr lang="en-CA" sz="2800" i="1" dirty="0">
                <a:solidFill>
                  <a:schemeClr val="bg1"/>
                </a:solidFill>
              </a:rPr>
              <a:t>(c) the </a:t>
            </a:r>
            <a:r>
              <a:rPr lang="en-CA" sz="2800" i="1" dirty="0">
                <a:solidFill>
                  <a:srgbClr val="CCFFCC"/>
                </a:solidFill>
              </a:rPr>
              <a:t>directors or shareholders of the company have not approved the contract or transaction </a:t>
            </a:r>
            <a:r>
              <a:rPr lang="en-CA" sz="2800" i="1" dirty="0">
                <a:solidFill>
                  <a:schemeClr val="bg1"/>
                </a:solidFill>
              </a:rPr>
              <a:t>in which a director or senior officer of the company has an interest.</a:t>
            </a:r>
            <a:endParaRPr lang="en-CA" sz="2800" dirty="0">
              <a:solidFill>
                <a:schemeClr val="bg1"/>
              </a:solidFill>
            </a:endParaRPr>
          </a:p>
          <a:p>
            <a:pPr marL="0" indent="0">
              <a:buNone/>
            </a:pPr>
            <a:endParaRPr lang="en-US" dirty="0"/>
          </a:p>
        </p:txBody>
      </p:sp>
    </p:spTree>
    <p:extLst>
      <p:ext uri="{BB962C8B-B14F-4D97-AF65-F5344CB8AC3E}">
        <p14:creationId xmlns:p14="http://schemas.microsoft.com/office/powerpoint/2010/main" val="87014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86" y="211382"/>
            <a:ext cx="8388614" cy="1016000"/>
          </a:xfrm>
        </p:spPr>
        <p:txBody>
          <a:bodyPr>
            <a:normAutofit/>
          </a:bodyPr>
          <a:lstStyle/>
          <a:p>
            <a:r>
              <a:rPr lang="en-US" sz="4800" b="1" dirty="0" smtClean="0">
                <a:solidFill>
                  <a:srgbClr val="FFFF00"/>
                </a:solidFill>
                <a:latin typeface="+mn-lt"/>
              </a:rPr>
              <a:t>Lecture Capture </a:t>
            </a:r>
            <a:r>
              <a:rPr lang="en-US" sz="4800" b="1" dirty="0" smtClean="0">
                <a:solidFill>
                  <a:srgbClr val="4BACC6"/>
                </a:solidFill>
                <a:latin typeface="+mn-lt"/>
              </a:rPr>
              <a:t>Monday</a:t>
            </a:r>
            <a:endParaRPr lang="en-US" sz="4800" b="1" dirty="0">
              <a:solidFill>
                <a:srgbClr val="FFFF00"/>
              </a:solidFill>
              <a:latin typeface="+mn-lt"/>
            </a:endParaRPr>
          </a:p>
        </p:txBody>
      </p:sp>
      <p:pic>
        <p:nvPicPr>
          <p:cNvPr id="7" name="Content Placeholder 3" descr="Screen Shot 2016-09-13 at 8.27.43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75" r="-139"/>
          <a:stretch/>
        </p:blipFill>
        <p:spPr>
          <a:xfrm>
            <a:off x="755386" y="1408134"/>
            <a:ext cx="7630491" cy="4318000"/>
          </a:xfrm>
        </p:spPr>
      </p:pic>
    </p:spTree>
    <p:extLst>
      <p:ext uri="{BB962C8B-B14F-4D97-AF65-F5344CB8AC3E}">
        <p14:creationId xmlns:p14="http://schemas.microsoft.com/office/powerpoint/2010/main" val="2189924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42593"/>
          </a:xfrm>
        </p:spPr>
        <p:txBody>
          <a:bodyPr>
            <a:normAutofit fontScale="90000"/>
          </a:bodyPr>
          <a:lstStyle/>
          <a:p>
            <a:r>
              <a:rPr lang="en-CA" b="1" i="1" dirty="0" smtClean="0"/>
              <a:t/>
            </a:r>
            <a:br>
              <a:rPr lang="en-CA" b="1" i="1" dirty="0" smtClean="0"/>
            </a:br>
            <a:r>
              <a:rPr lang="en-CA" b="1" dirty="0" smtClean="0">
                <a:solidFill>
                  <a:schemeClr val="bg1"/>
                </a:solidFill>
              </a:rPr>
              <a:t>LIMITATION OF OBLIGATIONS OF DIRECTORS AND SENIOR OFFICERS</a:t>
            </a:r>
            <a:r>
              <a:rPr lang="en-CA" b="1" dirty="0" smtClean="0">
                <a:solidFill>
                  <a:srgbClr val="CCFFCC"/>
                </a:solidFill>
              </a:rPr>
              <a:t/>
            </a:r>
            <a:br>
              <a:rPr lang="en-CA" b="1" dirty="0" smtClean="0">
                <a:solidFill>
                  <a:srgbClr val="CCFFCC"/>
                </a:solidFill>
              </a:rPr>
            </a:br>
            <a:endParaRPr lang="en-US" b="1" dirty="0">
              <a:solidFill>
                <a:srgbClr val="CCFFCC"/>
              </a:solidFill>
            </a:endParaRPr>
          </a:p>
        </p:txBody>
      </p:sp>
      <p:sp>
        <p:nvSpPr>
          <p:cNvPr id="3" name="Content Placeholder 2"/>
          <p:cNvSpPr>
            <a:spLocks noGrp="1"/>
          </p:cNvSpPr>
          <p:nvPr>
            <p:ph sz="quarter" idx="10"/>
          </p:nvPr>
        </p:nvSpPr>
        <p:spPr>
          <a:xfrm>
            <a:off x="595339" y="1342593"/>
            <a:ext cx="8548661" cy="5090648"/>
          </a:xfrm>
        </p:spPr>
        <p:txBody>
          <a:bodyPr>
            <a:normAutofit fontScale="92500" lnSpcReduction="10000"/>
          </a:bodyPr>
          <a:lstStyle/>
          <a:p>
            <a:pPr marL="0" lvl="0" indent="0">
              <a:lnSpc>
                <a:spcPct val="90000"/>
              </a:lnSpc>
              <a:buNone/>
            </a:pPr>
            <a:r>
              <a:rPr lang="en-CA" sz="3600" i="1" dirty="0" smtClean="0">
                <a:solidFill>
                  <a:srgbClr val="FFFF00"/>
                </a:solidFill>
              </a:rPr>
              <a:t>BCBCA 152 </a:t>
            </a:r>
            <a:r>
              <a:rPr lang="en-CA" sz="3600" i="1" dirty="0" smtClean="0">
                <a:solidFill>
                  <a:srgbClr val="CCFFCC"/>
                </a:solidFill>
              </a:rPr>
              <a:t>Except </a:t>
            </a:r>
            <a:r>
              <a:rPr lang="en-CA" sz="3600" i="1" dirty="0">
                <a:solidFill>
                  <a:srgbClr val="CCFFCC"/>
                </a:solidFill>
              </a:rPr>
              <a:t>as is provided in this Division</a:t>
            </a:r>
            <a:r>
              <a:rPr lang="en-CA" sz="3600" i="1" dirty="0">
                <a:solidFill>
                  <a:srgbClr val="FFFFFF"/>
                </a:solidFill>
              </a:rPr>
              <a:t>, a </a:t>
            </a:r>
            <a:r>
              <a:rPr lang="en-CA" sz="3600" i="1" dirty="0">
                <a:solidFill>
                  <a:srgbClr val="FFFF00"/>
                </a:solidFill>
              </a:rPr>
              <a:t>director or senior officer of a company has no obligation </a:t>
            </a:r>
            <a:r>
              <a:rPr lang="en-CA" sz="3600" i="1" dirty="0">
                <a:solidFill>
                  <a:srgbClr val="FFFFFF"/>
                </a:solidFill>
              </a:rPr>
              <a:t>to</a:t>
            </a:r>
            <a:endParaRPr lang="en-CA" sz="3600" dirty="0">
              <a:solidFill>
                <a:srgbClr val="FFFFFF"/>
              </a:solidFill>
            </a:endParaRPr>
          </a:p>
          <a:p>
            <a:pPr marL="0" indent="0">
              <a:lnSpc>
                <a:spcPct val="90000"/>
              </a:lnSpc>
              <a:buNone/>
            </a:pPr>
            <a:r>
              <a:rPr lang="en-CA" sz="3600" i="1" dirty="0">
                <a:solidFill>
                  <a:srgbClr val="FFFFFF"/>
                </a:solidFill>
              </a:rPr>
              <a:t>(a) </a:t>
            </a:r>
            <a:r>
              <a:rPr lang="en-CA" sz="3600" i="1" dirty="0">
                <a:solidFill>
                  <a:srgbClr val="FFFF00"/>
                </a:solidFill>
              </a:rPr>
              <a:t>disclose any direct or indirect interest </a:t>
            </a:r>
            <a:r>
              <a:rPr lang="en-CA" sz="3600" i="1" dirty="0">
                <a:solidFill>
                  <a:srgbClr val="FFFFFF"/>
                </a:solidFill>
              </a:rPr>
              <a:t>that the director or senior officer has in a contract or transaction, or</a:t>
            </a:r>
            <a:endParaRPr lang="en-CA" sz="3600" dirty="0">
              <a:solidFill>
                <a:srgbClr val="FFFFFF"/>
              </a:solidFill>
            </a:endParaRPr>
          </a:p>
          <a:p>
            <a:pPr marL="0" indent="0">
              <a:lnSpc>
                <a:spcPct val="90000"/>
              </a:lnSpc>
              <a:buNone/>
            </a:pPr>
            <a:r>
              <a:rPr lang="en-CA" sz="3600" i="1" dirty="0">
                <a:solidFill>
                  <a:srgbClr val="FFFFFF"/>
                </a:solidFill>
              </a:rPr>
              <a:t>(b</a:t>
            </a:r>
            <a:r>
              <a:rPr lang="en-CA" sz="3600" i="1" dirty="0" smtClean="0">
                <a:solidFill>
                  <a:srgbClr val="FFFFFF"/>
                </a:solidFill>
              </a:rPr>
              <a:t>)</a:t>
            </a:r>
            <a:r>
              <a:rPr lang="mr-IN" sz="3600" i="1" dirty="0" smtClean="0">
                <a:solidFill>
                  <a:srgbClr val="FFFFFF"/>
                </a:solidFill>
              </a:rPr>
              <a:t>…</a:t>
            </a:r>
            <a:r>
              <a:rPr lang="en-CA" sz="3600" i="1" dirty="0" smtClean="0">
                <a:solidFill>
                  <a:srgbClr val="FFFF00"/>
                </a:solidFill>
              </a:rPr>
              <a:t>account </a:t>
            </a:r>
            <a:r>
              <a:rPr lang="en-CA" sz="3600" i="1" dirty="0">
                <a:solidFill>
                  <a:srgbClr val="FFFF00"/>
                </a:solidFill>
              </a:rPr>
              <a:t>for any profit </a:t>
            </a:r>
            <a:r>
              <a:rPr lang="en-CA" sz="3600" i="1" dirty="0">
                <a:solidFill>
                  <a:srgbClr val="FFFFFF"/>
                </a:solidFill>
              </a:rPr>
              <a:t>that accrues to the director or senior officer under or as a result of a contract or transaction in which the director or senior officer has a </a:t>
            </a:r>
            <a:r>
              <a:rPr lang="en-CA" sz="3600" i="1" dirty="0" err="1">
                <a:solidFill>
                  <a:srgbClr val="FFFFFF"/>
                </a:solidFill>
              </a:rPr>
              <a:t>disclosable</a:t>
            </a:r>
            <a:r>
              <a:rPr lang="en-CA" sz="3600" i="1" dirty="0">
                <a:solidFill>
                  <a:srgbClr val="FFFFFF"/>
                </a:solidFill>
              </a:rPr>
              <a:t> interest.</a:t>
            </a:r>
            <a:endParaRPr lang="en-CA" sz="3600" dirty="0">
              <a:solidFill>
                <a:srgbClr val="FFFFFF"/>
              </a:solidFill>
            </a:endParaRPr>
          </a:p>
          <a:p>
            <a:pPr marL="0" indent="0">
              <a:buNone/>
            </a:pPr>
            <a:endParaRPr lang="en-US" dirty="0"/>
          </a:p>
        </p:txBody>
      </p:sp>
    </p:spTree>
    <p:extLst>
      <p:ext uri="{BB962C8B-B14F-4D97-AF65-F5344CB8AC3E}">
        <p14:creationId xmlns:p14="http://schemas.microsoft.com/office/powerpoint/2010/main" val="60624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5" y="0"/>
            <a:ext cx="8814115" cy="1016000"/>
          </a:xfrm>
        </p:spPr>
        <p:txBody>
          <a:bodyPr>
            <a:noAutofit/>
          </a:bodyPr>
          <a:lstStyle/>
          <a:p>
            <a:r>
              <a:rPr lang="en-CA" sz="3200" b="1" i="1" dirty="0" smtClean="0"/>
              <a:t/>
            </a:r>
            <a:br>
              <a:rPr lang="en-CA" sz="3200" b="1" i="1" dirty="0" smtClean="0"/>
            </a:br>
            <a:r>
              <a:rPr lang="en-CA" sz="3400" b="1" dirty="0" smtClean="0">
                <a:solidFill>
                  <a:srgbClr val="FFFF00"/>
                </a:solidFill>
              </a:rPr>
              <a:t>Disclosure </a:t>
            </a:r>
            <a:r>
              <a:rPr lang="en-CA" sz="3400" b="1" dirty="0">
                <a:solidFill>
                  <a:srgbClr val="FFFF00"/>
                </a:solidFill>
              </a:rPr>
              <a:t>of conflict of office or property</a:t>
            </a:r>
            <a:r>
              <a:rPr lang="en-CA" sz="3400" dirty="0">
                <a:solidFill>
                  <a:srgbClr val="FFFF00"/>
                </a:solidFill>
              </a:rPr>
              <a:t/>
            </a:r>
            <a:br>
              <a:rPr lang="en-CA" sz="3400" dirty="0">
                <a:solidFill>
                  <a:srgbClr val="FFFF00"/>
                </a:solidFill>
              </a:rPr>
            </a:br>
            <a:endParaRPr lang="en-US" sz="3400" dirty="0">
              <a:solidFill>
                <a:srgbClr val="FFFF00"/>
              </a:solidFill>
            </a:endParaRPr>
          </a:p>
        </p:txBody>
      </p:sp>
      <p:sp>
        <p:nvSpPr>
          <p:cNvPr id="3" name="Content Placeholder 2"/>
          <p:cNvSpPr>
            <a:spLocks noGrp="1"/>
          </p:cNvSpPr>
          <p:nvPr>
            <p:ph sz="quarter" idx="10"/>
          </p:nvPr>
        </p:nvSpPr>
        <p:spPr>
          <a:xfrm>
            <a:off x="457200" y="1016000"/>
            <a:ext cx="8686800" cy="4872890"/>
          </a:xfrm>
        </p:spPr>
        <p:txBody>
          <a:bodyPr>
            <a:normAutofit/>
          </a:bodyPr>
          <a:lstStyle/>
          <a:p>
            <a:pPr marL="0" lvl="0" indent="0">
              <a:buNone/>
            </a:pPr>
            <a:r>
              <a:rPr lang="en-CA" sz="3000" i="1" dirty="0" smtClean="0">
                <a:solidFill>
                  <a:srgbClr val="FFFF00"/>
                </a:solidFill>
              </a:rPr>
              <a:t>BCBCA 153 (</a:t>
            </a:r>
            <a:r>
              <a:rPr lang="en-CA" sz="3000" i="1" dirty="0">
                <a:solidFill>
                  <a:srgbClr val="FFFF00"/>
                </a:solidFill>
              </a:rPr>
              <a:t>1) </a:t>
            </a:r>
            <a:r>
              <a:rPr lang="en-CA" sz="3000" i="1" dirty="0">
                <a:solidFill>
                  <a:schemeClr val="bg1"/>
                </a:solidFill>
              </a:rPr>
              <a:t>If a </a:t>
            </a:r>
            <a:r>
              <a:rPr lang="en-CA" sz="3000" i="1" dirty="0">
                <a:solidFill>
                  <a:srgbClr val="FFFF00"/>
                </a:solidFill>
              </a:rPr>
              <a:t>director or senior officer </a:t>
            </a:r>
            <a:r>
              <a:rPr lang="en-CA" sz="3000" i="1" dirty="0">
                <a:solidFill>
                  <a:schemeClr val="bg1"/>
                </a:solidFill>
              </a:rPr>
              <a:t>of a </a:t>
            </a:r>
            <a:r>
              <a:rPr lang="en-CA" sz="3000" i="1" dirty="0">
                <a:solidFill>
                  <a:srgbClr val="FFFF00"/>
                </a:solidFill>
              </a:rPr>
              <a:t>company holds any office or possesses any property, right or interest that could result, directly or indirectly, in the creation of a duty or interest that materially conflicts</a:t>
            </a:r>
            <a:r>
              <a:rPr lang="en-CA" sz="3000" i="1" dirty="0">
                <a:solidFill>
                  <a:schemeClr val="bg1"/>
                </a:solidFill>
              </a:rPr>
              <a:t> with that individual’s duty or interest as a director or senior officer of the company, </a:t>
            </a:r>
            <a:r>
              <a:rPr lang="en-CA" sz="3000" i="1" dirty="0">
                <a:solidFill>
                  <a:srgbClr val="FFFF00"/>
                </a:solidFill>
              </a:rPr>
              <a:t>the director or senior officer must disclose</a:t>
            </a:r>
            <a:r>
              <a:rPr lang="en-CA" sz="3000" i="1" dirty="0">
                <a:solidFill>
                  <a:schemeClr val="bg1"/>
                </a:solidFill>
              </a:rPr>
              <a:t>, in accordance with this section, the nature and extent of the conflict.</a:t>
            </a:r>
            <a:endParaRPr lang="en-CA" sz="3000" dirty="0">
              <a:solidFill>
                <a:schemeClr val="bg1"/>
              </a:solidFill>
            </a:endParaRPr>
          </a:p>
          <a:p>
            <a:pPr marL="0" indent="0">
              <a:buNone/>
            </a:pPr>
            <a:r>
              <a:rPr lang="en-CA" sz="3000" i="1" dirty="0">
                <a:solidFill>
                  <a:schemeClr val="bg1"/>
                </a:solidFill>
              </a:rPr>
              <a:t>(2) The </a:t>
            </a:r>
            <a:r>
              <a:rPr lang="en-CA" sz="3000" i="1" dirty="0">
                <a:solidFill>
                  <a:srgbClr val="CCFFCC"/>
                </a:solidFill>
              </a:rPr>
              <a:t>disclosure required </a:t>
            </a:r>
            <a:r>
              <a:rPr lang="en-CA" sz="3000" i="1" dirty="0">
                <a:solidFill>
                  <a:schemeClr val="bg1"/>
                </a:solidFill>
              </a:rPr>
              <a:t>from a director or senior officer under subsection (1)</a:t>
            </a:r>
            <a:endParaRPr lang="en-CA" sz="3000" dirty="0">
              <a:solidFill>
                <a:schemeClr val="bg1"/>
              </a:solidFill>
            </a:endParaRPr>
          </a:p>
          <a:p>
            <a:pPr marL="457200" indent="-457200">
              <a:buAutoNum type="alphaLcParenBoth"/>
            </a:pPr>
            <a:r>
              <a:rPr lang="en-CA" sz="3000" i="1" dirty="0" smtClean="0">
                <a:solidFill>
                  <a:srgbClr val="CCFFCC"/>
                </a:solidFill>
              </a:rPr>
              <a:t>must </a:t>
            </a:r>
            <a:r>
              <a:rPr lang="en-CA" sz="3000" i="1" dirty="0">
                <a:solidFill>
                  <a:srgbClr val="CCFFCC"/>
                </a:solidFill>
              </a:rPr>
              <a:t>be made to the directors </a:t>
            </a:r>
            <a:r>
              <a:rPr lang="en-CA" sz="3000" i="1" dirty="0" smtClean="0">
                <a:solidFill>
                  <a:srgbClr val="CCFFCC"/>
                </a:solidFill>
              </a:rPr>
              <a:t>promptly</a:t>
            </a:r>
            <a:r>
              <a:rPr lang="mr-IN" sz="3000" dirty="0" smtClean="0">
                <a:solidFill>
                  <a:schemeClr val="bg1"/>
                </a:solidFill>
              </a:rPr>
              <a:t>…</a:t>
            </a:r>
            <a:r>
              <a:rPr lang="en-CA" sz="3000" i="1" dirty="0" smtClean="0">
                <a:solidFill>
                  <a:schemeClr val="bg1"/>
                </a:solidFill>
              </a:rPr>
              <a:t>”</a:t>
            </a:r>
            <a:endParaRPr lang="en-CA" sz="3000" dirty="0">
              <a:solidFill>
                <a:schemeClr val="bg1"/>
              </a:solidFill>
            </a:endParaRPr>
          </a:p>
          <a:p>
            <a:pPr marL="0" indent="0">
              <a:buNone/>
            </a:pPr>
            <a:endParaRPr lang="en-US" dirty="0"/>
          </a:p>
        </p:txBody>
      </p:sp>
    </p:spTree>
    <p:extLst>
      <p:ext uri="{BB962C8B-B14F-4D97-AF65-F5344CB8AC3E}">
        <p14:creationId xmlns:p14="http://schemas.microsoft.com/office/powerpoint/2010/main" val="3379837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62901"/>
            <a:ext cx="8229600" cy="5363233"/>
          </a:xfrm>
        </p:spPr>
        <p:txBody>
          <a:bodyPr>
            <a:normAutofit/>
          </a:bodyPr>
          <a:lstStyle/>
          <a:p>
            <a:pPr marL="0" indent="0">
              <a:buNone/>
            </a:pPr>
            <a:r>
              <a:rPr lang="en-US" sz="4000" dirty="0">
                <a:solidFill>
                  <a:schemeClr val="bg1"/>
                </a:solidFill>
              </a:rPr>
              <a:t>W</a:t>
            </a:r>
            <a:r>
              <a:rPr lang="en-US" sz="4000" dirty="0" smtClean="0">
                <a:solidFill>
                  <a:schemeClr val="bg1"/>
                </a:solidFill>
              </a:rPr>
              <a:t>hy is it not a conflict of interest when a Director or CEO benefits from the sale of shares in a takeover that they set up and voted to do?</a:t>
            </a:r>
            <a:endParaRPr lang="en-US" sz="4000" dirty="0">
              <a:solidFill>
                <a:schemeClr val="bg1"/>
              </a:solidFill>
            </a:endParaRPr>
          </a:p>
        </p:txBody>
      </p:sp>
      <p:pic>
        <p:nvPicPr>
          <p:cNvPr id="4" name="Picture 3" descr="Screen Shot 2016-11-21 at 1.32.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958" y="3126487"/>
            <a:ext cx="5618547" cy="2768047"/>
          </a:xfrm>
          <a:prstGeom prst="rect">
            <a:avLst/>
          </a:prstGeom>
        </p:spPr>
      </p:pic>
    </p:spTree>
    <p:extLst>
      <p:ext uri="{BB962C8B-B14F-4D97-AF65-F5344CB8AC3E}">
        <p14:creationId xmlns:p14="http://schemas.microsoft.com/office/powerpoint/2010/main" val="3905972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4"/>
            <a:ext cx="8229600" cy="1016000"/>
          </a:xfrm>
        </p:spPr>
        <p:txBody>
          <a:bodyPr>
            <a:normAutofit/>
          </a:bodyPr>
          <a:lstStyle/>
          <a:p>
            <a:r>
              <a:rPr lang="en-US" sz="4800" b="1" dirty="0" smtClean="0">
                <a:solidFill>
                  <a:srgbClr val="FFFF00"/>
                </a:solidFill>
              </a:rPr>
              <a:t>Answer:</a:t>
            </a:r>
            <a:endParaRPr lang="en-US" sz="4800" b="1" dirty="0">
              <a:solidFill>
                <a:srgbClr val="FFFF00"/>
              </a:solidFill>
            </a:endParaRPr>
          </a:p>
        </p:txBody>
      </p:sp>
      <p:sp>
        <p:nvSpPr>
          <p:cNvPr id="3" name="Content Placeholder 2"/>
          <p:cNvSpPr>
            <a:spLocks noGrp="1"/>
          </p:cNvSpPr>
          <p:nvPr>
            <p:ph sz="quarter" idx="10"/>
          </p:nvPr>
        </p:nvSpPr>
        <p:spPr>
          <a:xfrm>
            <a:off x="457200" y="1045674"/>
            <a:ext cx="8229600" cy="4680460"/>
          </a:xfrm>
        </p:spPr>
        <p:txBody>
          <a:bodyPr>
            <a:normAutofit lnSpcReduction="10000"/>
          </a:bodyPr>
          <a:lstStyle/>
          <a:p>
            <a:pPr marL="0" indent="0">
              <a:buNone/>
            </a:pPr>
            <a:r>
              <a:rPr lang="en-US" sz="9600" dirty="0" smtClean="0">
                <a:solidFill>
                  <a:schemeClr val="bg1"/>
                </a:solidFill>
              </a:rPr>
              <a:t>Presumably because it’s “</a:t>
            </a:r>
            <a:r>
              <a:rPr lang="en-US" sz="9600" dirty="0" smtClean="0">
                <a:solidFill>
                  <a:srgbClr val="CCFFCC"/>
                </a:solidFill>
              </a:rPr>
              <a:t>disclosed</a:t>
            </a:r>
            <a:r>
              <a:rPr lang="en-US" sz="9600" dirty="0" smtClean="0">
                <a:solidFill>
                  <a:schemeClr val="bg1"/>
                </a:solidFill>
              </a:rPr>
              <a:t>” </a:t>
            </a:r>
            <a:r>
              <a:rPr lang="en-US" sz="9600" dirty="0" smtClean="0">
                <a:solidFill>
                  <a:srgbClr val="CCFFCC"/>
                </a:solidFill>
              </a:rPr>
              <a:t>in the context</a:t>
            </a:r>
            <a:r>
              <a:rPr lang="mr-IN" sz="9600" dirty="0" smtClean="0">
                <a:solidFill>
                  <a:schemeClr val="bg1"/>
                </a:solidFill>
              </a:rPr>
              <a:t>…</a:t>
            </a:r>
            <a:endParaRPr lang="en-US" sz="9600" dirty="0">
              <a:solidFill>
                <a:schemeClr val="bg1"/>
              </a:solidFill>
            </a:endParaRPr>
          </a:p>
        </p:txBody>
      </p:sp>
    </p:spTree>
    <p:extLst>
      <p:ext uri="{BB962C8B-B14F-4D97-AF65-F5344CB8AC3E}">
        <p14:creationId xmlns:p14="http://schemas.microsoft.com/office/powerpoint/2010/main" val="2934959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24046137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30920" y="1408134"/>
            <a:ext cx="8708964" cy="4318000"/>
          </a:xfrm>
        </p:spPr>
        <p:txBody>
          <a:bodyPr>
            <a:normAutofit/>
          </a:bodyPr>
          <a:lstStyle/>
          <a:p>
            <a:pPr marL="0" indent="0" algn="ctr">
              <a:buNone/>
            </a:pPr>
            <a:r>
              <a:rPr lang="en-CA" sz="7200" b="1" dirty="0">
                <a:solidFill>
                  <a:srgbClr val="CCFFCC"/>
                </a:solidFill>
                <a:effectLst>
                  <a:glow rad="228600">
                    <a:schemeClr val="accent5">
                      <a:satMod val="175000"/>
                      <a:alpha val="40000"/>
                    </a:schemeClr>
                  </a:glow>
                </a:effectLst>
                <a:latin typeface="American Typewriter"/>
                <a:cs typeface="American Typewriter"/>
              </a:rPr>
              <a:t>CORPORATE OPPORTUNITIES</a:t>
            </a:r>
            <a:r>
              <a:rPr lang="en-CA" sz="7200" b="1" dirty="0">
                <a:solidFill>
                  <a:schemeClr val="bg1"/>
                </a:solidFill>
                <a:effectLst>
                  <a:glow rad="228600">
                    <a:schemeClr val="accent5">
                      <a:satMod val="175000"/>
                      <a:alpha val="40000"/>
                    </a:schemeClr>
                  </a:glow>
                </a:effectLst>
                <a:latin typeface="American Typewriter"/>
                <a:cs typeface="American Typewriter"/>
              </a:rPr>
              <a:t> DOCTRINE</a:t>
            </a:r>
          </a:p>
          <a:p>
            <a:pPr marL="0" indent="0">
              <a:buNone/>
            </a:pPr>
            <a:endParaRPr lang="en-US" dirty="0"/>
          </a:p>
        </p:txBody>
      </p:sp>
    </p:spTree>
    <p:extLst>
      <p:ext uri="{BB962C8B-B14F-4D97-AF65-F5344CB8AC3E}">
        <p14:creationId xmlns:p14="http://schemas.microsoft.com/office/powerpoint/2010/main" val="3520212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08279"/>
          </a:xfrm>
        </p:spPr>
        <p:txBody>
          <a:bodyPr>
            <a:normAutofit fontScale="90000"/>
          </a:bodyPr>
          <a:lstStyle/>
          <a:p>
            <a:r>
              <a:rPr lang="en-CA" b="1" i="1" dirty="0">
                <a:solidFill>
                  <a:srgbClr val="FFFF00"/>
                </a:solidFill>
              </a:rPr>
              <a:t>Cook v. </a:t>
            </a:r>
            <a:r>
              <a:rPr lang="en-CA" b="1" i="1" dirty="0" err="1">
                <a:solidFill>
                  <a:srgbClr val="FFFF00"/>
                </a:solidFill>
              </a:rPr>
              <a:t>Deeks</a:t>
            </a:r>
            <a:r>
              <a:rPr lang="en-CA" b="1" dirty="0">
                <a:solidFill>
                  <a:srgbClr val="FFFF00"/>
                </a:solidFill>
              </a:rPr>
              <a:t> </a:t>
            </a:r>
            <a:r>
              <a:rPr lang="en-CA" b="1" dirty="0"/>
              <a:t> </a:t>
            </a:r>
            <a:r>
              <a:rPr lang="en-CA" dirty="0">
                <a:solidFill>
                  <a:schemeClr val="bg1"/>
                </a:solidFill>
              </a:rPr>
              <a:t>[1916] 1 A.C. 554 (</a:t>
            </a:r>
            <a:r>
              <a:rPr lang="en-CA" dirty="0" smtClean="0">
                <a:solidFill>
                  <a:schemeClr val="bg1"/>
                </a:solidFill>
              </a:rPr>
              <a:t>Ont.</a:t>
            </a:r>
            <a:r>
              <a:rPr lang="en-CA" dirty="0">
                <a:solidFill>
                  <a:schemeClr val="bg1"/>
                </a:solidFill>
              </a:rPr>
              <a:t>) </a:t>
            </a:r>
            <a:endParaRPr lang="en-US" dirty="0">
              <a:solidFill>
                <a:schemeClr val="bg1"/>
              </a:solidFill>
            </a:endParaRPr>
          </a:p>
        </p:txBody>
      </p:sp>
      <p:sp>
        <p:nvSpPr>
          <p:cNvPr id="3" name="Content Placeholder 2"/>
          <p:cNvSpPr>
            <a:spLocks noGrp="1"/>
          </p:cNvSpPr>
          <p:nvPr>
            <p:ph sz="quarter" idx="10"/>
          </p:nvPr>
        </p:nvSpPr>
        <p:spPr>
          <a:xfrm>
            <a:off x="148448" y="808279"/>
            <a:ext cx="8995552" cy="5789917"/>
          </a:xfrm>
        </p:spPr>
        <p:txBody>
          <a:bodyPr>
            <a:normAutofit/>
          </a:bodyPr>
          <a:lstStyle/>
          <a:p>
            <a:r>
              <a:rPr lang="en-CA" sz="2500" dirty="0" smtClean="0">
                <a:solidFill>
                  <a:srgbClr val="FFFFFF"/>
                </a:solidFill>
              </a:rPr>
              <a:t>Toronto </a:t>
            </a:r>
            <a:r>
              <a:rPr lang="en-CA" sz="2500" dirty="0">
                <a:solidFill>
                  <a:srgbClr val="FFFFFF"/>
                </a:solidFill>
              </a:rPr>
              <a:t>Construction Co. (“TCC”) had four shareholders (each holding a quarter of the company’s shares) each of whom who were also the directors of that company. TCC helped with railway construction for the CPR. </a:t>
            </a:r>
            <a:endParaRPr lang="en-CA" sz="2500" dirty="0" smtClean="0">
              <a:solidFill>
                <a:srgbClr val="FFFFFF"/>
              </a:solidFill>
            </a:endParaRPr>
          </a:p>
          <a:p>
            <a:r>
              <a:rPr lang="en-CA" sz="2500" dirty="0" smtClean="0">
                <a:solidFill>
                  <a:srgbClr val="FFFF00"/>
                </a:solidFill>
              </a:rPr>
              <a:t>Three </a:t>
            </a:r>
            <a:r>
              <a:rPr lang="en-CA" sz="2500" dirty="0">
                <a:solidFill>
                  <a:srgbClr val="FFFF00"/>
                </a:solidFill>
              </a:rPr>
              <a:t>of the directors wanted to exclude the fourth, Mr. Cook, from the business </a:t>
            </a:r>
            <a:r>
              <a:rPr lang="en-CA" sz="2500" dirty="0">
                <a:solidFill>
                  <a:srgbClr val="FFFFFF"/>
                </a:solidFill>
              </a:rPr>
              <a:t>and accordingly agreed to a contract with the CPR for building a line at the </a:t>
            </a:r>
            <a:r>
              <a:rPr lang="en-CA" sz="2500" dirty="0" smtClean="0">
                <a:solidFill>
                  <a:srgbClr val="FFFFFF"/>
                </a:solidFill>
              </a:rPr>
              <a:t>Guelph Junction and Hamilton</a:t>
            </a:r>
            <a:r>
              <a:rPr lang="en-CA" sz="2500" dirty="0">
                <a:solidFill>
                  <a:srgbClr val="FFFFFF"/>
                </a:solidFill>
              </a:rPr>
              <a:t> branch in their own three names, and not </a:t>
            </a:r>
            <a:r>
              <a:rPr lang="en-CA" sz="2500" dirty="0" smtClean="0">
                <a:solidFill>
                  <a:srgbClr val="FFFFFF"/>
                </a:solidFill>
              </a:rPr>
              <a:t>TCC</a:t>
            </a:r>
            <a:r>
              <a:rPr lang="en-CA" sz="2500" dirty="0">
                <a:solidFill>
                  <a:srgbClr val="FFFFFF"/>
                </a:solidFill>
              </a:rPr>
              <a:t>. </a:t>
            </a:r>
            <a:endParaRPr lang="en-CA" sz="2500" dirty="0" smtClean="0">
              <a:solidFill>
                <a:srgbClr val="FFFFFF"/>
              </a:solidFill>
            </a:endParaRPr>
          </a:p>
          <a:p>
            <a:r>
              <a:rPr lang="en-CA" sz="2500" dirty="0" smtClean="0">
                <a:solidFill>
                  <a:srgbClr val="CCFFCC"/>
                </a:solidFill>
              </a:rPr>
              <a:t>They </a:t>
            </a:r>
            <a:r>
              <a:rPr lang="en-CA" sz="2500" dirty="0">
                <a:solidFill>
                  <a:srgbClr val="CCFFCC"/>
                </a:solidFill>
              </a:rPr>
              <a:t>then passed a shareholder resolution declaring that the company had no interest in that contract between the three and the CPR</a:t>
            </a:r>
            <a:r>
              <a:rPr lang="en-CA" sz="2500" dirty="0">
                <a:solidFill>
                  <a:srgbClr val="FFFFFF"/>
                </a:solidFill>
              </a:rPr>
              <a:t>. </a:t>
            </a:r>
            <a:endParaRPr lang="en-CA" sz="2500" dirty="0" smtClean="0">
              <a:solidFill>
                <a:srgbClr val="FFFFFF"/>
              </a:solidFill>
            </a:endParaRPr>
          </a:p>
          <a:p>
            <a:r>
              <a:rPr lang="en-CA" sz="2500" dirty="0" smtClean="0">
                <a:solidFill>
                  <a:srgbClr val="FFFF00"/>
                </a:solidFill>
              </a:rPr>
              <a:t>Cook </a:t>
            </a:r>
            <a:r>
              <a:rPr lang="en-CA" sz="2500" dirty="0">
                <a:solidFill>
                  <a:srgbClr val="FFFF00"/>
                </a:solidFill>
              </a:rPr>
              <a:t>sued </a:t>
            </a:r>
            <a:r>
              <a:rPr lang="en-CA" sz="2500" dirty="0">
                <a:solidFill>
                  <a:srgbClr val="FFFFFF"/>
                </a:solidFill>
              </a:rPr>
              <a:t>arguing that the contract did indeed belong to the Toronto Construction Co. and that the shareholder resolution ratifying the actions of the three other shareholder directors was not valid.</a:t>
            </a:r>
          </a:p>
          <a:p>
            <a:endParaRPr lang="en-US" dirty="0"/>
          </a:p>
        </p:txBody>
      </p:sp>
    </p:spTree>
    <p:extLst>
      <p:ext uri="{BB962C8B-B14F-4D97-AF65-F5344CB8AC3E}">
        <p14:creationId xmlns:p14="http://schemas.microsoft.com/office/powerpoint/2010/main" val="298919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412387"/>
            <a:ext cx="9144000" cy="5987862"/>
          </a:xfrm>
        </p:spPr>
        <p:txBody>
          <a:bodyPr>
            <a:normAutofit/>
          </a:bodyPr>
          <a:lstStyle/>
          <a:p>
            <a:r>
              <a:rPr lang="en-CA" sz="3200" dirty="0" smtClean="0">
                <a:solidFill>
                  <a:srgbClr val="FFFF00"/>
                </a:solidFill>
              </a:rPr>
              <a:t>Judicial </a:t>
            </a:r>
            <a:r>
              <a:rPr lang="en-CA" sz="3200" dirty="0">
                <a:solidFill>
                  <a:srgbClr val="FFFF00"/>
                </a:solidFill>
              </a:rPr>
              <a:t>Committee of the Privy Council found that the three directors had breached their duty of loyalty to the company</a:t>
            </a:r>
            <a:r>
              <a:rPr lang="en-CA" sz="3200" dirty="0">
                <a:solidFill>
                  <a:srgbClr val="FFFFFF"/>
                </a:solidFill>
              </a:rPr>
              <a:t>. </a:t>
            </a:r>
            <a:endParaRPr lang="en-CA" sz="3200" dirty="0" smtClean="0">
              <a:solidFill>
                <a:srgbClr val="FFFFFF"/>
              </a:solidFill>
            </a:endParaRPr>
          </a:p>
          <a:p>
            <a:r>
              <a:rPr lang="en-CA" sz="3200" dirty="0" smtClean="0">
                <a:solidFill>
                  <a:srgbClr val="FFFFFF"/>
                </a:solidFill>
              </a:rPr>
              <a:t>More challenging was </a:t>
            </a:r>
            <a:r>
              <a:rPr lang="en-CA" sz="3200" dirty="0">
                <a:solidFill>
                  <a:srgbClr val="FFFFFF"/>
                </a:solidFill>
              </a:rPr>
              <a:t>how the court would deal with the issue of the shareholder ratification that had occurred given their previous decision in </a:t>
            </a:r>
            <a:r>
              <a:rPr lang="en-CA" sz="3200" i="1" dirty="0">
                <a:solidFill>
                  <a:srgbClr val="CCFFCC"/>
                </a:solidFill>
              </a:rPr>
              <a:t>North-West Transportation v. Beatty</a:t>
            </a:r>
            <a:r>
              <a:rPr lang="en-CA" sz="3200" dirty="0">
                <a:solidFill>
                  <a:srgbClr val="FFFFFF"/>
                </a:solidFill>
              </a:rPr>
              <a:t> (1887), 12 APP. CAS. 589 (ONT. J.C.P.C.) where it was </a:t>
            </a:r>
            <a:r>
              <a:rPr lang="en-CA" sz="3200" dirty="0">
                <a:solidFill>
                  <a:srgbClr val="FFFF00"/>
                </a:solidFill>
              </a:rPr>
              <a:t>decided that in the absence of fraud or oppression a breach of director’s duty to avoid conflict can be “ratified” by a majority of shareholders including the vote of the conflicted director</a:t>
            </a:r>
            <a:r>
              <a:rPr lang="en-CA" sz="3200" dirty="0">
                <a:solidFill>
                  <a:schemeClr val="bg1"/>
                </a:solidFill>
              </a:rPr>
              <a:t>. </a:t>
            </a:r>
            <a:endParaRPr lang="en-CA" sz="3200" dirty="0" smtClean="0">
              <a:solidFill>
                <a:schemeClr val="bg1"/>
              </a:solidFill>
            </a:endParaRPr>
          </a:p>
          <a:p>
            <a:pPr marL="0" indent="0">
              <a:buNone/>
            </a:pPr>
            <a:endParaRPr lang="en-US" dirty="0"/>
          </a:p>
        </p:txBody>
      </p:sp>
    </p:spTree>
    <p:extLst>
      <p:ext uri="{BB962C8B-B14F-4D97-AF65-F5344CB8AC3E}">
        <p14:creationId xmlns:p14="http://schemas.microsoft.com/office/powerpoint/2010/main" val="1601075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199" y="263927"/>
            <a:ext cx="8686801" cy="5971368"/>
          </a:xfrm>
        </p:spPr>
        <p:txBody>
          <a:bodyPr>
            <a:normAutofit/>
          </a:bodyPr>
          <a:lstStyle/>
          <a:p>
            <a:r>
              <a:rPr lang="en-CA" sz="3200" dirty="0">
                <a:solidFill>
                  <a:srgbClr val="FFFFFF"/>
                </a:solidFill>
              </a:rPr>
              <a:t>The Privy Council drew </a:t>
            </a:r>
            <a:r>
              <a:rPr lang="en-CA" sz="3200" dirty="0">
                <a:solidFill>
                  <a:srgbClr val="CCFFCC"/>
                </a:solidFill>
              </a:rPr>
              <a:t>a distinction between contracting with the corporation</a:t>
            </a:r>
            <a:r>
              <a:rPr lang="en-CA" sz="3200" dirty="0">
                <a:solidFill>
                  <a:srgbClr val="FFFFFF"/>
                </a:solidFill>
              </a:rPr>
              <a:t> as was the case in</a:t>
            </a:r>
            <a:r>
              <a:rPr lang="en-CA" sz="3200" dirty="0">
                <a:solidFill>
                  <a:srgbClr val="CCFFCC"/>
                </a:solidFill>
              </a:rPr>
              <a:t> </a:t>
            </a:r>
            <a:r>
              <a:rPr lang="en-CA" sz="3200" i="1" dirty="0">
                <a:solidFill>
                  <a:srgbClr val="CCFFCC"/>
                </a:solidFill>
              </a:rPr>
              <a:t>North-West Transportation </a:t>
            </a:r>
            <a:r>
              <a:rPr lang="en-CA" sz="3200" dirty="0">
                <a:solidFill>
                  <a:srgbClr val="FFFFFF"/>
                </a:solidFill>
              </a:rPr>
              <a:t> (where Mr. Beatty was selling his boat to North-West), and </a:t>
            </a:r>
            <a:r>
              <a:rPr lang="en-CA" sz="3200" dirty="0">
                <a:solidFill>
                  <a:srgbClr val="FFFF00"/>
                </a:solidFill>
              </a:rPr>
              <a:t>contracting outside the corporation </a:t>
            </a:r>
            <a:r>
              <a:rPr lang="en-CA" sz="3200" dirty="0">
                <a:solidFill>
                  <a:srgbClr val="FFFFFF"/>
                </a:solidFill>
              </a:rPr>
              <a:t>as was the case in </a:t>
            </a:r>
            <a:r>
              <a:rPr lang="en-CA" sz="3200" i="1" dirty="0">
                <a:solidFill>
                  <a:srgbClr val="FFFF00"/>
                </a:solidFill>
              </a:rPr>
              <a:t>Cook v. </a:t>
            </a:r>
            <a:r>
              <a:rPr lang="en-CA" sz="3200" i="1" dirty="0" err="1">
                <a:solidFill>
                  <a:srgbClr val="FFFF00"/>
                </a:solidFill>
              </a:rPr>
              <a:t>Deeks</a:t>
            </a:r>
            <a:r>
              <a:rPr lang="en-CA" sz="3200" dirty="0">
                <a:solidFill>
                  <a:srgbClr val="FFFFFF"/>
                </a:solidFill>
              </a:rPr>
              <a:t> (where TCC was not directly involved in the transaction). </a:t>
            </a:r>
            <a:r>
              <a:rPr lang="en-CA" sz="3200" dirty="0">
                <a:solidFill>
                  <a:schemeClr val="accent5"/>
                </a:solidFill>
              </a:rPr>
              <a:t>Make any sense?</a:t>
            </a:r>
          </a:p>
          <a:p>
            <a:r>
              <a:rPr lang="en-CA" sz="3200" dirty="0">
                <a:solidFill>
                  <a:srgbClr val="FFFFFF"/>
                </a:solidFill>
              </a:rPr>
              <a:t>The </a:t>
            </a:r>
            <a:r>
              <a:rPr lang="en-CA" sz="3200" dirty="0">
                <a:solidFill>
                  <a:srgbClr val="FFFF00"/>
                </a:solidFill>
              </a:rPr>
              <a:t>three director/shareholders had to account to TCC for the profits </a:t>
            </a:r>
            <a:r>
              <a:rPr lang="en-CA" sz="3200" dirty="0">
                <a:solidFill>
                  <a:srgbClr val="FFFFFF"/>
                </a:solidFill>
              </a:rPr>
              <a:t>they had made on the contractual opportunity, and those were held in trust for the Toronto Construction Co. (of which you will recall Mr. Cook had a one-quarter interest).</a:t>
            </a:r>
          </a:p>
          <a:p>
            <a:pPr marL="0" indent="0">
              <a:buNone/>
            </a:pPr>
            <a:endParaRPr lang="en-US" dirty="0"/>
          </a:p>
        </p:txBody>
      </p:sp>
    </p:spTree>
    <p:extLst>
      <p:ext uri="{BB962C8B-B14F-4D97-AF65-F5344CB8AC3E}">
        <p14:creationId xmlns:p14="http://schemas.microsoft.com/office/powerpoint/2010/main" val="3315002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rmAutofit fontScale="90000"/>
          </a:bodyPr>
          <a:lstStyle/>
          <a:p>
            <a:r>
              <a:rPr lang="en-CA" b="1" i="1" dirty="0">
                <a:solidFill>
                  <a:srgbClr val="FFFF00"/>
                </a:solidFill>
              </a:rPr>
              <a:t>Regal (Hastings) Ltd. v. Gulliver</a:t>
            </a:r>
            <a:r>
              <a:rPr lang="en-CA" b="1" dirty="0">
                <a:solidFill>
                  <a:srgbClr val="FFFF00"/>
                </a:solidFill>
              </a:rPr>
              <a:t> </a:t>
            </a:r>
            <a:r>
              <a:rPr lang="en-CA" dirty="0" smtClean="0">
                <a:solidFill>
                  <a:srgbClr val="FFFFFF"/>
                </a:solidFill>
              </a:rPr>
              <a:t> </a:t>
            </a:r>
            <a:br>
              <a:rPr lang="en-CA" dirty="0" smtClean="0">
                <a:solidFill>
                  <a:srgbClr val="FFFFFF"/>
                </a:solidFill>
              </a:rPr>
            </a:br>
            <a:r>
              <a:rPr lang="en-CA" dirty="0" smtClean="0">
                <a:solidFill>
                  <a:srgbClr val="FFFFFF"/>
                </a:solidFill>
              </a:rPr>
              <a:t>[</a:t>
            </a:r>
            <a:r>
              <a:rPr lang="en-CA" dirty="0">
                <a:solidFill>
                  <a:srgbClr val="FFFFFF"/>
                </a:solidFill>
              </a:rPr>
              <a:t>1942] 1 All E.R. 378 </a:t>
            </a:r>
            <a:r>
              <a:rPr lang="en-CA" dirty="0" smtClean="0">
                <a:solidFill>
                  <a:srgbClr val="FFFFFF"/>
                </a:solidFill>
              </a:rPr>
              <a:t>(House of Lords)</a:t>
            </a:r>
            <a:endParaRPr lang="en-US" dirty="0">
              <a:solidFill>
                <a:srgbClr val="FFFFFF"/>
              </a:solidFill>
            </a:endParaRPr>
          </a:p>
        </p:txBody>
      </p:sp>
      <p:sp>
        <p:nvSpPr>
          <p:cNvPr id="3" name="Content Placeholder 2"/>
          <p:cNvSpPr>
            <a:spLocks noGrp="1"/>
          </p:cNvSpPr>
          <p:nvPr>
            <p:ph sz="quarter" idx="10"/>
          </p:nvPr>
        </p:nvSpPr>
        <p:spPr>
          <a:xfrm>
            <a:off x="0" y="1187675"/>
            <a:ext cx="9144000" cy="5245566"/>
          </a:xfrm>
        </p:spPr>
        <p:txBody>
          <a:bodyPr>
            <a:normAutofit/>
          </a:bodyPr>
          <a:lstStyle/>
          <a:p>
            <a:r>
              <a:rPr lang="en-CA" dirty="0">
                <a:solidFill>
                  <a:schemeClr val="bg1"/>
                </a:solidFill>
              </a:rPr>
              <a:t>W</a:t>
            </a:r>
            <a:r>
              <a:rPr lang="en-CA" dirty="0" smtClean="0">
                <a:solidFill>
                  <a:schemeClr val="bg1"/>
                </a:solidFill>
              </a:rPr>
              <a:t>hat </a:t>
            </a:r>
            <a:r>
              <a:rPr lang="en-CA" dirty="0">
                <a:solidFill>
                  <a:schemeClr val="bg1"/>
                </a:solidFill>
              </a:rPr>
              <a:t>happens when directors (and a lawyer) </a:t>
            </a:r>
            <a:r>
              <a:rPr lang="en-CA" dirty="0">
                <a:solidFill>
                  <a:srgbClr val="FFFF00"/>
                </a:solidFill>
              </a:rPr>
              <a:t>acting in good faith and in the best interests of their company</a:t>
            </a:r>
            <a:r>
              <a:rPr lang="en-CA" dirty="0">
                <a:solidFill>
                  <a:schemeClr val="bg1"/>
                </a:solidFill>
              </a:rPr>
              <a:t> follow through personally on a “corporate opportunity”. </a:t>
            </a:r>
            <a:endParaRPr lang="en-CA" dirty="0" smtClean="0">
              <a:solidFill>
                <a:schemeClr val="bg1"/>
              </a:solidFill>
            </a:endParaRPr>
          </a:p>
          <a:p>
            <a:r>
              <a:rPr lang="en-CA" dirty="0">
                <a:solidFill>
                  <a:schemeClr val="bg1"/>
                </a:solidFill>
              </a:rPr>
              <a:t>D</a:t>
            </a:r>
            <a:r>
              <a:rPr lang="en-CA" dirty="0" smtClean="0">
                <a:solidFill>
                  <a:schemeClr val="bg1"/>
                </a:solidFill>
              </a:rPr>
              <a:t>efendants </a:t>
            </a:r>
            <a:r>
              <a:rPr lang="en-CA" dirty="0">
                <a:solidFill>
                  <a:schemeClr val="bg1"/>
                </a:solidFill>
              </a:rPr>
              <a:t>were the directors of Regal (Hastings) Ltd., a company which </a:t>
            </a:r>
            <a:r>
              <a:rPr lang="en-CA" dirty="0">
                <a:solidFill>
                  <a:srgbClr val="FFFF00"/>
                </a:solidFill>
              </a:rPr>
              <a:t>operated a movie theatre</a:t>
            </a:r>
            <a:r>
              <a:rPr lang="en-CA" dirty="0">
                <a:solidFill>
                  <a:schemeClr val="bg1"/>
                </a:solidFill>
              </a:rPr>
              <a:t>. Regal (Hastings) Ltd. created Hastings Amalgamated Cinemas Limited, intending it to be a subsidiary to acquire two nearby movie theatres the Elite and the De </a:t>
            </a:r>
            <a:r>
              <a:rPr lang="en-CA" dirty="0" err="1">
                <a:solidFill>
                  <a:schemeClr val="bg1"/>
                </a:solidFill>
              </a:rPr>
              <a:t>Luxe</a:t>
            </a:r>
            <a:r>
              <a:rPr lang="en-CA" dirty="0">
                <a:solidFill>
                  <a:schemeClr val="bg1"/>
                </a:solidFill>
              </a:rPr>
              <a:t>.</a:t>
            </a:r>
          </a:p>
          <a:p>
            <a:r>
              <a:rPr lang="en-CA" dirty="0">
                <a:solidFill>
                  <a:schemeClr val="bg1"/>
                </a:solidFill>
              </a:rPr>
              <a:t>Because of </a:t>
            </a:r>
            <a:r>
              <a:rPr lang="en-CA" dirty="0">
                <a:solidFill>
                  <a:srgbClr val="FFFF00"/>
                </a:solidFill>
              </a:rPr>
              <a:t>a lack of money at the time </a:t>
            </a:r>
            <a:r>
              <a:rPr lang="en-CA" dirty="0">
                <a:solidFill>
                  <a:schemeClr val="bg1"/>
                </a:solidFill>
              </a:rPr>
              <a:t>in Regal (Hastings) Ltd., the </a:t>
            </a:r>
            <a:r>
              <a:rPr lang="en-CA" dirty="0">
                <a:solidFill>
                  <a:srgbClr val="FFFF00"/>
                </a:solidFill>
              </a:rPr>
              <a:t>directors and solicitors of Regal (Hastings) Ltd. personally paid for 60% of the shares in Hastings Amalgamated Cinemas Limited. Regal (Hastings) Ltd. had the remaining 40%.</a:t>
            </a:r>
            <a:r>
              <a:rPr lang="en-CA" dirty="0">
                <a:solidFill>
                  <a:schemeClr val="bg1"/>
                </a:solidFill>
              </a:rPr>
              <a:t> </a:t>
            </a:r>
            <a:endParaRPr lang="en-CA" dirty="0" smtClean="0">
              <a:solidFill>
                <a:schemeClr val="bg1"/>
              </a:solidFill>
            </a:endParaRPr>
          </a:p>
          <a:p>
            <a:r>
              <a:rPr lang="en-CA" dirty="0" smtClean="0">
                <a:solidFill>
                  <a:schemeClr val="bg1"/>
                </a:solidFill>
              </a:rPr>
              <a:t>Note </a:t>
            </a:r>
            <a:r>
              <a:rPr lang="en-CA" dirty="0">
                <a:solidFill>
                  <a:schemeClr val="bg1"/>
                </a:solidFill>
              </a:rPr>
              <a:t>that </a:t>
            </a:r>
            <a:r>
              <a:rPr lang="en-CA" i="1" dirty="0">
                <a:solidFill>
                  <a:srgbClr val="CCFFCC"/>
                </a:solidFill>
              </a:rPr>
              <a:t>“it was assumed throughout that the defendants acted in the best interests of Regal”</a:t>
            </a:r>
            <a:r>
              <a:rPr lang="en-CA" dirty="0">
                <a:solidFill>
                  <a:schemeClr val="bg1"/>
                </a:solidFill>
              </a:rPr>
              <a:t> </a:t>
            </a:r>
            <a:r>
              <a:rPr lang="en-CA" dirty="0" smtClean="0">
                <a:solidFill>
                  <a:schemeClr val="bg1"/>
                </a:solidFill>
              </a:rPr>
              <a:t>.</a:t>
            </a:r>
            <a:endParaRPr lang="en-CA" dirty="0">
              <a:solidFill>
                <a:schemeClr val="bg1"/>
              </a:solidFill>
            </a:endParaRPr>
          </a:p>
        </p:txBody>
      </p:sp>
    </p:spTree>
    <p:extLst>
      <p:ext uri="{BB962C8B-B14F-4D97-AF65-F5344CB8AC3E}">
        <p14:creationId xmlns:p14="http://schemas.microsoft.com/office/powerpoint/2010/main" val="50918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935"/>
            <a:ext cx="8229600" cy="1352631"/>
          </a:xfrm>
        </p:spPr>
        <p:txBody>
          <a:bodyPr>
            <a:normAutofit/>
          </a:bodyPr>
          <a:lstStyle/>
          <a:p>
            <a:r>
              <a:rPr lang="en-US" sz="6000" b="1" dirty="0" smtClean="0">
                <a:solidFill>
                  <a:srgbClr val="CCFFCC"/>
                </a:solidFill>
              </a:rPr>
              <a:t>3</a:t>
            </a:r>
            <a:r>
              <a:rPr lang="en-US" sz="6000" b="1" baseline="30000" dirty="0" smtClean="0">
                <a:solidFill>
                  <a:srgbClr val="CCFFCC"/>
                </a:solidFill>
              </a:rPr>
              <a:t>rd</a:t>
            </a:r>
            <a:r>
              <a:rPr lang="en-US" sz="6000" b="1" dirty="0" smtClean="0">
                <a:solidFill>
                  <a:srgbClr val="CCFFCC"/>
                </a:solidFill>
              </a:rPr>
              <a:t>: </a:t>
            </a:r>
            <a:r>
              <a:rPr lang="en-US" sz="6000" b="1" dirty="0" smtClean="0">
                <a:solidFill>
                  <a:srgbClr val="FFFF00"/>
                </a:solidFill>
              </a:rPr>
              <a:t>Reminder</a:t>
            </a:r>
            <a:endParaRPr lang="en-US" sz="6000" b="1" dirty="0">
              <a:solidFill>
                <a:srgbClr val="FFFF00"/>
              </a:solidFill>
            </a:endParaRPr>
          </a:p>
        </p:txBody>
      </p:sp>
      <p:sp>
        <p:nvSpPr>
          <p:cNvPr id="3" name="Content Placeholder 2"/>
          <p:cNvSpPr>
            <a:spLocks noGrp="1"/>
          </p:cNvSpPr>
          <p:nvPr>
            <p:ph sz="quarter" idx="10"/>
          </p:nvPr>
        </p:nvSpPr>
        <p:spPr>
          <a:xfrm>
            <a:off x="457200" y="2193900"/>
            <a:ext cx="8416707" cy="3760971"/>
          </a:xfrm>
        </p:spPr>
        <p:txBody>
          <a:bodyPr>
            <a:noAutofit/>
          </a:bodyPr>
          <a:lstStyle/>
          <a:p>
            <a:pPr marL="0" indent="0">
              <a:buNone/>
            </a:pPr>
            <a:r>
              <a:rPr lang="en-US" sz="6000" b="1" dirty="0" smtClean="0">
                <a:solidFill>
                  <a:schemeClr val="bg1"/>
                </a:solidFill>
              </a:rPr>
              <a:t>Second assignment </a:t>
            </a:r>
            <a:r>
              <a:rPr lang="en-US" sz="6000" b="1" dirty="0" smtClean="0">
                <a:solidFill>
                  <a:schemeClr val="accent5"/>
                </a:solidFill>
              </a:rPr>
              <a:t>due TODAY</a:t>
            </a:r>
            <a:r>
              <a:rPr lang="en-US" sz="6000" b="1" dirty="0" smtClean="0">
                <a:solidFill>
                  <a:schemeClr val="bg1"/>
                </a:solidFill>
              </a:rPr>
              <a:t>, (by 9 AM or at beginning of class) </a:t>
            </a:r>
            <a:endParaRPr lang="en-US" sz="6000" b="1" dirty="0">
              <a:solidFill>
                <a:schemeClr val="bg1"/>
              </a:solidFill>
            </a:endParaRPr>
          </a:p>
        </p:txBody>
      </p:sp>
    </p:spTree>
    <p:extLst>
      <p:ext uri="{BB962C8B-B14F-4D97-AF65-F5344CB8AC3E}">
        <p14:creationId xmlns:p14="http://schemas.microsoft.com/office/powerpoint/2010/main" val="110306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48449" y="379395"/>
            <a:ext cx="8873906" cy="5542485"/>
          </a:xfrm>
        </p:spPr>
        <p:txBody>
          <a:bodyPr>
            <a:normAutofit/>
          </a:bodyPr>
          <a:lstStyle/>
          <a:p>
            <a:r>
              <a:rPr lang="en-CA" sz="2800" dirty="0">
                <a:solidFill>
                  <a:schemeClr val="bg1"/>
                </a:solidFill>
              </a:rPr>
              <a:t>Ultimately the shares in Regal (Hastings) Ltd. and the 3,000 shares in Hastings Amalgamated Cinemas Limited not owned by Regal (Hastings) Ltd. were sold to Oxford &amp; Berkshire Cinemas Ltd. </a:t>
            </a:r>
            <a:r>
              <a:rPr lang="en-CA" sz="2800" dirty="0">
                <a:solidFill>
                  <a:srgbClr val="FFFF00"/>
                </a:solidFill>
              </a:rPr>
              <a:t>Part of the consideration was for the 3,000 shares Hastings Amalgamated Cinemas Limited not owned by Regal (Hastings) Ltd. and as a result, the defendants (the directors and solicitors of Regal (Hastings) Ltd. who personally paid for 60% of the shares in Hastings Amalgamated Cinemas Limited) made a profit</a:t>
            </a:r>
            <a:r>
              <a:rPr lang="en-CA" sz="2800" dirty="0">
                <a:solidFill>
                  <a:schemeClr val="bg1"/>
                </a:solidFill>
              </a:rPr>
              <a:t>.</a:t>
            </a:r>
          </a:p>
          <a:p>
            <a:r>
              <a:rPr lang="en-CA" sz="2800" dirty="0">
                <a:solidFill>
                  <a:srgbClr val="CCFFCC"/>
                </a:solidFill>
              </a:rPr>
              <a:t>Oxford &amp; Berkshire Cinemas Ltd. now in control of Regal (Hastings) Ltd., </a:t>
            </a:r>
            <a:r>
              <a:rPr lang="en-CA" sz="2800" dirty="0" smtClean="0">
                <a:solidFill>
                  <a:srgbClr val="CCFFCC"/>
                </a:solidFill>
              </a:rPr>
              <a:t>caused </a:t>
            </a:r>
            <a:r>
              <a:rPr lang="en-CA" sz="2800" dirty="0">
                <a:solidFill>
                  <a:srgbClr val="CCFFCC"/>
                </a:solidFill>
              </a:rPr>
              <a:t>Regal (Hastings) Ltd. to sue its former directors </a:t>
            </a:r>
            <a:r>
              <a:rPr lang="en-CA" sz="2800" dirty="0">
                <a:solidFill>
                  <a:schemeClr val="bg1"/>
                </a:solidFill>
              </a:rPr>
              <a:t>seeking an account of profits made on the sale of their personal shares in Hastings Amalgamated Cinemas Limited.</a:t>
            </a:r>
            <a:r>
              <a:rPr lang="en-CA" sz="2800" b="1" dirty="0">
                <a:solidFill>
                  <a:schemeClr val="bg1"/>
                </a:solidFill>
              </a:rPr>
              <a:t> </a:t>
            </a:r>
            <a:r>
              <a:rPr lang="en-CA" dirty="0">
                <a:solidFill>
                  <a:schemeClr val="bg1"/>
                </a:solidFill>
              </a:rPr>
              <a:t> </a:t>
            </a: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431050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14425" y="197945"/>
            <a:ext cx="8929575" cy="6169313"/>
          </a:xfrm>
        </p:spPr>
        <p:txBody>
          <a:bodyPr>
            <a:normAutofit/>
          </a:bodyPr>
          <a:lstStyle/>
          <a:p>
            <a:pPr marL="0" indent="0">
              <a:buNone/>
            </a:pPr>
            <a:r>
              <a:rPr lang="en-CA" sz="3100" dirty="0" smtClean="0">
                <a:solidFill>
                  <a:srgbClr val="FFFF00"/>
                </a:solidFill>
              </a:rPr>
              <a:t>Per </a:t>
            </a:r>
            <a:r>
              <a:rPr lang="en-CA" sz="3100" dirty="0">
                <a:solidFill>
                  <a:srgbClr val="FFFF00"/>
                </a:solidFill>
              </a:rPr>
              <a:t>Lord </a:t>
            </a:r>
            <a:r>
              <a:rPr lang="en-CA" sz="3100" dirty="0" err="1">
                <a:solidFill>
                  <a:srgbClr val="FFFF00"/>
                </a:solidFill>
              </a:rPr>
              <a:t>Russell</a:t>
            </a:r>
            <a:r>
              <a:rPr lang="en-CA" sz="3100" dirty="0" err="1" smtClean="0">
                <a:solidFill>
                  <a:srgbClr val="FFFF00"/>
                </a:solidFill>
              </a:rPr>
              <a:t>:</a:t>
            </a:r>
            <a:r>
              <a:rPr lang="en-CA" sz="3100" i="1" dirty="0" err="1" smtClean="0">
                <a:solidFill>
                  <a:schemeClr val="bg1"/>
                </a:solidFill>
              </a:rPr>
              <a:t>“</a:t>
            </a:r>
            <a:r>
              <a:rPr lang="en-CA" sz="3100" i="1" dirty="0" err="1">
                <a:solidFill>
                  <a:srgbClr val="FFFF00"/>
                </a:solidFill>
              </a:rPr>
              <a:t>The</a:t>
            </a:r>
            <a:r>
              <a:rPr lang="en-CA" sz="3100" i="1" dirty="0">
                <a:solidFill>
                  <a:srgbClr val="FFFF00"/>
                </a:solidFill>
              </a:rPr>
              <a:t> rule of equity which insists on those who by use of a fiduciary position make a profit, being liable to account for that profit, in no way depends on fraud, or absence of bona </a:t>
            </a:r>
            <a:r>
              <a:rPr lang="en-CA" sz="3100" i="1" dirty="0" smtClean="0">
                <a:solidFill>
                  <a:srgbClr val="FFFF00"/>
                </a:solidFill>
              </a:rPr>
              <a:t>fides</a:t>
            </a:r>
            <a:r>
              <a:rPr lang="mr-IN" sz="3100" i="1" dirty="0" smtClean="0">
                <a:solidFill>
                  <a:schemeClr val="bg1"/>
                </a:solidFill>
              </a:rPr>
              <a:t>…</a:t>
            </a:r>
            <a:r>
              <a:rPr lang="en-CA" sz="3100" i="1" dirty="0" smtClean="0">
                <a:solidFill>
                  <a:schemeClr val="bg1"/>
                </a:solidFill>
              </a:rPr>
              <a:t> The </a:t>
            </a:r>
            <a:r>
              <a:rPr lang="en-CA" sz="3100" i="1" dirty="0">
                <a:solidFill>
                  <a:srgbClr val="CCFFCC"/>
                </a:solidFill>
              </a:rPr>
              <a:t>liability arises from the mere fact of a profit</a:t>
            </a:r>
            <a:r>
              <a:rPr lang="en-CA" sz="3100" i="1" dirty="0">
                <a:solidFill>
                  <a:schemeClr val="bg1"/>
                </a:solidFill>
              </a:rPr>
              <a:t> having in the stated circumstances been made…</a:t>
            </a:r>
            <a:endParaRPr lang="en-CA" sz="3100" dirty="0">
              <a:solidFill>
                <a:schemeClr val="bg1"/>
              </a:solidFill>
            </a:endParaRPr>
          </a:p>
          <a:p>
            <a:pPr marL="0" indent="0">
              <a:buNone/>
            </a:pPr>
            <a:r>
              <a:rPr lang="en-CA" sz="3100" i="1" dirty="0">
                <a:solidFill>
                  <a:schemeClr val="bg1"/>
                </a:solidFill>
              </a:rPr>
              <a:t>In the result </a:t>
            </a:r>
            <a:r>
              <a:rPr lang="en-CA" sz="3100" i="1" dirty="0">
                <a:solidFill>
                  <a:srgbClr val="CCFFCC"/>
                </a:solidFill>
              </a:rPr>
              <a:t>I am of opinion that the directors standing in a fiduciary relationship to Regal in regard to the exercise of their powers as directors, and having obtained these shares by reason and only by reason of the fact that they were directors of Regal </a:t>
            </a:r>
            <a:r>
              <a:rPr lang="en-CA" sz="3100" i="1" dirty="0">
                <a:solidFill>
                  <a:schemeClr val="bg1"/>
                </a:solidFill>
              </a:rPr>
              <a:t>and in the course of the execution of that office, </a:t>
            </a:r>
            <a:r>
              <a:rPr lang="en-CA" sz="3100" i="1" dirty="0">
                <a:solidFill>
                  <a:srgbClr val="CCFFCC"/>
                </a:solidFill>
              </a:rPr>
              <a:t>are accountable for the profits </a:t>
            </a:r>
            <a:r>
              <a:rPr lang="en-CA" sz="3100" i="1" dirty="0">
                <a:solidFill>
                  <a:schemeClr val="bg1"/>
                </a:solidFill>
              </a:rPr>
              <a:t>which they have made out of </a:t>
            </a:r>
            <a:r>
              <a:rPr lang="en-CA" sz="3100" i="1" dirty="0" smtClean="0">
                <a:solidFill>
                  <a:schemeClr val="bg1"/>
                </a:solidFill>
              </a:rPr>
              <a:t>them...</a:t>
            </a:r>
            <a:r>
              <a:rPr lang="en-CA" sz="3100" i="1" dirty="0">
                <a:solidFill>
                  <a:schemeClr val="bg1"/>
                </a:solidFill>
              </a:rPr>
              <a:t>”</a:t>
            </a:r>
            <a:endParaRPr lang="en-CA" sz="3100" dirty="0">
              <a:solidFill>
                <a:schemeClr val="bg1"/>
              </a:solidFill>
            </a:endParaRPr>
          </a:p>
          <a:p>
            <a:pPr marL="0" indent="0">
              <a:buNone/>
            </a:pPr>
            <a:endParaRPr lang="en-US" dirty="0"/>
          </a:p>
        </p:txBody>
      </p:sp>
    </p:spTree>
    <p:extLst>
      <p:ext uri="{BB962C8B-B14F-4D97-AF65-F5344CB8AC3E}">
        <p14:creationId xmlns:p14="http://schemas.microsoft.com/office/powerpoint/2010/main" val="786898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47414" y="131963"/>
            <a:ext cx="8896586" cy="6449737"/>
          </a:xfrm>
        </p:spPr>
        <p:txBody>
          <a:bodyPr>
            <a:normAutofit/>
          </a:bodyPr>
          <a:lstStyle/>
          <a:p>
            <a:pPr marL="0" indent="0">
              <a:buNone/>
            </a:pPr>
            <a:r>
              <a:rPr lang="en-CA" sz="3000" b="1" dirty="0">
                <a:solidFill>
                  <a:srgbClr val="FFFF00"/>
                </a:solidFill>
              </a:rPr>
              <a:t>Per Lord Wright:</a:t>
            </a:r>
            <a:r>
              <a:rPr lang="en-CA" sz="3000" dirty="0">
                <a:solidFill>
                  <a:schemeClr val="bg1"/>
                </a:solidFill>
              </a:rPr>
              <a:t> </a:t>
            </a:r>
            <a:r>
              <a:rPr lang="en-CA" sz="3000" i="1" dirty="0">
                <a:solidFill>
                  <a:schemeClr val="bg1"/>
                </a:solidFill>
              </a:rPr>
              <a:t>“The Court of Appeal held that, in the absence of any dishonest intention, or negligence, or breach of a specific duty to acquire the shares for the appellant company, the respondents as directors were entitled to buy the shares </a:t>
            </a:r>
            <a:r>
              <a:rPr lang="en-CA" sz="3000" i="1" dirty="0" smtClean="0">
                <a:solidFill>
                  <a:schemeClr val="bg1"/>
                </a:solidFill>
              </a:rPr>
              <a:t>themselves</a:t>
            </a:r>
            <a:r>
              <a:rPr lang="mr-IN" sz="3000" i="1" dirty="0" smtClean="0">
                <a:solidFill>
                  <a:schemeClr val="bg1"/>
                </a:solidFill>
              </a:rPr>
              <a:t>…</a:t>
            </a:r>
            <a:r>
              <a:rPr lang="en-CA" sz="3000" i="1" dirty="0" smtClean="0">
                <a:solidFill>
                  <a:schemeClr val="bg1"/>
                </a:solidFill>
              </a:rPr>
              <a:t>With </a:t>
            </a:r>
            <a:r>
              <a:rPr lang="en-CA" sz="3000" i="1" dirty="0">
                <a:solidFill>
                  <a:schemeClr val="bg1"/>
                </a:solidFill>
              </a:rPr>
              <a:t>the greatest respect, </a:t>
            </a:r>
            <a:r>
              <a:rPr lang="en-CA" sz="3000" i="1" dirty="0">
                <a:solidFill>
                  <a:srgbClr val="CCFFCC"/>
                </a:solidFill>
              </a:rPr>
              <a:t>I feel bound to regard</a:t>
            </a:r>
            <a:r>
              <a:rPr lang="en-CA" sz="3000" i="1" dirty="0">
                <a:solidFill>
                  <a:schemeClr val="bg1"/>
                </a:solidFill>
              </a:rPr>
              <a:t> such a conclusion as </a:t>
            </a:r>
            <a:r>
              <a:rPr lang="en-CA" sz="3000" i="1" dirty="0">
                <a:solidFill>
                  <a:srgbClr val="CCFFCC"/>
                </a:solidFill>
              </a:rPr>
              <a:t>dead in the teeth of the wise and salutary rule</a:t>
            </a:r>
            <a:r>
              <a:rPr lang="en-CA" sz="3000" i="1" dirty="0">
                <a:solidFill>
                  <a:schemeClr val="bg1"/>
                </a:solidFill>
              </a:rPr>
              <a:t> </a:t>
            </a:r>
            <a:r>
              <a:rPr lang="en-CA" sz="3000" i="1" dirty="0">
                <a:solidFill>
                  <a:schemeClr val="accent5"/>
                </a:solidFill>
              </a:rPr>
              <a:t>so stringently enforced</a:t>
            </a:r>
            <a:r>
              <a:rPr lang="en-CA" sz="3000" i="1" dirty="0">
                <a:solidFill>
                  <a:schemeClr val="bg1"/>
                </a:solidFill>
              </a:rPr>
              <a:t> in the authorities. </a:t>
            </a:r>
            <a:r>
              <a:rPr lang="en-CA" sz="3000" i="1" dirty="0">
                <a:solidFill>
                  <a:srgbClr val="FFFF00"/>
                </a:solidFill>
              </a:rPr>
              <a:t>It is suggested that it would have been mere quixotic folly for the four respondents to let such an occasion pass when the appellant company could not avail itself of it; Lord King, L.C., faced that very position when he accepted that the person in the fiduciary position might be the only person in the world who could not avail himself of the opportunity.”</a:t>
            </a:r>
            <a:endParaRPr lang="en-CA" sz="3000" dirty="0">
              <a:solidFill>
                <a:srgbClr val="FFFF00"/>
              </a:solidFill>
            </a:endParaRPr>
          </a:p>
          <a:p>
            <a:endParaRPr lang="en-US" dirty="0"/>
          </a:p>
        </p:txBody>
      </p:sp>
    </p:spTree>
    <p:extLst>
      <p:ext uri="{BB962C8B-B14F-4D97-AF65-F5344CB8AC3E}">
        <p14:creationId xmlns:p14="http://schemas.microsoft.com/office/powerpoint/2010/main" val="1580931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96897" y="263927"/>
            <a:ext cx="8847103" cy="6053846"/>
          </a:xfrm>
        </p:spPr>
        <p:txBody>
          <a:bodyPr>
            <a:normAutofit/>
          </a:bodyPr>
          <a:lstStyle/>
          <a:p>
            <a:pPr marL="0" indent="0">
              <a:buNone/>
            </a:pPr>
            <a:r>
              <a:rPr lang="en-CA" b="1" dirty="0">
                <a:solidFill>
                  <a:srgbClr val="FFFF00"/>
                </a:solidFill>
              </a:rPr>
              <a:t>Per Lord Porter:</a:t>
            </a:r>
            <a:r>
              <a:rPr lang="en-CA" dirty="0">
                <a:solidFill>
                  <a:schemeClr val="bg1"/>
                </a:solidFill>
              </a:rPr>
              <a:t> </a:t>
            </a:r>
            <a:r>
              <a:rPr lang="en-CA" i="1" dirty="0">
                <a:solidFill>
                  <a:schemeClr val="bg1"/>
                </a:solidFill>
              </a:rPr>
              <a:t>“In these </a:t>
            </a:r>
            <a:r>
              <a:rPr lang="en-CA" i="1" dirty="0">
                <a:solidFill>
                  <a:srgbClr val="FFFF00"/>
                </a:solidFill>
              </a:rPr>
              <a:t>circumstances it is to my mind immaterial that the directors saw no way of raising the money save from amongst themselves </a:t>
            </a:r>
            <a:r>
              <a:rPr lang="en-CA" i="1" dirty="0">
                <a:solidFill>
                  <a:schemeClr val="bg1"/>
                </a:solidFill>
              </a:rPr>
              <a:t>and from the solicitor to the company, or indeed that the money could in fact have been raised in no other way. </a:t>
            </a:r>
            <a:r>
              <a:rPr lang="en-CA" i="1" dirty="0">
                <a:solidFill>
                  <a:srgbClr val="CCFFCC"/>
                </a:solidFill>
              </a:rPr>
              <a:t>The legal proposition may, I think, be broadly stated by saying that one occupying a position of trust must not make a profit which he can acquire only by use of his fiduciary position, or if he does </a:t>
            </a:r>
            <a:r>
              <a:rPr lang="en-CA" i="1" dirty="0" smtClean="0">
                <a:solidFill>
                  <a:srgbClr val="CCFFCC"/>
                </a:solidFill>
              </a:rPr>
              <a:t>he must </a:t>
            </a:r>
            <a:r>
              <a:rPr lang="en-CA" i="1" dirty="0">
                <a:solidFill>
                  <a:srgbClr val="CCFFCC"/>
                </a:solidFill>
              </a:rPr>
              <a:t>account for the profit so </a:t>
            </a:r>
            <a:r>
              <a:rPr lang="en-CA" i="1" dirty="0" smtClean="0">
                <a:solidFill>
                  <a:srgbClr val="CCFFCC"/>
                </a:solidFill>
              </a:rPr>
              <a:t>made</a:t>
            </a:r>
            <a:r>
              <a:rPr lang="mr-IN" i="1" dirty="0" smtClean="0">
                <a:solidFill>
                  <a:schemeClr val="bg1"/>
                </a:solidFill>
              </a:rPr>
              <a:t>…</a:t>
            </a:r>
            <a:endParaRPr lang="en-CA" dirty="0">
              <a:solidFill>
                <a:schemeClr val="bg1"/>
              </a:solidFill>
            </a:endParaRPr>
          </a:p>
          <a:p>
            <a:pPr marL="0" indent="0">
              <a:buNone/>
            </a:pPr>
            <a:r>
              <a:rPr lang="en-CA" i="1" dirty="0" smtClean="0">
                <a:solidFill>
                  <a:schemeClr val="bg1"/>
                </a:solidFill>
              </a:rPr>
              <a:t>…</a:t>
            </a:r>
            <a:r>
              <a:rPr lang="en-CA" i="1" dirty="0" smtClean="0">
                <a:solidFill>
                  <a:srgbClr val="FFFF00"/>
                </a:solidFill>
              </a:rPr>
              <a:t>Directors</a:t>
            </a:r>
            <a:r>
              <a:rPr lang="en-CA" i="1" dirty="0">
                <a:solidFill>
                  <a:srgbClr val="FFFF00"/>
                </a:solidFill>
              </a:rPr>
              <a:t>, no doubt, are not trustees, but they occupy a fiduciary position towards the company whose board they form. Their liability in this respect does not depend upon breach of duty but upon the proposition that a director must not make a profit out of property acquired by reason of his relationship to the company of which he is director</a:t>
            </a:r>
            <a:r>
              <a:rPr lang="en-CA" i="1" dirty="0">
                <a:solidFill>
                  <a:srgbClr val="CCFFCC"/>
                </a:solidFill>
              </a:rPr>
              <a:t>. It matters not that he could not have acquired the property for the company </a:t>
            </a:r>
            <a:r>
              <a:rPr lang="en-CA" i="1" dirty="0" smtClean="0">
                <a:solidFill>
                  <a:srgbClr val="CCFFCC"/>
                </a:solidFill>
              </a:rPr>
              <a:t>itself - the </a:t>
            </a:r>
            <a:r>
              <a:rPr lang="en-CA" i="1" dirty="0">
                <a:solidFill>
                  <a:srgbClr val="CCFFCC"/>
                </a:solidFill>
              </a:rPr>
              <a:t>profit which he makes is the company’s, even though the property by means of which he made it was not and could not have, been acquired on its behalf</a:t>
            </a:r>
            <a:r>
              <a:rPr lang="en-CA" i="1" dirty="0" smtClean="0">
                <a:solidFill>
                  <a:srgbClr val="CCFFCC"/>
                </a:solidFill>
              </a:rPr>
              <a:t>...</a:t>
            </a:r>
            <a:r>
              <a:rPr lang="en-CA" i="1" dirty="0">
                <a:solidFill>
                  <a:srgbClr val="CCFFCC"/>
                </a:solidFill>
              </a:rPr>
              <a:t>”</a:t>
            </a:r>
            <a:endParaRPr lang="en-CA" dirty="0">
              <a:solidFill>
                <a:srgbClr val="CCFFCC"/>
              </a:solidFill>
            </a:endParaRPr>
          </a:p>
          <a:p>
            <a:pPr marL="0" indent="0">
              <a:buNone/>
            </a:pPr>
            <a:endParaRPr lang="en-US" dirty="0"/>
          </a:p>
        </p:txBody>
      </p:sp>
    </p:spTree>
    <p:extLst>
      <p:ext uri="{BB962C8B-B14F-4D97-AF65-F5344CB8AC3E}">
        <p14:creationId xmlns:p14="http://schemas.microsoft.com/office/powerpoint/2010/main" val="1208627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16000"/>
          </a:xfrm>
        </p:spPr>
        <p:txBody>
          <a:bodyPr>
            <a:normAutofit fontScale="90000"/>
          </a:bodyPr>
          <a:lstStyle/>
          <a:p>
            <a:r>
              <a:rPr lang="en-CA" b="1" i="1" dirty="0">
                <a:solidFill>
                  <a:srgbClr val="FFFF00"/>
                </a:solidFill>
              </a:rPr>
              <a:t>Peso Silver Mines v. Cropper</a:t>
            </a:r>
            <a:r>
              <a:rPr lang="en-CA" b="1" dirty="0">
                <a:solidFill>
                  <a:srgbClr val="FFFF00"/>
                </a:solidFill>
              </a:rPr>
              <a:t> </a:t>
            </a:r>
            <a:r>
              <a:rPr lang="en-CA" b="1" dirty="0" smtClean="0">
                <a:solidFill>
                  <a:srgbClr val="FFFF00"/>
                </a:solidFill>
              </a:rPr>
              <a:t>        </a:t>
            </a:r>
            <a:r>
              <a:rPr lang="en-CA" dirty="0" smtClean="0">
                <a:solidFill>
                  <a:schemeClr val="bg1"/>
                </a:solidFill>
              </a:rPr>
              <a:t>[</a:t>
            </a:r>
            <a:r>
              <a:rPr lang="en-CA" dirty="0">
                <a:solidFill>
                  <a:schemeClr val="bg1"/>
                </a:solidFill>
              </a:rPr>
              <a:t>1966] S.C.R. 673 </a:t>
            </a:r>
            <a:endParaRPr lang="en-US" dirty="0">
              <a:solidFill>
                <a:schemeClr val="bg1"/>
              </a:solidFill>
            </a:endParaRPr>
          </a:p>
        </p:txBody>
      </p:sp>
      <p:sp>
        <p:nvSpPr>
          <p:cNvPr id="3" name="Content Placeholder 2"/>
          <p:cNvSpPr>
            <a:spLocks noGrp="1"/>
          </p:cNvSpPr>
          <p:nvPr>
            <p:ph sz="quarter" idx="10"/>
          </p:nvPr>
        </p:nvSpPr>
        <p:spPr>
          <a:xfrm>
            <a:off x="214425" y="1204171"/>
            <a:ext cx="8929575" cy="5080611"/>
          </a:xfrm>
        </p:spPr>
        <p:txBody>
          <a:bodyPr>
            <a:normAutofit/>
          </a:bodyPr>
          <a:lstStyle/>
          <a:p>
            <a:r>
              <a:rPr lang="en-CA" dirty="0" smtClean="0">
                <a:solidFill>
                  <a:srgbClr val="FFFFFF"/>
                </a:solidFill>
              </a:rPr>
              <a:t>A prospector</a:t>
            </a:r>
            <a:r>
              <a:rPr lang="en-CA" dirty="0">
                <a:solidFill>
                  <a:srgbClr val="FFFFFF"/>
                </a:solidFill>
              </a:rPr>
              <a:t>, </a:t>
            </a:r>
            <a:r>
              <a:rPr lang="en-CA" dirty="0">
                <a:solidFill>
                  <a:srgbClr val="FFFF00"/>
                </a:solidFill>
              </a:rPr>
              <a:t>Mr. Dickson</a:t>
            </a:r>
            <a:r>
              <a:rPr lang="en-CA" dirty="0">
                <a:solidFill>
                  <a:srgbClr val="FFFFFF"/>
                </a:solidFill>
              </a:rPr>
              <a:t>, owned a number of </a:t>
            </a:r>
            <a:r>
              <a:rPr lang="en-CA" dirty="0">
                <a:solidFill>
                  <a:srgbClr val="FFFF00"/>
                </a:solidFill>
              </a:rPr>
              <a:t>mineral claims one of which was adjacent </a:t>
            </a:r>
            <a:r>
              <a:rPr lang="en-CA" dirty="0">
                <a:solidFill>
                  <a:srgbClr val="FFFFFF"/>
                </a:solidFill>
              </a:rPr>
              <a:t>to claims held by Peso Silver </a:t>
            </a:r>
            <a:r>
              <a:rPr lang="en-CA" dirty="0" smtClean="0">
                <a:solidFill>
                  <a:srgbClr val="FFFFFF"/>
                </a:solidFill>
              </a:rPr>
              <a:t>Mines.</a:t>
            </a:r>
          </a:p>
          <a:p>
            <a:r>
              <a:rPr lang="en-CA" dirty="0" smtClean="0">
                <a:solidFill>
                  <a:srgbClr val="FFFFFF"/>
                </a:solidFill>
              </a:rPr>
              <a:t>Dickson </a:t>
            </a:r>
            <a:r>
              <a:rPr lang="en-CA" dirty="0">
                <a:solidFill>
                  <a:srgbClr val="FFFF00"/>
                </a:solidFill>
              </a:rPr>
              <a:t>offered to sell them to Peso </a:t>
            </a:r>
            <a:r>
              <a:rPr lang="en-CA" dirty="0" smtClean="0">
                <a:solidFill>
                  <a:srgbClr val="FFFF00"/>
                </a:solidFill>
              </a:rPr>
              <a:t>Silver </a:t>
            </a:r>
            <a:r>
              <a:rPr lang="en-CA" dirty="0">
                <a:solidFill>
                  <a:srgbClr val="FFFF00"/>
                </a:solidFill>
              </a:rPr>
              <a:t>M</a:t>
            </a:r>
            <a:r>
              <a:rPr lang="en-CA" dirty="0" smtClean="0">
                <a:solidFill>
                  <a:srgbClr val="FFFF00"/>
                </a:solidFill>
              </a:rPr>
              <a:t>ines</a:t>
            </a:r>
            <a:r>
              <a:rPr lang="en-CA" dirty="0">
                <a:solidFill>
                  <a:srgbClr val="FFFFFF"/>
                </a:solidFill>
              </a:rPr>
              <a:t>, but the </a:t>
            </a:r>
            <a:r>
              <a:rPr lang="en-CA" dirty="0">
                <a:solidFill>
                  <a:srgbClr val="CCFFCC"/>
                </a:solidFill>
              </a:rPr>
              <a:t>offer was rejected by the Peso Silver Mines board</a:t>
            </a:r>
            <a:r>
              <a:rPr lang="en-CA" dirty="0">
                <a:solidFill>
                  <a:srgbClr val="FFFFFF"/>
                </a:solidFill>
              </a:rPr>
              <a:t>. </a:t>
            </a:r>
            <a:endParaRPr lang="en-CA" dirty="0" smtClean="0">
              <a:solidFill>
                <a:srgbClr val="FFFFFF"/>
              </a:solidFill>
            </a:endParaRPr>
          </a:p>
          <a:p>
            <a:r>
              <a:rPr lang="en-CA" dirty="0" smtClean="0">
                <a:solidFill>
                  <a:srgbClr val="FFFFFF"/>
                </a:solidFill>
              </a:rPr>
              <a:t>Subsequently</a:t>
            </a:r>
            <a:r>
              <a:rPr lang="en-CA" dirty="0">
                <a:solidFill>
                  <a:srgbClr val="FFFFFF"/>
                </a:solidFill>
              </a:rPr>
              <a:t>, </a:t>
            </a:r>
            <a:r>
              <a:rPr lang="en-CA" dirty="0">
                <a:solidFill>
                  <a:srgbClr val="FFFF00"/>
                </a:solidFill>
              </a:rPr>
              <a:t>three other investors approached Mr. Cropper who was the managing director of Peso Silver Mines and member of its board, and the four of them formed a private company that acquired Mr. Dickson’s claims</a:t>
            </a:r>
            <a:r>
              <a:rPr lang="en-CA" dirty="0">
                <a:solidFill>
                  <a:srgbClr val="FFFFFF"/>
                </a:solidFill>
              </a:rPr>
              <a:t> and developed them. C</a:t>
            </a:r>
            <a:r>
              <a:rPr lang="en-CA" dirty="0" smtClean="0">
                <a:solidFill>
                  <a:srgbClr val="FFFFFF"/>
                </a:solidFill>
              </a:rPr>
              <a:t>ontrol </a:t>
            </a:r>
            <a:r>
              <a:rPr lang="en-CA" dirty="0">
                <a:solidFill>
                  <a:srgbClr val="FFFFFF"/>
                </a:solidFill>
              </a:rPr>
              <a:t>of Peso Silver </a:t>
            </a:r>
            <a:r>
              <a:rPr lang="en-CA" dirty="0" smtClean="0">
                <a:solidFill>
                  <a:srgbClr val="FFFFFF"/>
                </a:solidFill>
              </a:rPr>
              <a:t>Mines subsequently </a:t>
            </a:r>
            <a:r>
              <a:rPr lang="en-CA" dirty="0">
                <a:solidFill>
                  <a:srgbClr val="FFFFFF"/>
                </a:solidFill>
              </a:rPr>
              <a:t>changed </a:t>
            </a:r>
            <a:r>
              <a:rPr lang="en-CA" dirty="0" smtClean="0">
                <a:solidFill>
                  <a:srgbClr val="FFFFFF"/>
                </a:solidFill>
              </a:rPr>
              <a:t>hands. </a:t>
            </a:r>
          </a:p>
          <a:p>
            <a:r>
              <a:rPr lang="en-CA" dirty="0" smtClean="0">
                <a:solidFill>
                  <a:srgbClr val="FFFFFF"/>
                </a:solidFill>
              </a:rPr>
              <a:t>The </a:t>
            </a:r>
            <a:r>
              <a:rPr lang="en-CA" dirty="0">
                <a:solidFill>
                  <a:srgbClr val="CCFFCC"/>
                </a:solidFill>
              </a:rPr>
              <a:t>newly reconstituted Peso Silver Mines sued Mr. Cropper seeking to purchase his holdings in the now profitable mine at Mr. Cropper’s cost, or to account for the proceeds of the transaction</a:t>
            </a:r>
            <a:r>
              <a:rPr lang="en-CA" dirty="0">
                <a:solidFill>
                  <a:srgbClr val="FFFFFF"/>
                </a:solidFill>
              </a:rPr>
              <a:t>.</a:t>
            </a:r>
          </a:p>
          <a:p>
            <a:endParaRPr lang="en-US" dirty="0"/>
          </a:p>
        </p:txBody>
      </p:sp>
    </p:spTree>
    <p:extLst>
      <p:ext uri="{BB962C8B-B14F-4D97-AF65-F5344CB8AC3E}">
        <p14:creationId xmlns:p14="http://schemas.microsoft.com/office/powerpoint/2010/main" val="366209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00"/>
                </a:solidFill>
              </a:rPr>
              <a:t>What happened to </a:t>
            </a:r>
            <a:r>
              <a:rPr lang="en-US" sz="4400" b="1" dirty="0" smtClean="0">
                <a:solidFill>
                  <a:schemeClr val="bg1"/>
                </a:solidFill>
              </a:rPr>
              <a:t>“strict”</a:t>
            </a:r>
            <a:r>
              <a:rPr lang="en-US" sz="4400" b="1" dirty="0" smtClean="0">
                <a:solidFill>
                  <a:srgbClr val="FFFF00"/>
                </a:solidFill>
              </a:rPr>
              <a:t>?</a:t>
            </a:r>
            <a:endParaRPr lang="en-US" sz="4400" b="1" dirty="0">
              <a:solidFill>
                <a:srgbClr val="FFFF00"/>
              </a:solidFill>
            </a:endParaRPr>
          </a:p>
        </p:txBody>
      </p:sp>
      <p:sp>
        <p:nvSpPr>
          <p:cNvPr id="3" name="Content Placeholder 2"/>
          <p:cNvSpPr>
            <a:spLocks noGrp="1"/>
          </p:cNvSpPr>
          <p:nvPr>
            <p:ph sz="quarter" idx="10"/>
          </p:nvPr>
        </p:nvSpPr>
        <p:spPr>
          <a:xfrm>
            <a:off x="1" y="1015999"/>
            <a:ext cx="9144000" cy="5631684"/>
          </a:xfrm>
        </p:spPr>
        <p:txBody>
          <a:bodyPr>
            <a:normAutofit/>
          </a:bodyPr>
          <a:lstStyle/>
          <a:p>
            <a:r>
              <a:rPr lang="en-CA" sz="2800" dirty="0" smtClean="0">
                <a:solidFill>
                  <a:srgbClr val="FFFFFF"/>
                </a:solidFill>
              </a:rPr>
              <a:t>Note defendants </a:t>
            </a:r>
            <a:r>
              <a:rPr lang="en-CA" sz="2800" dirty="0">
                <a:solidFill>
                  <a:srgbClr val="FFFFFF"/>
                </a:solidFill>
              </a:rPr>
              <a:t>in </a:t>
            </a:r>
            <a:r>
              <a:rPr lang="en-CA" sz="2800" i="1" dirty="0">
                <a:solidFill>
                  <a:srgbClr val="FFFFFF"/>
                </a:solidFill>
              </a:rPr>
              <a:t>Peso Silver Mines v. Cropper </a:t>
            </a:r>
            <a:r>
              <a:rPr lang="en-CA" sz="2800" dirty="0">
                <a:solidFill>
                  <a:srgbClr val="FFFFFF"/>
                </a:solidFill>
              </a:rPr>
              <a:t>had </a:t>
            </a:r>
            <a:r>
              <a:rPr lang="en-CA" sz="2800" dirty="0">
                <a:solidFill>
                  <a:srgbClr val="CCFFCC"/>
                </a:solidFill>
              </a:rPr>
              <a:t>acted entirely in good faith</a:t>
            </a:r>
            <a:r>
              <a:rPr lang="en-CA" sz="2800" dirty="0">
                <a:solidFill>
                  <a:srgbClr val="FFFFFF"/>
                </a:solidFill>
              </a:rPr>
              <a:t> in connection with the board’s decision not to pursue an opportunity.</a:t>
            </a:r>
          </a:p>
          <a:p>
            <a:r>
              <a:rPr lang="en-CA" sz="2800" dirty="0">
                <a:solidFill>
                  <a:srgbClr val="FFFFFF"/>
                </a:solidFill>
              </a:rPr>
              <a:t>Therefore </a:t>
            </a:r>
            <a:r>
              <a:rPr lang="en-CA" sz="2800" dirty="0" smtClean="0">
                <a:solidFill>
                  <a:srgbClr val="FFFF00"/>
                </a:solidFill>
              </a:rPr>
              <a:t>SCC </a:t>
            </a:r>
            <a:r>
              <a:rPr lang="en-CA" sz="2800" dirty="0">
                <a:solidFill>
                  <a:srgbClr val="FFFF00"/>
                </a:solidFill>
              </a:rPr>
              <a:t>found that they could arrange for their own separate company </a:t>
            </a:r>
            <a:r>
              <a:rPr lang="en-CA" sz="2800" dirty="0">
                <a:solidFill>
                  <a:srgbClr val="FFFFFF"/>
                </a:solidFill>
              </a:rPr>
              <a:t>to take the opportunity represented by Mr. Dickson’s </a:t>
            </a:r>
            <a:r>
              <a:rPr lang="en-CA" sz="2800" dirty="0" smtClean="0">
                <a:solidFill>
                  <a:srgbClr val="FFFFFF"/>
                </a:solidFill>
              </a:rPr>
              <a:t>claims perfectly lawfully. </a:t>
            </a:r>
            <a:endParaRPr lang="en-CA" sz="2800" dirty="0">
              <a:solidFill>
                <a:srgbClr val="FFFFFF"/>
              </a:solidFill>
            </a:endParaRPr>
          </a:p>
          <a:p>
            <a:r>
              <a:rPr lang="en-CA" sz="2800" dirty="0">
                <a:solidFill>
                  <a:srgbClr val="FFFFFF"/>
                </a:solidFill>
              </a:rPr>
              <a:t>And </a:t>
            </a:r>
            <a:r>
              <a:rPr lang="en-CA" sz="2800" dirty="0">
                <a:solidFill>
                  <a:srgbClr val="FFFF00"/>
                </a:solidFill>
              </a:rPr>
              <a:t>they could keep the resulting profits</a:t>
            </a:r>
            <a:r>
              <a:rPr lang="en-CA" sz="2800" dirty="0">
                <a:solidFill>
                  <a:srgbClr val="FFFFFF"/>
                </a:solidFill>
              </a:rPr>
              <a:t>. There had been a </a:t>
            </a:r>
            <a:r>
              <a:rPr lang="en-CA" sz="2800" dirty="0">
                <a:solidFill>
                  <a:srgbClr val="CCFFCC"/>
                </a:solidFill>
              </a:rPr>
              <a:t>valid rejection of a business </a:t>
            </a:r>
            <a:r>
              <a:rPr lang="en-CA" sz="2800" dirty="0" smtClean="0">
                <a:solidFill>
                  <a:srgbClr val="CCFFCC"/>
                </a:solidFill>
              </a:rPr>
              <a:t>opportunity executed in good faith with appropriate procedures </a:t>
            </a:r>
            <a:r>
              <a:rPr lang="en-CA" sz="2800" dirty="0">
                <a:solidFill>
                  <a:srgbClr val="FFFFFF"/>
                </a:solidFill>
              </a:rPr>
              <a:t>by Peso Silver </a:t>
            </a:r>
            <a:r>
              <a:rPr lang="en-CA" sz="2800" dirty="0" smtClean="0">
                <a:solidFill>
                  <a:srgbClr val="FFFFFF"/>
                </a:solidFill>
              </a:rPr>
              <a:t>Mines through it’s Board. </a:t>
            </a:r>
            <a:endParaRPr lang="en-CA" sz="2800" dirty="0">
              <a:solidFill>
                <a:srgbClr val="FFFFFF"/>
              </a:solidFill>
            </a:endParaRPr>
          </a:p>
          <a:p>
            <a:r>
              <a:rPr lang="en-CA" sz="2800" dirty="0">
                <a:solidFill>
                  <a:srgbClr val="FFFFFF"/>
                </a:solidFill>
              </a:rPr>
              <a:t>Accordingly a director acting in his personal capacity could take the opportunity perfectly lawfully at a later time.</a:t>
            </a:r>
          </a:p>
          <a:p>
            <a:endParaRPr lang="en-US" dirty="0"/>
          </a:p>
        </p:txBody>
      </p:sp>
    </p:spTree>
    <p:extLst>
      <p:ext uri="{BB962C8B-B14F-4D97-AF65-F5344CB8AC3E}">
        <p14:creationId xmlns:p14="http://schemas.microsoft.com/office/powerpoint/2010/main" val="2875548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0" y="1"/>
            <a:ext cx="8455880" cy="527855"/>
          </a:xfrm>
        </p:spPr>
        <p:txBody>
          <a:bodyPr>
            <a:normAutofit fontScale="90000"/>
          </a:bodyPr>
          <a:lstStyle/>
          <a:p>
            <a:r>
              <a:rPr lang="en-CA" b="1" dirty="0">
                <a:solidFill>
                  <a:srgbClr val="FFFF00"/>
                </a:solidFill>
              </a:rPr>
              <a:t>Cartwright J. </a:t>
            </a:r>
            <a:endParaRPr lang="en-US" b="1" dirty="0">
              <a:solidFill>
                <a:srgbClr val="FFFF00"/>
              </a:solidFill>
            </a:endParaRPr>
          </a:p>
        </p:txBody>
      </p:sp>
      <p:sp>
        <p:nvSpPr>
          <p:cNvPr id="3" name="Content Placeholder 2"/>
          <p:cNvSpPr>
            <a:spLocks noGrp="1"/>
          </p:cNvSpPr>
          <p:nvPr>
            <p:ph sz="quarter" idx="10"/>
          </p:nvPr>
        </p:nvSpPr>
        <p:spPr>
          <a:xfrm>
            <a:off x="230920" y="527856"/>
            <a:ext cx="8913080" cy="5971367"/>
          </a:xfrm>
        </p:spPr>
        <p:txBody>
          <a:bodyPr>
            <a:normAutofit lnSpcReduction="10000"/>
          </a:bodyPr>
          <a:lstStyle/>
          <a:p>
            <a:pPr marL="0" indent="0">
              <a:lnSpc>
                <a:spcPct val="90000"/>
              </a:lnSpc>
              <a:buNone/>
            </a:pPr>
            <a:r>
              <a:rPr lang="en-CA" i="1" dirty="0" smtClean="0">
                <a:solidFill>
                  <a:srgbClr val="FFFFFF"/>
                </a:solidFill>
              </a:rPr>
              <a:t>“</a:t>
            </a:r>
            <a:r>
              <a:rPr lang="mr-IN" i="1" dirty="0" smtClean="0">
                <a:solidFill>
                  <a:srgbClr val="FFFFFF"/>
                </a:solidFill>
              </a:rPr>
              <a:t>…</a:t>
            </a:r>
            <a:r>
              <a:rPr lang="en-CA" i="1" dirty="0" smtClean="0">
                <a:solidFill>
                  <a:srgbClr val="FFFF00"/>
                </a:solidFill>
              </a:rPr>
              <a:t>I </a:t>
            </a:r>
            <a:r>
              <a:rPr lang="en-CA" i="1" dirty="0">
                <a:solidFill>
                  <a:srgbClr val="FFFF00"/>
                </a:solidFill>
              </a:rPr>
              <a:t>find it impossible to say </a:t>
            </a:r>
            <a:r>
              <a:rPr lang="en-CA" i="1" dirty="0">
                <a:solidFill>
                  <a:srgbClr val="FFFFFF"/>
                </a:solidFill>
              </a:rPr>
              <a:t>that the </a:t>
            </a:r>
            <a:r>
              <a:rPr lang="en-CA" i="1" dirty="0">
                <a:solidFill>
                  <a:srgbClr val="FFFF00"/>
                </a:solidFill>
              </a:rPr>
              <a:t>respondent obtained the interests</a:t>
            </a:r>
            <a:r>
              <a:rPr lang="en-CA" i="1" dirty="0">
                <a:solidFill>
                  <a:srgbClr val="FFFFFF"/>
                </a:solidFill>
              </a:rPr>
              <a:t> he holds in Cross Bow and Mayo </a:t>
            </a:r>
            <a:r>
              <a:rPr lang="en-CA" i="1" dirty="0">
                <a:solidFill>
                  <a:srgbClr val="FFFF00"/>
                </a:solidFill>
              </a:rPr>
              <a:t>by reason of the fact that he was a director </a:t>
            </a:r>
            <a:r>
              <a:rPr lang="en-CA" i="1" dirty="0">
                <a:solidFill>
                  <a:srgbClr val="FFFFFF"/>
                </a:solidFill>
              </a:rPr>
              <a:t>of the appellant and in the course of the execution of that office.</a:t>
            </a:r>
            <a:endParaRPr lang="en-CA" dirty="0">
              <a:solidFill>
                <a:srgbClr val="FFFFFF"/>
              </a:solidFill>
            </a:endParaRPr>
          </a:p>
          <a:p>
            <a:pPr marL="0" indent="0">
              <a:lnSpc>
                <a:spcPct val="90000"/>
              </a:lnSpc>
              <a:buNone/>
            </a:pPr>
            <a:r>
              <a:rPr lang="en-CA" i="1" dirty="0">
                <a:solidFill>
                  <a:srgbClr val="FFFFFF"/>
                </a:solidFill>
              </a:rPr>
              <a:t>When </a:t>
            </a:r>
            <a:r>
              <a:rPr lang="en-CA" i="1" dirty="0" smtClean="0">
                <a:solidFill>
                  <a:srgbClr val="FFFFFF"/>
                </a:solidFill>
              </a:rPr>
              <a:t>Dickson</a:t>
            </a:r>
            <a:r>
              <a:rPr lang="mr-IN" i="1" dirty="0" smtClean="0">
                <a:solidFill>
                  <a:srgbClr val="FFFFFF"/>
                </a:solidFill>
              </a:rPr>
              <a:t>…</a:t>
            </a:r>
            <a:r>
              <a:rPr lang="en-CA" i="1" dirty="0" smtClean="0">
                <a:solidFill>
                  <a:srgbClr val="FFFFFF"/>
                </a:solidFill>
              </a:rPr>
              <a:t>offered </a:t>
            </a:r>
            <a:r>
              <a:rPr lang="en-CA" i="1" dirty="0">
                <a:solidFill>
                  <a:srgbClr val="FFFFFF"/>
                </a:solidFill>
              </a:rPr>
              <a:t>his claims to the appellant it was the duty of the respondent as director to take part in the decision of the board as to whether that offer should be accepted or rejected. At that point he stood in a fiduciary relationship to the appellant. </a:t>
            </a:r>
            <a:r>
              <a:rPr lang="en-CA" i="1" dirty="0">
                <a:solidFill>
                  <a:srgbClr val="FFFF00"/>
                </a:solidFill>
              </a:rPr>
              <a:t>There are affirmative findings of fact that he and his co-directors acted in good faith, solely in the interests of the appellant and with sound business reasons in rejecting the offer. There is no suggestion in the evidence that the offer to the appellant was accompanied by any confidential information unavailable to any prospective purchaser or that the respondent as director had access to any such information by reason of his office</a:t>
            </a:r>
            <a:r>
              <a:rPr lang="en-CA" i="1" dirty="0">
                <a:solidFill>
                  <a:srgbClr val="FFFFFF"/>
                </a:solidFill>
              </a:rPr>
              <a:t>. </a:t>
            </a:r>
            <a:r>
              <a:rPr lang="en-CA" i="1" dirty="0">
                <a:solidFill>
                  <a:srgbClr val="CCFFCC"/>
                </a:solidFill>
              </a:rPr>
              <a:t>When, later, Dr. </a:t>
            </a:r>
            <a:r>
              <a:rPr lang="en-CA" i="1" dirty="0" err="1">
                <a:solidFill>
                  <a:srgbClr val="CCFFCC"/>
                </a:solidFill>
              </a:rPr>
              <a:t>Aho</a:t>
            </a:r>
            <a:r>
              <a:rPr lang="en-CA" i="1" dirty="0">
                <a:solidFill>
                  <a:srgbClr val="CCFFCC"/>
                </a:solidFill>
              </a:rPr>
              <a:t> approached the appellant it was not in his capacity as a director of the appellant, but as an individual member of the </a:t>
            </a:r>
            <a:r>
              <a:rPr lang="en-CA" i="1" dirty="0" smtClean="0">
                <a:solidFill>
                  <a:srgbClr val="CCFFCC"/>
                </a:solidFill>
              </a:rPr>
              <a:t>public</a:t>
            </a:r>
            <a:r>
              <a:rPr lang="en-CA" i="1" dirty="0" smtClean="0">
                <a:solidFill>
                  <a:schemeClr val="bg1"/>
                </a:solidFill>
              </a:rPr>
              <a:t>...</a:t>
            </a:r>
            <a:r>
              <a:rPr lang="en-CA" i="1" dirty="0">
                <a:solidFill>
                  <a:srgbClr val="FFFFFF"/>
                </a:solidFill>
              </a:rPr>
              <a:t>”</a:t>
            </a:r>
            <a:endParaRPr lang="en-CA" dirty="0">
              <a:solidFill>
                <a:srgbClr val="FFFFFF"/>
              </a:solidFill>
            </a:endParaRPr>
          </a:p>
          <a:p>
            <a:pPr marL="0" indent="0">
              <a:buNone/>
            </a:pPr>
            <a:endParaRPr lang="en-US" dirty="0"/>
          </a:p>
        </p:txBody>
      </p:sp>
    </p:spTree>
    <p:extLst>
      <p:ext uri="{BB962C8B-B14F-4D97-AF65-F5344CB8AC3E}">
        <p14:creationId xmlns:p14="http://schemas.microsoft.com/office/powerpoint/2010/main" val="2043548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686800" cy="775288"/>
          </a:xfrm>
        </p:spPr>
        <p:txBody>
          <a:bodyPr>
            <a:noAutofit/>
          </a:bodyPr>
          <a:lstStyle/>
          <a:p>
            <a:r>
              <a:rPr lang="en-CA" sz="2800" b="1" i="1" dirty="0">
                <a:solidFill>
                  <a:srgbClr val="FFFF00"/>
                </a:solidFill>
              </a:rPr>
              <a:t>Industrial Development Consultants Ltd. v. Cooley</a:t>
            </a:r>
            <a:r>
              <a:rPr lang="en-CA" sz="2800" dirty="0"/>
              <a:t> </a:t>
            </a:r>
            <a:r>
              <a:rPr lang="en-CA" sz="2800" dirty="0">
                <a:solidFill>
                  <a:schemeClr val="bg1"/>
                </a:solidFill>
              </a:rPr>
              <a:t>[1972] 2 All E.R. 162 </a:t>
            </a:r>
            <a:endParaRPr lang="en-US" sz="2800" dirty="0">
              <a:solidFill>
                <a:schemeClr val="bg1"/>
              </a:solidFill>
            </a:endParaRPr>
          </a:p>
        </p:txBody>
      </p:sp>
      <p:sp>
        <p:nvSpPr>
          <p:cNvPr id="3" name="Content Placeholder 2"/>
          <p:cNvSpPr>
            <a:spLocks noGrp="1"/>
          </p:cNvSpPr>
          <p:nvPr>
            <p:ph sz="quarter" idx="10"/>
          </p:nvPr>
        </p:nvSpPr>
        <p:spPr>
          <a:xfrm>
            <a:off x="115460" y="907252"/>
            <a:ext cx="9028540" cy="4998133"/>
          </a:xfrm>
        </p:spPr>
        <p:txBody>
          <a:bodyPr>
            <a:noAutofit/>
          </a:bodyPr>
          <a:lstStyle/>
          <a:p>
            <a:pPr>
              <a:lnSpc>
                <a:spcPct val="90000"/>
              </a:lnSpc>
            </a:pPr>
            <a:r>
              <a:rPr lang="en-CA" sz="2100" dirty="0" smtClean="0">
                <a:solidFill>
                  <a:srgbClr val="FFFFFF"/>
                </a:solidFill>
              </a:rPr>
              <a:t>Cooley </a:t>
            </a:r>
            <a:r>
              <a:rPr lang="en-CA" sz="2100" dirty="0">
                <a:solidFill>
                  <a:srgbClr val="FFFFFF"/>
                </a:solidFill>
              </a:rPr>
              <a:t>was a </a:t>
            </a:r>
            <a:r>
              <a:rPr lang="en-CA" sz="2100" dirty="0">
                <a:solidFill>
                  <a:srgbClr val="FFFF00"/>
                </a:solidFill>
              </a:rPr>
              <a:t>distinguished architect </a:t>
            </a:r>
            <a:r>
              <a:rPr lang="en-CA" sz="2100" dirty="0">
                <a:solidFill>
                  <a:srgbClr val="FFFFFF"/>
                </a:solidFill>
              </a:rPr>
              <a:t>who was employed as the </a:t>
            </a:r>
            <a:r>
              <a:rPr lang="en-CA" sz="2100" dirty="0">
                <a:solidFill>
                  <a:srgbClr val="CCFFCC"/>
                </a:solidFill>
              </a:rPr>
              <a:t>managing director </a:t>
            </a:r>
            <a:r>
              <a:rPr lang="en-CA" sz="2100" dirty="0">
                <a:solidFill>
                  <a:srgbClr val="FFFFFF"/>
                </a:solidFill>
              </a:rPr>
              <a:t>of Industrial Development Consultants Ltd., the plaintiff. </a:t>
            </a:r>
          </a:p>
          <a:p>
            <a:pPr>
              <a:lnSpc>
                <a:spcPct val="90000"/>
              </a:lnSpc>
            </a:pPr>
            <a:r>
              <a:rPr lang="en-CA" sz="2100" dirty="0" smtClean="0">
                <a:solidFill>
                  <a:srgbClr val="FFFFFF"/>
                </a:solidFill>
              </a:rPr>
              <a:t>Cooley </a:t>
            </a:r>
            <a:r>
              <a:rPr lang="en-CA" sz="2100" dirty="0">
                <a:solidFill>
                  <a:srgbClr val="FFFF00"/>
                </a:solidFill>
              </a:rPr>
              <a:t>tried on behalf of Industrial Development Consultants Ltd</a:t>
            </a:r>
            <a:r>
              <a:rPr lang="en-CA" sz="2100" dirty="0">
                <a:solidFill>
                  <a:srgbClr val="FFFFFF"/>
                </a:solidFill>
              </a:rPr>
              <a:t>. to negotiate a </a:t>
            </a:r>
            <a:r>
              <a:rPr lang="en-CA" sz="2100" dirty="0" smtClean="0">
                <a:solidFill>
                  <a:srgbClr val="FFFFFF"/>
                </a:solidFill>
              </a:rPr>
              <a:t>contract </a:t>
            </a:r>
            <a:r>
              <a:rPr lang="en-CA" sz="2100" dirty="0">
                <a:solidFill>
                  <a:srgbClr val="FFFFFF"/>
                </a:solidFill>
              </a:rPr>
              <a:t>to design a depot in Letchworth with the Eastern Gas Board. </a:t>
            </a:r>
            <a:r>
              <a:rPr lang="en-CA" sz="2100" dirty="0" smtClean="0">
                <a:solidFill>
                  <a:srgbClr val="FFFFFF"/>
                </a:solidFill>
              </a:rPr>
              <a:t>The </a:t>
            </a:r>
            <a:r>
              <a:rPr lang="en-CA" sz="2100" dirty="0">
                <a:solidFill>
                  <a:srgbClr val="CCFFCC"/>
                </a:solidFill>
              </a:rPr>
              <a:t>negotiation was unsuccessful</a:t>
            </a:r>
            <a:r>
              <a:rPr lang="en-CA" sz="2100" dirty="0">
                <a:solidFill>
                  <a:srgbClr val="FFFFFF"/>
                </a:solidFill>
              </a:rPr>
              <a:t> and Eastern Gas Board advised </a:t>
            </a:r>
            <a:r>
              <a:rPr lang="en-CA" sz="2100" dirty="0" smtClean="0">
                <a:solidFill>
                  <a:srgbClr val="FFFFFF"/>
                </a:solidFill>
              </a:rPr>
              <a:t>Cooley </a:t>
            </a:r>
            <a:r>
              <a:rPr lang="en-CA" sz="2100" dirty="0">
                <a:solidFill>
                  <a:srgbClr val="FFFFFF"/>
                </a:solidFill>
              </a:rPr>
              <a:t>that </a:t>
            </a:r>
            <a:r>
              <a:rPr lang="en-CA" sz="2100" dirty="0">
                <a:solidFill>
                  <a:srgbClr val="FFFF00"/>
                </a:solidFill>
              </a:rPr>
              <a:t>they did not want to contract with Industrial Development Consultants Ltd., but only with him</a:t>
            </a:r>
            <a:r>
              <a:rPr lang="en-CA" sz="2100" dirty="0">
                <a:solidFill>
                  <a:srgbClr val="FFFFFF"/>
                </a:solidFill>
              </a:rPr>
              <a:t>. </a:t>
            </a:r>
            <a:endParaRPr lang="en-CA" sz="2100" dirty="0" smtClean="0">
              <a:solidFill>
                <a:srgbClr val="FFFFFF"/>
              </a:solidFill>
            </a:endParaRPr>
          </a:p>
          <a:p>
            <a:pPr>
              <a:lnSpc>
                <a:spcPct val="90000"/>
              </a:lnSpc>
            </a:pPr>
            <a:r>
              <a:rPr lang="en-CA" sz="2100" dirty="0" smtClean="0">
                <a:solidFill>
                  <a:srgbClr val="CCFFCC"/>
                </a:solidFill>
              </a:rPr>
              <a:t>Cooley </a:t>
            </a:r>
            <a:r>
              <a:rPr lang="en-CA" sz="2100" dirty="0">
                <a:solidFill>
                  <a:srgbClr val="CCFFCC"/>
                </a:solidFill>
              </a:rPr>
              <a:t>then told the board of Industrial Development Consultants Ltd., that he was unwell </a:t>
            </a:r>
            <a:r>
              <a:rPr lang="en-CA" sz="2100" dirty="0">
                <a:solidFill>
                  <a:srgbClr val="FFFF00"/>
                </a:solidFill>
              </a:rPr>
              <a:t>and asked to resign </a:t>
            </a:r>
            <a:r>
              <a:rPr lang="en-CA" sz="2100" dirty="0">
                <a:solidFill>
                  <a:srgbClr val="FFFFFF"/>
                </a:solidFill>
              </a:rPr>
              <a:t>from his job on early notice. The board </a:t>
            </a:r>
            <a:r>
              <a:rPr lang="en-CA" sz="2100" dirty="0" smtClean="0">
                <a:solidFill>
                  <a:srgbClr val="FFFFFF"/>
                </a:solidFill>
              </a:rPr>
              <a:t>accepted </a:t>
            </a:r>
            <a:r>
              <a:rPr lang="en-CA" sz="2100" dirty="0">
                <a:solidFill>
                  <a:srgbClr val="FFFFFF"/>
                </a:solidFill>
              </a:rPr>
              <a:t>Mr. Cooley’s resignation. </a:t>
            </a:r>
            <a:endParaRPr lang="en-CA" sz="2100" dirty="0" smtClean="0">
              <a:solidFill>
                <a:srgbClr val="FFFFFF"/>
              </a:solidFill>
            </a:endParaRPr>
          </a:p>
          <a:p>
            <a:pPr>
              <a:lnSpc>
                <a:spcPct val="90000"/>
              </a:lnSpc>
            </a:pPr>
            <a:r>
              <a:rPr lang="en-CA" sz="2100" dirty="0" smtClean="0">
                <a:solidFill>
                  <a:srgbClr val="FFFF00"/>
                </a:solidFill>
              </a:rPr>
              <a:t>Cooley </a:t>
            </a:r>
            <a:r>
              <a:rPr lang="en-CA" sz="2100" dirty="0">
                <a:solidFill>
                  <a:srgbClr val="FFFF00"/>
                </a:solidFill>
              </a:rPr>
              <a:t>then took on the work of design a depot </a:t>
            </a:r>
            <a:r>
              <a:rPr lang="en-CA" sz="2100" dirty="0">
                <a:solidFill>
                  <a:srgbClr val="FFFFFF"/>
                </a:solidFill>
              </a:rPr>
              <a:t>in Letchworth for the Eastern Gas Board </a:t>
            </a:r>
            <a:r>
              <a:rPr lang="en-CA" sz="2100" dirty="0">
                <a:solidFill>
                  <a:srgbClr val="CCFFCC"/>
                </a:solidFill>
              </a:rPr>
              <a:t>on his own account</a:t>
            </a:r>
            <a:r>
              <a:rPr lang="en-CA" sz="2100" dirty="0">
                <a:solidFill>
                  <a:srgbClr val="FFFFFF"/>
                </a:solidFill>
              </a:rPr>
              <a:t>. </a:t>
            </a:r>
            <a:endParaRPr lang="en-CA" sz="2100" dirty="0" smtClean="0">
              <a:solidFill>
                <a:srgbClr val="FFFFFF"/>
              </a:solidFill>
            </a:endParaRPr>
          </a:p>
          <a:p>
            <a:pPr>
              <a:lnSpc>
                <a:spcPct val="90000"/>
              </a:lnSpc>
            </a:pPr>
            <a:r>
              <a:rPr lang="en-CA" sz="2100" dirty="0" smtClean="0">
                <a:solidFill>
                  <a:srgbClr val="FFFFFF"/>
                </a:solidFill>
              </a:rPr>
              <a:t>Industrial </a:t>
            </a:r>
            <a:r>
              <a:rPr lang="en-CA" sz="2100" dirty="0">
                <a:solidFill>
                  <a:srgbClr val="FFFFFF"/>
                </a:solidFill>
              </a:rPr>
              <a:t>Development Consultants Ltd. subsequently discovered this and sued Mr. Cooley for breach of his duty of </a:t>
            </a:r>
            <a:r>
              <a:rPr lang="en-CA" sz="2100" dirty="0" smtClean="0">
                <a:solidFill>
                  <a:srgbClr val="FFFFFF"/>
                </a:solidFill>
              </a:rPr>
              <a:t>loyalty. </a:t>
            </a:r>
            <a:r>
              <a:rPr lang="en-CA" sz="2100" b="1" dirty="0" smtClean="0">
                <a:solidFill>
                  <a:srgbClr val="CCFFCC"/>
                </a:solidFill>
              </a:rPr>
              <a:t>Cooley </a:t>
            </a:r>
            <a:r>
              <a:rPr lang="en-CA" sz="2100" b="1" dirty="0">
                <a:solidFill>
                  <a:srgbClr val="CCFFCC"/>
                </a:solidFill>
              </a:rPr>
              <a:t>was found liable.</a:t>
            </a:r>
            <a:r>
              <a:rPr lang="en-CA" sz="2000" b="1" dirty="0">
                <a:solidFill>
                  <a:srgbClr val="CCFFCC"/>
                </a:solidFill>
              </a:rPr>
              <a:t>  </a:t>
            </a:r>
            <a:endParaRPr lang="en-US" sz="2000" dirty="0">
              <a:solidFill>
                <a:srgbClr val="CCFFCC"/>
              </a:solidFill>
            </a:endParaRPr>
          </a:p>
        </p:txBody>
      </p:sp>
    </p:spTree>
    <p:extLst>
      <p:ext uri="{BB962C8B-B14F-4D97-AF65-F5344CB8AC3E}">
        <p14:creationId xmlns:p14="http://schemas.microsoft.com/office/powerpoint/2010/main" val="2085252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0"/>
            <a:ext cx="8847103" cy="643324"/>
          </a:xfrm>
        </p:spPr>
        <p:txBody>
          <a:bodyPr>
            <a:normAutofit fontScale="90000"/>
          </a:bodyPr>
          <a:lstStyle/>
          <a:p>
            <a:r>
              <a:rPr lang="en-US" dirty="0" smtClean="0">
                <a:solidFill>
                  <a:srgbClr val="FFFF00"/>
                </a:solidFill>
              </a:rPr>
              <a:t>Why was </a:t>
            </a:r>
            <a:r>
              <a:rPr lang="en-US" dirty="0">
                <a:solidFill>
                  <a:srgbClr val="FFFF00"/>
                </a:solidFill>
              </a:rPr>
              <a:t>C</a:t>
            </a:r>
            <a:r>
              <a:rPr lang="en-US" dirty="0" smtClean="0">
                <a:solidFill>
                  <a:srgbClr val="FFFF00"/>
                </a:solidFill>
              </a:rPr>
              <a:t>ooley found liable? </a:t>
            </a:r>
            <a:r>
              <a:rPr lang="en-US" dirty="0" smtClean="0">
                <a:solidFill>
                  <a:srgbClr val="CCFFCC"/>
                </a:solidFill>
              </a:rPr>
              <a:t>Factors:</a:t>
            </a:r>
            <a:endParaRPr lang="en-US" dirty="0">
              <a:solidFill>
                <a:srgbClr val="CCFFCC"/>
              </a:solidFill>
            </a:endParaRPr>
          </a:p>
        </p:txBody>
      </p:sp>
      <p:sp>
        <p:nvSpPr>
          <p:cNvPr id="3" name="Content Placeholder 2"/>
          <p:cNvSpPr>
            <a:spLocks noGrp="1"/>
          </p:cNvSpPr>
          <p:nvPr>
            <p:ph sz="quarter" idx="10"/>
          </p:nvPr>
        </p:nvSpPr>
        <p:spPr>
          <a:xfrm>
            <a:off x="0" y="643324"/>
            <a:ext cx="9143999" cy="5921881"/>
          </a:xfrm>
        </p:spPr>
        <p:txBody>
          <a:bodyPr>
            <a:normAutofit/>
          </a:bodyPr>
          <a:lstStyle/>
          <a:p>
            <a:pPr lvl="0">
              <a:lnSpc>
                <a:spcPct val="90000"/>
              </a:lnSpc>
            </a:pPr>
            <a:r>
              <a:rPr lang="en-CA" sz="2600" dirty="0">
                <a:solidFill>
                  <a:srgbClr val="FFFFFF"/>
                </a:solidFill>
              </a:rPr>
              <a:t>When </a:t>
            </a:r>
            <a:r>
              <a:rPr lang="en-CA" sz="2600" dirty="0" smtClean="0">
                <a:solidFill>
                  <a:srgbClr val="CCFFCC"/>
                </a:solidFill>
              </a:rPr>
              <a:t>Cooley </a:t>
            </a:r>
            <a:r>
              <a:rPr lang="en-CA" sz="2600" dirty="0">
                <a:solidFill>
                  <a:srgbClr val="CCFFCC"/>
                </a:solidFill>
              </a:rPr>
              <a:t>acquired knowledge </a:t>
            </a:r>
            <a:r>
              <a:rPr lang="en-CA" sz="2600" dirty="0">
                <a:solidFill>
                  <a:srgbClr val="FFFFFF"/>
                </a:solidFill>
              </a:rPr>
              <a:t>of the Eastern Gas Board </a:t>
            </a:r>
            <a:r>
              <a:rPr lang="en-CA" sz="2600" dirty="0">
                <a:solidFill>
                  <a:srgbClr val="CCFFCC"/>
                </a:solidFill>
              </a:rPr>
              <a:t>interest in him as the designer </a:t>
            </a:r>
            <a:r>
              <a:rPr lang="en-CA" sz="2600" dirty="0">
                <a:solidFill>
                  <a:srgbClr val="FFFFFF"/>
                </a:solidFill>
              </a:rPr>
              <a:t>of the depot in </a:t>
            </a:r>
            <a:r>
              <a:rPr lang="en-CA" sz="2600" dirty="0" smtClean="0">
                <a:solidFill>
                  <a:srgbClr val="FFFFFF"/>
                </a:solidFill>
              </a:rPr>
              <a:t>Letchworth, </a:t>
            </a:r>
            <a:r>
              <a:rPr lang="en-CA" sz="2600" dirty="0" smtClean="0">
                <a:solidFill>
                  <a:srgbClr val="FFFF00"/>
                </a:solidFill>
              </a:rPr>
              <a:t>Industrial </a:t>
            </a:r>
            <a:r>
              <a:rPr lang="en-CA" sz="2600" dirty="0">
                <a:solidFill>
                  <a:srgbClr val="FFFF00"/>
                </a:solidFill>
              </a:rPr>
              <a:t>Development Consultants Ltd. </a:t>
            </a:r>
            <a:r>
              <a:rPr lang="en-CA" sz="2600" dirty="0">
                <a:solidFill>
                  <a:srgbClr val="CCFFCC"/>
                </a:solidFill>
              </a:rPr>
              <a:t>did not have </a:t>
            </a:r>
            <a:r>
              <a:rPr lang="en-CA" sz="2600" dirty="0">
                <a:solidFill>
                  <a:srgbClr val="FFFF00"/>
                </a:solidFill>
              </a:rPr>
              <a:t>that knowledge</a:t>
            </a:r>
            <a:r>
              <a:rPr lang="en-CA" sz="2600" dirty="0">
                <a:solidFill>
                  <a:srgbClr val="FFFFFF"/>
                </a:solidFill>
              </a:rPr>
              <a:t> </a:t>
            </a:r>
            <a:r>
              <a:rPr lang="en-CA" sz="2600" dirty="0">
                <a:solidFill>
                  <a:srgbClr val="CCFFCC"/>
                </a:solidFill>
              </a:rPr>
              <a:t>and would have wanted it</a:t>
            </a:r>
            <a:r>
              <a:rPr lang="en-CA" sz="2600" dirty="0">
                <a:solidFill>
                  <a:srgbClr val="FFFFFF"/>
                </a:solidFill>
              </a:rPr>
              <a:t>.</a:t>
            </a:r>
          </a:p>
          <a:p>
            <a:pPr lvl="0">
              <a:lnSpc>
                <a:spcPct val="90000"/>
              </a:lnSpc>
            </a:pPr>
            <a:r>
              <a:rPr lang="en-CA" sz="2600" dirty="0">
                <a:solidFill>
                  <a:srgbClr val="FFFFFF"/>
                </a:solidFill>
              </a:rPr>
              <a:t>The information came to </a:t>
            </a:r>
            <a:r>
              <a:rPr lang="en-CA" sz="2600" dirty="0" smtClean="0">
                <a:solidFill>
                  <a:srgbClr val="FFFFFF"/>
                </a:solidFill>
              </a:rPr>
              <a:t>Cooley </a:t>
            </a:r>
            <a:r>
              <a:rPr lang="en-CA" sz="2600" dirty="0">
                <a:solidFill>
                  <a:srgbClr val="FFFFFF"/>
                </a:solidFill>
              </a:rPr>
              <a:t>at a time when </a:t>
            </a:r>
            <a:r>
              <a:rPr lang="en-CA" sz="2600" dirty="0" smtClean="0">
                <a:solidFill>
                  <a:srgbClr val="FFFF00"/>
                </a:solidFill>
              </a:rPr>
              <a:t>Cooley </a:t>
            </a:r>
            <a:r>
              <a:rPr lang="en-CA" sz="2600" dirty="0">
                <a:solidFill>
                  <a:srgbClr val="FFFF00"/>
                </a:solidFill>
              </a:rPr>
              <a:t>had only one single capacity – as a director</a:t>
            </a:r>
            <a:r>
              <a:rPr lang="en-CA" sz="2600" dirty="0">
                <a:solidFill>
                  <a:srgbClr val="FFFFFF"/>
                </a:solidFill>
              </a:rPr>
              <a:t> of Industrial Development Consultants Ltd</a:t>
            </a:r>
            <a:r>
              <a:rPr lang="en-CA" sz="2600" dirty="0" smtClean="0">
                <a:solidFill>
                  <a:srgbClr val="FFFFFF"/>
                </a:solidFill>
              </a:rPr>
              <a:t>..</a:t>
            </a:r>
            <a:endParaRPr lang="en-CA" sz="2600" dirty="0">
              <a:solidFill>
                <a:srgbClr val="FFFFFF"/>
              </a:solidFill>
            </a:endParaRPr>
          </a:p>
          <a:p>
            <a:pPr lvl="0">
              <a:lnSpc>
                <a:spcPct val="90000"/>
              </a:lnSpc>
            </a:pPr>
            <a:r>
              <a:rPr lang="en-CA" sz="2600" dirty="0">
                <a:solidFill>
                  <a:srgbClr val="FFFFFF"/>
                </a:solidFill>
              </a:rPr>
              <a:t>The </a:t>
            </a:r>
            <a:r>
              <a:rPr lang="en-CA" sz="2600" dirty="0">
                <a:solidFill>
                  <a:srgbClr val="CCFFCC"/>
                </a:solidFill>
              </a:rPr>
              <a:t>fact that Industrial Development Consultants Ltd. </a:t>
            </a:r>
            <a:r>
              <a:rPr lang="en-CA" sz="2600" dirty="0">
                <a:solidFill>
                  <a:srgbClr val="FFFF00"/>
                </a:solidFill>
              </a:rPr>
              <a:t>could not or would not have obtained the benefit </a:t>
            </a:r>
            <a:r>
              <a:rPr lang="en-CA" sz="2600" dirty="0" smtClean="0">
                <a:solidFill>
                  <a:srgbClr val="FFFF00"/>
                </a:solidFill>
              </a:rPr>
              <a:t>is </a:t>
            </a:r>
            <a:r>
              <a:rPr lang="en-CA" sz="2600" dirty="0">
                <a:solidFill>
                  <a:srgbClr val="FFFF00"/>
                </a:solidFill>
              </a:rPr>
              <a:t>irrelevant</a:t>
            </a:r>
            <a:r>
              <a:rPr lang="en-CA" sz="2600" dirty="0">
                <a:solidFill>
                  <a:srgbClr val="FFFFFF"/>
                </a:solidFill>
              </a:rPr>
              <a:t>.</a:t>
            </a:r>
          </a:p>
          <a:p>
            <a:pPr lvl="0">
              <a:lnSpc>
                <a:spcPct val="90000"/>
              </a:lnSpc>
            </a:pPr>
            <a:r>
              <a:rPr lang="en-CA" sz="2600" dirty="0">
                <a:solidFill>
                  <a:srgbClr val="FFFFFF"/>
                </a:solidFill>
              </a:rPr>
              <a:t>It is </a:t>
            </a:r>
            <a:r>
              <a:rPr lang="en-CA" sz="2600" dirty="0">
                <a:solidFill>
                  <a:srgbClr val="FFFF00"/>
                </a:solidFill>
              </a:rPr>
              <a:t>irrelevant that </a:t>
            </a:r>
            <a:r>
              <a:rPr lang="en-CA" sz="2600" dirty="0" smtClean="0">
                <a:solidFill>
                  <a:srgbClr val="FFFFFF"/>
                </a:solidFill>
              </a:rPr>
              <a:t>if Cooley </a:t>
            </a:r>
            <a:r>
              <a:rPr lang="en-CA" sz="2600" dirty="0">
                <a:solidFill>
                  <a:srgbClr val="FFFFFF"/>
                </a:solidFill>
              </a:rPr>
              <a:t>is found liable </a:t>
            </a:r>
            <a:r>
              <a:rPr lang="en-CA" sz="2600" dirty="0" smtClean="0">
                <a:solidFill>
                  <a:srgbClr val="FFFFFF"/>
                </a:solidFill>
              </a:rPr>
              <a:t>the </a:t>
            </a:r>
            <a:r>
              <a:rPr lang="en-CA" sz="2600" dirty="0">
                <a:solidFill>
                  <a:srgbClr val="FFFFFF"/>
                </a:solidFill>
              </a:rPr>
              <a:t>net effect would be that </a:t>
            </a:r>
            <a:r>
              <a:rPr lang="en-CA" sz="2600" dirty="0">
                <a:solidFill>
                  <a:srgbClr val="CCFFCC"/>
                </a:solidFill>
              </a:rPr>
              <a:t>Industrial Development Consultants Ltd. </a:t>
            </a:r>
            <a:r>
              <a:rPr lang="en-CA" sz="2600" dirty="0">
                <a:solidFill>
                  <a:srgbClr val="FFFF00"/>
                </a:solidFill>
              </a:rPr>
              <a:t>would obtain a benefit </a:t>
            </a:r>
            <a:r>
              <a:rPr lang="en-CA" sz="2600" dirty="0">
                <a:solidFill>
                  <a:srgbClr val="CCFFCC"/>
                </a:solidFill>
              </a:rPr>
              <a:t>that, by definition</a:t>
            </a:r>
            <a:r>
              <a:rPr lang="en-CA" sz="2600" dirty="0">
                <a:solidFill>
                  <a:srgbClr val="FFFF00"/>
                </a:solidFill>
              </a:rPr>
              <a:t>, it could not otherwise have </a:t>
            </a:r>
            <a:r>
              <a:rPr lang="en-CA" sz="2600" dirty="0" smtClean="0">
                <a:solidFill>
                  <a:srgbClr val="FFFF00"/>
                </a:solidFill>
              </a:rPr>
              <a:t>obtained</a:t>
            </a:r>
            <a:r>
              <a:rPr lang="en-CA" sz="2600" dirty="0" smtClean="0">
                <a:solidFill>
                  <a:srgbClr val="FFFFFF"/>
                </a:solidFill>
              </a:rPr>
              <a:t>.</a:t>
            </a:r>
            <a:endParaRPr lang="en-CA" sz="2600" dirty="0">
              <a:solidFill>
                <a:srgbClr val="FFFFFF"/>
              </a:solidFill>
            </a:endParaRPr>
          </a:p>
          <a:p>
            <a:pPr marL="0" indent="0">
              <a:buNone/>
            </a:pPr>
            <a:endParaRPr lang="en-US" dirty="0"/>
          </a:p>
        </p:txBody>
      </p:sp>
    </p:spTree>
    <p:extLst>
      <p:ext uri="{BB962C8B-B14F-4D97-AF65-F5344CB8AC3E}">
        <p14:creationId xmlns:p14="http://schemas.microsoft.com/office/powerpoint/2010/main" val="264512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4"/>
            <a:ext cx="8686800" cy="1016000"/>
          </a:xfrm>
        </p:spPr>
        <p:txBody>
          <a:bodyPr>
            <a:normAutofit fontScale="90000"/>
          </a:bodyPr>
          <a:lstStyle/>
          <a:p>
            <a:r>
              <a:rPr lang="en-CA" b="1" i="1" dirty="0" err="1">
                <a:solidFill>
                  <a:srgbClr val="FFFF00"/>
                </a:solidFill>
              </a:rPr>
              <a:t>Gravino</a:t>
            </a:r>
            <a:r>
              <a:rPr lang="en-CA" b="1" i="1" dirty="0">
                <a:solidFill>
                  <a:srgbClr val="FFFF00"/>
                </a:solidFill>
              </a:rPr>
              <a:t> v. </a:t>
            </a:r>
            <a:r>
              <a:rPr lang="en-CA" b="1" i="1" dirty="0" err="1">
                <a:solidFill>
                  <a:srgbClr val="FFFF00"/>
                </a:solidFill>
              </a:rPr>
              <a:t>Enerchem</a:t>
            </a:r>
            <a:r>
              <a:rPr lang="en-CA" b="1" i="1" dirty="0">
                <a:solidFill>
                  <a:srgbClr val="FFFF00"/>
                </a:solidFill>
              </a:rPr>
              <a:t> Transport Inc.</a:t>
            </a:r>
            <a:r>
              <a:rPr lang="en-CA" b="1" dirty="0">
                <a:solidFill>
                  <a:srgbClr val="FFFF00"/>
                </a:solidFill>
              </a:rPr>
              <a:t>  </a:t>
            </a:r>
            <a:r>
              <a:rPr lang="en-CA" sz="3100" dirty="0">
                <a:solidFill>
                  <a:schemeClr val="bg1"/>
                </a:solidFill>
              </a:rPr>
              <a:t>[2008] J.Q. NO 9347 (QUE. C.A.) </a:t>
            </a:r>
            <a:endParaRPr lang="en-US" sz="3100" dirty="0">
              <a:solidFill>
                <a:schemeClr val="bg1"/>
              </a:solidFill>
            </a:endParaRPr>
          </a:p>
        </p:txBody>
      </p:sp>
      <p:sp>
        <p:nvSpPr>
          <p:cNvPr id="3" name="Content Placeholder 2"/>
          <p:cNvSpPr>
            <a:spLocks noGrp="1"/>
          </p:cNvSpPr>
          <p:nvPr>
            <p:ph sz="quarter" idx="10"/>
          </p:nvPr>
        </p:nvSpPr>
        <p:spPr>
          <a:xfrm>
            <a:off x="0" y="1062169"/>
            <a:ext cx="9144000" cy="5354576"/>
          </a:xfrm>
        </p:spPr>
        <p:txBody>
          <a:bodyPr>
            <a:normAutofit/>
          </a:bodyPr>
          <a:lstStyle/>
          <a:p>
            <a:pPr>
              <a:lnSpc>
                <a:spcPct val="90000"/>
              </a:lnSpc>
            </a:pPr>
            <a:r>
              <a:rPr lang="en-CA" sz="3300" dirty="0" smtClean="0">
                <a:solidFill>
                  <a:srgbClr val="CCFFCC"/>
                </a:solidFill>
              </a:rPr>
              <a:t>Ultramar </a:t>
            </a:r>
            <a:r>
              <a:rPr lang="en-CA" sz="3300" dirty="0">
                <a:solidFill>
                  <a:srgbClr val="CCFFCC"/>
                </a:solidFill>
              </a:rPr>
              <a:t>began negotiations </a:t>
            </a:r>
            <a:r>
              <a:rPr lang="en-CA" sz="3300" dirty="0">
                <a:solidFill>
                  <a:schemeClr val="bg1"/>
                </a:solidFill>
              </a:rPr>
              <a:t>with </a:t>
            </a:r>
            <a:r>
              <a:rPr lang="en-CA" sz="3300" dirty="0" err="1">
                <a:solidFill>
                  <a:schemeClr val="bg1"/>
                </a:solidFill>
              </a:rPr>
              <a:t>Enerchem</a:t>
            </a:r>
            <a:r>
              <a:rPr lang="en-CA" sz="3300" dirty="0">
                <a:solidFill>
                  <a:schemeClr val="bg1"/>
                </a:solidFill>
              </a:rPr>
              <a:t> Transport Inc. (“ETI”), for the </a:t>
            </a:r>
            <a:r>
              <a:rPr lang="en-CA" sz="3300" dirty="0" err="1">
                <a:solidFill>
                  <a:srgbClr val="FFFF00"/>
                </a:solidFill>
              </a:rPr>
              <a:t>subchartering</a:t>
            </a:r>
            <a:r>
              <a:rPr lang="en-CA" sz="3300" dirty="0">
                <a:solidFill>
                  <a:srgbClr val="FFFF00"/>
                </a:solidFill>
              </a:rPr>
              <a:t> by ETI of three Ultramar tankers</a:t>
            </a:r>
            <a:r>
              <a:rPr lang="en-CA" sz="3300" dirty="0">
                <a:solidFill>
                  <a:schemeClr val="bg1"/>
                </a:solidFill>
              </a:rPr>
              <a:t>. </a:t>
            </a:r>
            <a:endParaRPr lang="en-CA" sz="3300" dirty="0" smtClean="0">
              <a:solidFill>
                <a:schemeClr val="bg1"/>
              </a:solidFill>
            </a:endParaRPr>
          </a:p>
          <a:p>
            <a:pPr>
              <a:lnSpc>
                <a:spcPct val="90000"/>
              </a:lnSpc>
            </a:pPr>
            <a:r>
              <a:rPr lang="en-CA" sz="3300" dirty="0" err="1" smtClean="0">
                <a:solidFill>
                  <a:srgbClr val="FFFF00"/>
                </a:solidFill>
              </a:rPr>
              <a:t>Gravino</a:t>
            </a:r>
            <a:r>
              <a:rPr lang="en-CA" sz="3300" dirty="0" smtClean="0">
                <a:solidFill>
                  <a:schemeClr val="bg1"/>
                </a:solidFill>
              </a:rPr>
              <a:t> </a:t>
            </a:r>
            <a:r>
              <a:rPr lang="en-CA" sz="3300" dirty="0">
                <a:solidFill>
                  <a:schemeClr val="bg1"/>
                </a:solidFill>
              </a:rPr>
              <a:t>and </a:t>
            </a:r>
            <a:r>
              <a:rPr lang="en-CA" sz="3300" dirty="0" smtClean="0">
                <a:solidFill>
                  <a:srgbClr val="FFFF00"/>
                </a:solidFill>
              </a:rPr>
              <a:t>Carson</a:t>
            </a:r>
            <a:r>
              <a:rPr lang="en-CA" sz="3300" dirty="0" smtClean="0">
                <a:solidFill>
                  <a:schemeClr val="bg1"/>
                </a:solidFill>
              </a:rPr>
              <a:t> </a:t>
            </a:r>
            <a:r>
              <a:rPr lang="en-CA" sz="3300" dirty="0">
                <a:solidFill>
                  <a:schemeClr val="bg1"/>
                </a:solidFill>
              </a:rPr>
              <a:t>were at the time shareholders and </a:t>
            </a:r>
            <a:r>
              <a:rPr lang="en-CA" sz="3300" dirty="0">
                <a:solidFill>
                  <a:srgbClr val="FFFF00"/>
                </a:solidFill>
              </a:rPr>
              <a:t>directors of ETI </a:t>
            </a:r>
            <a:r>
              <a:rPr lang="en-CA" sz="3300" dirty="0">
                <a:solidFill>
                  <a:schemeClr val="bg1"/>
                </a:solidFill>
              </a:rPr>
              <a:t>and actively </a:t>
            </a:r>
            <a:r>
              <a:rPr lang="en-CA" sz="3300" dirty="0">
                <a:solidFill>
                  <a:srgbClr val="FFFF00"/>
                </a:solidFill>
              </a:rPr>
              <a:t>participated in the negotiations </a:t>
            </a:r>
            <a:r>
              <a:rPr lang="en-CA" sz="3300" dirty="0">
                <a:solidFill>
                  <a:schemeClr val="bg1"/>
                </a:solidFill>
              </a:rPr>
              <a:t>with Ultramar. </a:t>
            </a:r>
            <a:endParaRPr lang="en-CA" sz="3300" dirty="0" smtClean="0">
              <a:solidFill>
                <a:schemeClr val="bg1"/>
              </a:solidFill>
            </a:endParaRPr>
          </a:p>
          <a:p>
            <a:pPr>
              <a:lnSpc>
                <a:spcPct val="90000"/>
              </a:lnSpc>
            </a:pPr>
            <a:r>
              <a:rPr lang="en-CA" sz="3300" dirty="0" smtClean="0">
                <a:solidFill>
                  <a:schemeClr val="bg1"/>
                </a:solidFill>
              </a:rPr>
              <a:t>No agreement reached</a:t>
            </a:r>
            <a:r>
              <a:rPr lang="en-CA" sz="3300" dirty="0">
                <a:solidFill>
                  <a:schemeClr val="bg1"/>
                </a:solidFill>
              </a:rPr>
              <a:t>. </a:t>
            </a:r>
            <a:r>
              <a:rPr lang="en-CA" sz="3300" dirty="0" smtClean="0">
                <a:solidFill>
                  <a:schemeClr val="bg1"/>
                </a:solidFill>
              </a:rPr>
              <a:t>Subsequently  </a:t>
            </a:r>
            <a:r>
              <a:rPr lang="en-CA" sz="3300" dirty="0" err="1">
                <a:solidFill>
                  <a:srgbClr val="FFFF00"/>
                </a:solidFill>
              </a:rPr>
              <a:t>Gravino</a:t>
            </a:r>
            <a:r>
              <a:rPr lang="en-CA" sz="3300" dirty="0">
                <a:solidFill>
                  <a:srgbClr val="FFFF00"/>
                </a:solidFill>
              </a:rPr>
              <a:t> &amp;</a:t>
            </a:r>
            <a:r>
              <a:rPr lang="en-CA" sz="3300" dirty="0" smtClean="0">
                <a:solidFill>
                  <a:srgbClr val="FFFF00"/>
                </a:solidFill>
              </a:rPr>
              <a:t> Carson </a:t>
            </a:r>
            <a:r>
              <a:rPr lang="en-CA" sz="3300" dirty="0">
                <a:solidFill>
                  <a:srgbClr val="FFFF00"/>
                </a:solidFill>
              </a:rPr>
              <a:t>sold their ETI shares and a </a:t>
            </a:r>
            <a:r>
              <a:rPr lang="en-CA" sz="3300" dirty="0" smtClean="0">
                <a:solidFill>
                  <a:srgbClr val="FFFF00"/>
                </a:solidFill>
              </a:rPr>
              <a:t>later </a:t>
            </a:r>
            <a:r>
              <a:rPr lang="en-CA" sz="3300" dirty="0">
                <a:solidFill>
                  <a:srgbClr val="FFFF00"/>
                </a:solidFill>
              </a:rPr>
              <a:t>they ended their employment </a:t>
            </a:r>
            <a:r>
              <a:rPr lang="en-CA" sz="3300" dirty="0">
                <a:solidFill>
                  <a:schemeClr val="bg1"/>
                </a:solidFill>
              </a:rPr>
              <a:t>with ETI. </a:t>
            </a:r>
            <a:endParaRPr lang="en-CA" sz="3300" dirty="0" smtClean="0">
              <a:solidFill>
                <a:schemeClr val="bg1"/>
              </a:solidFill>
            </a:endParaRPr>
          </a:p>
          <a:p>
            <a:pPr>
              <a:lnSpc>
                <a:spcPct val="90000"/>
              </a:lnSpc>
            </a:pPr>
            <a:r>
              <a:rPr lang="en-CA" sz="3300" dirty="0" smtClean="0">
                <a:solidFill>
                  <a:schemeClr val="bg1"/>
                </a:solidFill>
              </a:rPr>
              <a:t>There was </a:t>
            </a:r>
            <a:r>
              <a:rPr lang="en-CA" sz="3300" dirty="0" smtClean="0">
                <a:solidFill>
                  <a:srgbClr val="FFFF00"/>
                </a:solidFill>
              </a:rPr>
              <a:t>no non</a:t>
            </a:r>
            <a:r>
              <a:rPr lang="en-CA" sz="3300" dirty="0">
                <a:solidFill>
                  <a:srgbClr val="FFFF00"/>
                </a:solidFill>
              </a:rPr>
              <a:t>-compete clause</a:t>
            </a:r>
            <a:r>
              <a:rPr lang="en-CA" sz="3300" dirty="0">
                <a:solidFill>
                  <a:schemeClr val="bg1"/>
                </a:solidFill>
              </a:rPr>
              <a:t>. </a:t>
            </a:r>
            <a:endParaRPr lang="en-CA" sz="3300" dirty="0" smtClean="0">
              <a:solidFill>
                <a:schemeClr val="bg1"/>
              </a:solidFill>
            </a:endParaRPr>
          </a:p>
          <a:p>
            <a:pPr marL="0" indent="0">
              <a:buNone/>
            </a:pPr>
            <a:endParaRPr lang="en-US" dirty="0"/>
          </a:p>
        </p:txBody>
      </p:sp>
    </p:spTree>
    <p:extLst>
      <p:ext uri="{BB962C8B-B14F-4D97-AF65-F5344CB8AC3E}">
        <p14:creationId xmlns:p14="http://schemas.microsoft.com/office/powerpoint/2010/main" val="127989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lstStyle/>
          <a:p>
            <a:r>
              <a:rPr lang="en-US" b="1" dirty="0" smtClean="0">
                <a:solidFill>
                  <a:srgbClr val="FFFF00"/>
                </a:solidFill>
              </a:rPr>
              <a:t>4</a:t>
            </a:r>
            <a:r>
              <a:rPr lang="en-US" b="1" baseline="30000" dirty="0" smtClean="0">
                <a:solidFill>
                  <a:srgbClr val="FFFF00"/>
                </a:solidFill>
              </a:rPr>
              <a:t>th</a:t>
            </a:r>
            <a:r>
              <a:rPr lang="en-US" b="1" dirty="0" smtClean="0">
                <a:solidFill>
                  <a:srgbClr val="FFFF00"/>
                </a:solidFill>
              </a:rPr>
              <a:t>: </a:t>
            </a:r>
            <a:r>
              <a:rPr lang="en-US" b="1" dirty="0">
                <a:solidFill>
                  <a:srgbClr val="FFFF00"/>
                </a:solidFill>
              </a:rPr>
              <a:t>Extra</a:t>
            </a:r>
            <a:r>
              <a:rPr lang="en-US" b="1" dirty="0" smtClean="0">
                <a:solidFill>
                  <a:schemeClr val="bg1"/>
                </a:solidFill>
              </a:rPr>
              <a:t> Exam Preparation</a:t>
            </a:r>
            <a:r>
              <a:rPr lang="en-US" b="1" dirty="0" smtClean="0">
                <a:solidFill>
                  <a:srgbClr val="FFFF00"/>
                </a:solidFill>
              </a:rPr>
              <a:t> Class </a:t>
            </a:r>
            <a:endParaRPr lang="en-US" b="1" dirty="0">
              <a:solidFill>
                <a:srgbClr val="FFFF00"/>
              </a:solidFill>
            </a:endParaRPr>
          </a:p>
        </p:txBody>
      </p:sp>
      <p:sp>
        <p:nvSpPr>
          <p:cNvPr id="3" name="Content Placeholder 2"/>
          <p:cNvSpPr>
            <a:spLocks noGrp="1"/>
          </p:cNvSpPr>
          <p:nvPr>
            <p:ph sz="quarter" idx="10"/>
          </p:nvPr>
        </p:nvSpPr>
        <p:spPr>
          <a:xfrm>
            <a:off x="457200" y="1715530"/>
            <a:ext cx="8229600" cy="4010603"/>
          </a:xfrm>
        </p:spPr>
        <p:txBody>
          <a:bodyPr/>
          <a:lstStyle/>
          <a:p>
            <a:pPr marL="0" indent="0">
              <a:buNone/>
            </a:pPr>
            <a:r>
              <a:rPr lang="en-US" sz="4000" dirty="0" smtClean="0">
                <a:solidFill>
                  <a:srgbClr val="CCFFCC"/>
                </a:solidFill>
              </a:rPr>
              <a:t>Tuesday November 29, 2016 12:30 </a:t>
            </a:r>
            <a:r>
              <a:rPr lang="mr-IN" sz="4000" dirty="0" smtClean="0">
                <a:solidFill>
                  <a:srgbClr val="CCFFCC"/>
                </a:solidFill>
              </a:rPr>
              <a:t>–</a:t>
            </a:r>
            <a:r>
              <a:rPr lang="en-US" sz="4000" dirty="0" smtClean="0">
                <a:solidFill>
                  <a:srgbClr val="CCFFCC"/>
                </a:solidFill>
              </a:rPr>
              <a:t> 2 PM </a:t>
            </a:r>
          </a:p>
          <a:p>
            <a:pPr marL="0" indent="0">
              <a:buNone/>
            </a:pPr>
            <a:r>
              <a:rPr lang="en-US" sz="4000" dirty="0" smtClean="0">
                <a:solidFill>
                  <a:srgbClr val="CCFFCC"/>
                </a:solidFill>
              </a:rPr>
              <a:t>Room 106</a:t>
            </a:r>
          </a:p>
          <a:p>
            <a:pPr marL="0" indent="0">
              <a:buNone/>
            </a:pPr>
            <a:r>
              <a:rPr lang="en-US" sz="4000" dirty="0" smtClean="0">
                <a:solidFill>
                  <a:srgbClr val="FFFFFF"/>
                </a:solidFill>
              </a:rPr>
              <a:t>No lecture</a:t>
            </a:r>
          </a:p>
          <a:p>
            <a:pPr marL="0" indent="0">
              <a:buNone/>
            </a:pPr>
            <a:r>
              <a:rPr lang="en-US" sz="4000" dirty="0">
                <a:solidFill>
                  <a:srgbClr val="FFFFFF"/>
                </a:solidFill>
              </a:rPr>
              <a:t>c</a:t>
            </a:r>
            <a:r>
              <a:rPr lang="en-US" sz="4000" dirty="0" smtClean="0">
                <a:solidFill>
                  <a:srgbClr val="FFFFFF"/>
                </a:solidFill>
              </a:rPr>
              <a:t>apture</a:t>
            </a:r>
          </a:p>
          <a:p>
            <a:pPr marL="0" indent="0">
              <a:buNone/>
            </a:pPr>
            <a:r>
              <a:rPr lang="en-US" sz="4000" dirty="0" smtClean="0">
                <a:solidFill>
                  <a:srgbClr val="FFFFFF"/>
                </a:solidFill>
              </a:rPr>
              <a:t>available    </a:t>
            </a:r>
            <a:r>
              <a:rPr lang="en-US" dirty="0" smtClean="0">
                <a:solidFill>
                  <a:srgbClr val="FFFFFF"/>
                </a:solidFill>
              </a:rPr>
              <a:t>              </a:t>
            </a:r>
            <a:endParaRPr lang="en-US" dirty="0">
              <a:solidFill>
                <a:srgbClr val="FFFFFF"/>
              </a:solidFill>
            </a:endParaRPr>
          </a:p>
        </p:txBody>
      </p:sp>
      <p:pic>
        <p:nvPicPr>
          <p:cNvPr id="4" name="Picture 3" descr="IMG_03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694" y="2969186"/>
            <a:ext cx="2387723" cy="3183631"/>
          </a:xfrm>
          <a:prstGeom prst="rect">
            <a:avLst/>
          </a:prstGeom>
        </p:spPr>
      </p:pic>
    </p:spTree>
    <p:extLst>
      <p:ext uri="{BB962C8B-B14F-4D97-AF65-F5344CB8AC3E}">
        <p14:creationId xmlns:p14="http://schemas.microsoft.com/office/powerpoint/2010/main" val="2582232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64943" y="230937"/>
            <a:ext cx="8979057" cy="5657953"/>
          </a:xfrm>
        </p:spPr>
        <p:txBody>
          <a:bodyPr>
            <a:normAutofit/>
          </a:bodyPr>
          <a:lstStyle/>
          <a:p>
            <a:r>
              <a:rPr lang="en-CA" sz="2800" dirty="0">
                <a:solidFill>
                  <a:schemeClr val="bg1"/>
                </a:solidFill>
              </a:rPr>
              <a:t>Following their departure</a:t>
            </a:r>
            <a:r>
              <a:rPr lang="en-CA" sz="2800" dirty="0">
                <a:solidFill>
                  <a:srgbClr val="FFFF00"/>
                </a:solidFill>
              </a:rPr>
              <a:t>, </a:t>
            </a:r>
            <a:r>
              <a:rPr lang="en-CA" sz="2800" dirty="0" err="1" smtClean="0">
                <a:solidFill>
                  <a:srgbClr val="FFFF00"/>
                </a:solidFill>
              </a:rPr>
              <a:t>Gravino</a:t>
            </a:r>
            <a:r>
              <a:rPr lang="en-CA" sz="2800" dirty="0" smtClean="0">
                <a:solidFill>
                  <a:srgbClr val="FFFF00"/>
                </a:solidFill>
              </a:rPr>
              <a:t> </a:t>
            </a:r>
            <a:r>
              <a:rPr lang="en-CA" sz="2800" dirty="0">
                <a:solidFill>
                  <a:srgbClr val="FFFF00"/>
                </a:solidFill>
              </a:rPr>
              <a:t>and </a:t>
            </a:r>
            <a:r>
              <a:rPr lang="en-CA" sz="2800" dirty="0" smtClean="0">
                <a:solidFill>
                  <a:srgbClr val="FFFF00"/>
                </a:solidFill>
              </a:rPr>
              <a:t>Carson </a:t>
            </a:r>
            <a:r>
              <a:rPr lang="en-CA" sz="2800" dirty="0">
                <a:solidFill>
                  <a:srgbClr val="FFFF00"/>
                </a:solidFill>
              </a:rPr>
              <a:t>founded Petro-</a:t>
            </a:r>
            <a:r>
              <a:rPr lang="en-CA" sz="2800" dirty="0" err="1">
                <a:solidFill>
                  <a:srgbClr val="FFFF00"/>
                </a:solidFill>
              </a:rPr>
              <a:t>Nav</a:t>
            </a:r>
            <a:r>
              <a:rPr lang="en-CA" sz="2800" dirty="0">
                <a:solidFill>
                  <a:srgbClr val="FFFF00"/>
                </a:solidFill>
              </a:rPr>
              <a:t> Inc., a company that competed directly with ETI</a:t>
            </a:r>
            <a:r>
              <a:rPr lang="en-CA" sz="2800" dirty="0">
                <a:solidFill>
                  <a:schemeClr val="bg1"/>
                </a:solidFill>
              </a:rPr>
              <a:t>. They also recruited from ETI its then vice president marketing, Marian </a:t>
            </a:r>
            <a:r>
              <a:rPr lang="en-CA" sz="2800" dirty="0" err="1">
                <a:solidFill>
                  <a:schemeClr val="bg1"/>
                </a:solidFill>
              </a:rPr>
              <a:t>Zaremba</a:t>
            </a:r>
            <a:r>
              <a:rPr lang="en-CA" sz="2800" dirty="0">
                <a:solidFill>
                  <a:schemeClr val="bg1"/>
                </a:solidFill>
              </a:rPr>
              <a:t>, to join Petro-</a:t>
            </a:r>
            <a:r>
              <a:rPr lang="en-CA" sz="2800" dirty="0" err="1">
                <a:solidFill>
                  <a:schemeClr val="bg1"/>
                </a:solidFill>
              </a:rPr>
              <a:t>Nav</a:t>
            </a:r>
            <a:r>
              <a:rPr lang="en-CA" sz="2800" dirty="0">
                <a:solidFill>
                  <a:schemeClr val="bg1"/>
                </a:solidFill>
              </a:rPr>
              <a:t> Inc.</a:t>
            </a:r>
          </a:p>
          <a:p>
            <a:r>
              <a:rPr lang="en-CA" sz="2800" dirty="0">
                <a:solidFill>
                  <a:schemeClr val="bg1"/>
                </a:solidFill>
              </a:rPr>
              <a:t>Almost </a:t>
            </a:r>
            <a:r>
              <a:rPr lang="en-CA" sz="2800" dirty="0">
                <a:solidFill>
                  <a:srgbClr val="CCFFCC"/>
                </a:solidFill>
              </a:rPr>
              <a:t>a year later, Ultramar assigned its lease agreement over the tankers Mr. </a:t>
            </a:r>
            <a:r>
              <a:rPr lang="en-CA" sz="2800" dirty="0" err="1">
                <a:solidFill>
                  <a:srgbClr val="CCFFCC"/>
                </a:solidFill>
              </a:rPr>
              <a:t>Gravino</a:t>
            </a:r>
            <a:r>
              <a:rPr lang="en-CA" sz="2800" dirty="0">
                <a:solidFill>
                  <a:srgbClr val="CCFFCC"/>
                </a:solidFill>
              </a:rPr>
              <a:t> and Mr. Carson had previously attempted to negotiate </a:t>
            </a:r>
            <a:r>
              <a:rPr lang="en-CA" sz="2800" dirty="0">
                <a:solidFill>
                  <a:schemeClr val="bg1"/>
                </a:solidFill>
              </a:rPr>
              <a:t>for while directors and shareholders of ETI, to a subsidiary of Petro-</a:t>
            </a:r>
            <a:r>
              <a:rPr lang="en-CA" sz="2800" dirty="0" err="1">
                <a:solidFill>
                  <a:schemeClr val="bg1"/>
                </a:solidFill>
              </a:rPr>
              <a:t>Nav</a:t>
            </a:r>
            <a:r>
              <a:rPr lang="en-CA" sz="2800" dirty="0">
                <a:solidFill>
                  <a:schemeClr val="bg1"/>
                </a:solidFill>
              </a:rPr>
              <a:t> Inc.</a:t>
            </a:r>
          </a:p>
          <a:p>
            <a:r>
              <a:rPr lang="en-CA" sz="2800" dirty="0">
                <a:solidFill>
                  <a:srgbClr val="FFFF00"/>
                </a:solidFill>
              </a:rPr>
              <a:t>ETI alleged that its former directors and officers had appropriated to themselves a business opportunit</a:t>
            </a:r>
            <a:r>
              <a:rPr lang="en-CA" sz="2800" dirty="0">
                <a:solidFill>
                  <a:schemeClr val="bg1"/>
                </a:solidFill>
              </a:rPr>
              <a:t>y they had developed on behalf of their former employer, and that accordingly </a:t>
            </a:r>
            <a:r>
              <a:rPr lang="en-CA" sz="2800" dirty="0" err="1" smtClean="0">
                <a:solidFill>
                  <a:schemeClr val="bg1"/>
                </a:solidFill>
              </a:rPr>
              <a:t>Gravino</a:t>
            </a:r>
            <a:r>
              <a:rPr lang="en-CA" sz="2800" dirty="0" smtClean="0">
                <a:solidFill>
                  <a:schemeClr val="bg1"/>
                </a:solidFill>
              </a:rPr>
              <a:t> </a:t>
            </a:r>
            <a:r>
              <a:rPr lang="en-CA" sz="2800" dirty="0">
                <a:solidFill>
                  <a:schemeClr val="bg1"/>
                </a:solidFill>
              </a:rPr>
              <a:t>and </a:t>
            </a:r>
            <a:r>
              <a:rPr lang="en-CA" sz="2800" dirty="0" smtClean="0">
                <a:solidFill>
                  <a:schemeClr val="bg1"/>
                </a:solidFill>
              </a:rPr>
              <a:t>Carson </a:t>
            </a:r>
            <a:r>
              <a:rPr lang="en-CA" sz="2800" dirty="0">
                <a:solidFill>
                  <a:schemeClr val="bg1"/>
                </a:solidFill>
              </a:rPr>
              <a:t>had breached their duty of loyalty to ETI.</a:t>
            </a:r>
          </a:p>
          <a:p>
            <a:endParaRPr lang="en-US" dirty="0"/>
          </a:p>
        </p:txBody>
      </p:sp>
    </p:spTree>
    <p:extLst>
      <p:ext uri="{BB962C8B-B14F-4D97-AF65-F5344CB8AC3E}">
        <p14:creationId xmlns:p14="http://schemas.microsoft.com/office/powerpoint/2010/main" val="1618135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solidFill>
                  <a:srgbClr val="FFFF00"/>
                </a:solidFill>
              </a:rPr>
              <a:t>Observations on the Judgment</a:t>
            </a:r>
            <a:r>
              <a:rPr lang="mr-IN" dirty="0" smtClean="0">
                <a:solidFill>
                  <a:srgbClr val="FFFF00"/>
                </a:solidFill>
              </a:rPr>
              <a:t>…</a:t>
            </a:r>
            <a:endParaRPr lang="en-US" dirty="0">
              <a:solidFill>
                <a:srgbClr val="FFFF00"/>
              </a:solidFill>
            </a:endParaRPr>
          </a:p>
        </p:txBody>
      </p:sp>
      <p:sp>
        <p:nvSpPr>
          <p:cNvPr id="3" name="Content Placeholder 2"/>
          <p:cNvSpPr>
            <a:spLocks noGrp="1"/>
          </p:cNvSpPr>
          <p:nvPr>
            <p:ph sz="quarter" idx="10"/>
          </p:nvPr>
        </p:nvSpPr>
        <p:spPr>
          <a:xfrm>
            <a:off x="457200" y="1016000"/>
            <a:ext cx="8499178" cy="5186304"/>
          </a:xfrm>
        </p:spPr>
        <p:txBody>
          <a:bodyPr>
            <a:normAutofit/>
          </a:bodyPr>
          <a:lstStyle/>
          <a:p>
            <a:pPr marL="0" lvl="0" indent="0">
              <a:buNone/>
            </a:pPr>
            <a:r>
              <a:rPr lang="en-CA" sz="3600" dirty="0">
                <a:solidFill>
                  <a:srgbClr val="FFFF00"/>
                </a:solidFill>
              </a:rPr>
              <a:t>Duty of loyalty owed to ETI </a:t>
            </a:r>
            <a:r>
              <a:rPr lang="en-CA" sz="3600" dirty="0">
                <a:solidFill>
                  <a:srgbClr val="FFFFFF"/>
                </a:solidFill>
              </a:rPr>
              <a:t>by its ex-officers in this case </a:t>
            </a:r>
            <a:r>
              <a:rPr lang="en-CA" sz="3600" dirty="0">
                <a:solidFill>
                  <a:srgbClr val="FFFF00"/>
                </a:solidFill>
              </a:rPr>
              <a:t>was all the greater given the high level of responsibility associated with the positions they had </a:t>
            </a:r>
            <a:r>
              <a:rPr lang="en-CA" sz="3600" dirty="0">
                <a:solidFill>
                  <a:srgbClr val="FFFFFF"/>
                </a:solidFill>
              </a:rPr>
              <a:t>held in ETI.</a:t>
            </a:r>
          </a:p>
          <a:p>
            <a:pPr marL="0" lvl="0" indent="0">
              <a:buNone/>
            </a:pPr>
            <a:r>
              <a:rPr lang="en-CA" sz="3600" dirty="0">
                <a:solidFill>
                  <a:srgbClr val="FFFFFF"/>
                </a:solidFill>
              </a:rPr>
              <a:t>On the topic of a </a:t>
            </a:r>
            <a:r>
              <a:rPr lang="en-CA" sz="3600" dirty="0">
                <a:solidFill>
                  <a:srgbClr val="FFFF00"/>
                </a:solidFill>
              </a:rPr>
              <a:t>“maturing business opportunity” </a:t>
            </a:r>
            <a:r>
              <a:rPr lang="en-CA" sz="3600" dirty="0">
                <a:solidFill>
                  <a:srgbClr val="FFFFFF"/>
                </a:solidFill>
              </a:rPr>
              <a:t>it is clear that a </a:t>
            </a:r>
            <a:r>
              <a:rPr lang="en-CA" sz="3600" dirty="0">
                <a:solidFill>
                  <a:srgbClr val="FFFF00"/>
                </a:solidFill>
              </a:rPr>
              <a:t>director </a:t>
            </a:r>
            <a:r>
              <a:rPr lang="en-CA" sz="3600" dirty="0">
                <a:solidFill>
                  <a:srgbClr val="CCFFCC"/>
                </a:solidFill>
              </a:rPr>
              <a:t>cannot use for their own profit or that of a third party </a:t>
            </a:r>
            <a:r>
              <a:rPr lang="en-CA" sz="3600" dirty="0">
                <a:solidFill>
                  <a:srgbClr val="FFFF00"/>
                </a:solidFill>
              </a:rPr>
              <a:t>any information </a:t>
            </a:r>
            <a:r>
              <a:rPr lang="en-CA" sz="3600" dirty="0">
                <a:solidFill>
                  <a:srgbClr val="FFFFFF"/>
                </a:solidFill>
              </a:rPr>
              <a:t>obtained by reason of their duties</a:t>
            </a:r>
            <a:r>
              <a:rPr lang="en-CA" sz="3600" dirty="0">
                <a:solidFill>
                  <a:srgbClr val="CCFFCC"/>
                </a:solidFill>
              </a:rPr>
              <a:t>, unless authorized to do so</a:t>
            </a:r>
            <a:r>
              <a:rPr lang="en-CA" sz="3600" dirty="0">
                <a:solidFill>
                  <a:srgbClr val="FFFFFF"/>
                </a:solidFill>
              </a:rPr>
              <a:t>.</a:t>
            </a:r>
          </a:p>
          <a:p>
            <a:pPr marL="0" indent="0">
              <a:buNone/>
            </a:pPr>
            <a:endParaRPr lang="en-US" dirty="0"/>
          </a:p>
        </p:txBody>
      </p:sp>
    </p:spTree>
    <p:extLst>
      <p:ext uri="{BB962C8B-B14F-4D97-AF65-F5344CB8AC3E}">
        <p14:creationId xmlns:p14="http://schemas.microsoft.com/office/powerpoint/2010/main" val="2554247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1784"/>
          </a:xfrm>
        </p:spPr>
        <p:txBody>
          <a:bodyPr>
            <a:noAutofit/>
          </a:bodyPr>
          <a:lstStyle/>
          <a:p>
            <a:r>
              <a:rPr lang="en-US" sz="4400" b="1" dirty="0" smtClean="0">
                <a:solidFill>
                  <a:srgbClr val="FFFF00"/>
                </a:solidFill>
              </a:rPr>
              <a:t>The </a:t>
            </a:r>
            <a:r>
              <a:rPr lang="en-US" sz="4400" b="1" dirty="0" smtClean="0">
                <a:solidFill>
                  <a:schemeClr val="bg1"/>
                </a:solidFill>
              </a:rPr>
              <a:t>test</a:t>
            </a:r>
            <a:r>
              <a:rPr lang="mr-IN" sz="4400" b="1" dirty="0" smtClean="0">
                <a:solidFill>
                  <a:srgbClr val="FFFF00"/>
                </a:solidFill>
              </a:rPr>
              <a:t>…</a:t>
            </a:r>
            <a:endParaRPr lang="en-US" sz="4400" b="1" dirty="0">
              <a:solidFill>
                <a:srgbClr val="FFFF00"/>
              </a:solidFill>
            </a:endParaRPr>
          </a:p>
        </p:txBody>
      </p:sp>
      <p:sp>
        <p:nvSpPr>
          <p:cNvPr id="3" name="Content Placeholder 2"/>
          <p:cNvSpPr>
            <a:spLocks noGrp="1"/>
          </p:cNvSpPr>
          <p:nvPr>
            <p:ph sz="quarter" idx="10"/>
          </p:nvPr>
        </p:nvSpPr>
        <p:spPr>
          <a:xfrm>
            <a:off x="457200" y="791785"/>
            <a:ext cx="8686800" cy="5130096"/>
          </a:xfrm>
        </p:spPr>
        <p:txBody>
          <a:bodyPr>
            <a:normAutofit/>
          </a:bodyPr>
          <a:lstStyle/>
          <a:p>
            <a:pPr marL="0" lvl="0" indent="0">
              <a:buNone/>
            </a:pPr>
            <a:r>
              <a:rPr lang="en-CA" sz="2700" dirty="0">
                <a:solidFill>
                  <a:srgbClr val="FFFF00"/>
                </a:solidFill>
              </a:rPr>
              <a:t>F</a:t>
            </a:r>
            <a:r>
              <a:rPr lang="en-CA" sz="2700" dirty="0" smtClean="0">
                <a:solidFill>
                  <a:srgbClr val="FFFF00"/>
                </a:solidFill>
              </a:rPr>
              <a:t>our </a:t>
            </a:r>
            <a:r>
              <a:rPr lang="en-CA" sz="2700" dirty="0">
                <a:solidFill>
                  <a:srgbClr val="FFFF00"/>
                </a:solidFill>
              </a:rPr>
              <a:t>main factors </a:t>
            </a:r>
            <a:r>
              <a:rPr lang="en-CA" sz="2700" dirty="0" smtClean="0">
                <a:solidFill>
                  <a:srgbClr val="FFFFFF"/>
                </a:solidFill>
              </a:rPr>
              <a:t>to </a:t>
            </a:r>
            <a:r>
              <a:rPr lang="en-CA" sz="2700" dirty="0">
                <a:solidFill>
                  <a:srgbClr val="FFFFFF"/>
                </a:solidFill>
              </a:rPr>
              <a:t>be weighed in order to determine whether </a:t>
            </a:r>
            <a:r>
              <a:rPr lang="en-CA" sz="2700" dirty="0">
                <a:solidFill>
                  <a:srgbClr val="FFFF00"/>
                </a:solidFill>
              </a:rPr>
              <a:t>misappropriation of </a:t>
            </a:r>
            <a:r>
              <a:rPr lang="en-CA" sz="2700" dirty="0" smtClean="0">
                <a:solidFill>
                  <a:srgbClr val="FFFF00"/>
                </a:solidFill>
              </a:rPr>
              <a:t>a </a:t>
            </a:r>
            <a:r>
              <a:rPr lang="en-CA" sz="2700" dirty="0">
                <a:solidFill>
                  <a:srgbClr val="FFFF00"/>
                </a:solidFill>
              </a:rPr>
              <a:t>business opportunity </a:t>
            </a:r>
            <a:r>
              <a:rPr lang="en-CA" sz="2700" dirty="0">
                <a:solidFill>
                  <a:srgbClr val="FFFFFF"/>
                </a:solidFill>
              </a:rPr>
              <a:t>has taken place:</a:t>
            </a:r>
          </a:p>
          <a:p>
            <a:pPr marL="0" lvl="0" indent="0">
              <a:buNone/>
            </a:pPr>
            <a:r>
              <a:rPr lang="en-CA" sz="2700" dirty="0" err="1">
                <a:solidFill>
                  <a:srgbClr val="FFFFFF"/>
                </a:solidFill>
              </a:rPr>
              <a:t>i</a:t>
            </a:r>
            <a:r>
              <a:rPr lang="en-CA" sz="2700" dirty="0">
                <a:solidFill>
                  <a:srgbClr val="FFFFFF"/>
                </a:solidFill>
              </a:rPr>
              <a:t>) the </a:t>
            </a:r>
            <a:r>
              <a:rPr lang="en-CA" sz="2700" dirty="0">
                <a:solidFill>
                  <a:srgbClr val="CCFFCC"/>
                </a:solidFill>
              </a:rPr>
              <a:t>degree to which the interests of the director and the interests of the company were in conflict</a:t>
            </a:r>
            <a:r>
              <a:rPr lang="en-CA" sz="2700" dirty="0">
                <a:solidFill>
                  <a:srgbClr val="FFFFFF"/>
                </a:solidFill>
              </a:rPr>
              <a:t>,</a:t>
            </a:r>
          </a:p>
          <a:p>
            <a:pPr marL="0" lvl="0" indent="0">
              <a:buNone/>
            </a:pPr>
            <a:r>
              <a:rPr lang="en-CA" sz="2700" dirty="0">
                <a:solidFill>
                  <a:srgbClr val="FFFFFF"/>
                </a:solidFill>
              </a:rPr>
              <a:t>ii) the </a:t>
            </a:r>
            <a:r>
              <a:rPr lang="en-CA" sz="2700" dirty="0">
                <a:solidFill>
                  <a:srgbClr val="FFFF00"/>
                </a:solidFill>
              </a:rPr>
              <a:t>degree to which the business opportunity had</a:t>
            </a:r>
            <a:r>
              <a:rPr lang="en-CA" sz="2700" dirty="0">
                <a:solidFill>
                  <a:srgbClr val="FFFFFF"/>
                </a:solidFill>
              </a:rPr>
              <a:t>, at the time in question, </a:t>
            </a:r>
            <a:r>
              <a:rPr lang="en-CA" sz="2700" dirty="0">
                <a:solidFill>
                  <a:srgbClr val="FFFF00"/>
                </a:solidFill>
              </a:rPr>
              <a:t>acquired its own specific </a:t>
            </a:r>
            <a:r>
              <a:rPr lang="en-CA" sz="2700" dirty="0">
                <a:solidFill>
                  <a:srgbClr val="FFFFFF"/>
                </a:solidFill>
              </a:rPr>
              <a:t>and identifiable </a:t>
            </a:r>
            <a:r>
              <a:rPr lang="en-CA" sz="2700" dirty="0">
                <a:solidFill>
                  <a:srgbClr val="FFFF00"/>
                </a:solidFill>
              </a:rPr>
              <a:t>character</a:t>
            </a:r>
            <a:r>
              <a:rPr lang="en-CA" sz="2700" dirty="0">
                <a:solidFill>
                  <a:srgbClr val="FFFFFF"/>
                </a:solidFill>
              </a:rPr>
              <a:t>,</a:t>
            </a:r>
          </a:p>
          <a:p>
            <a:pPr marL="0" indent="0">
              <a:buNone/>
            </a:pPr>
            <a:r>
              <a:rPr lang="en-CA" sz="2700" dirty="0">
                <a:solidFill>
                  <a:srgbClr val="FFFFFF"/>
                </a:solidFill>
              </a:rPr>
              <a:t>iii) the </a:t>
            </a:r>
            <a:r>
              <a:rPr lang="en-CA" sz="2700" dirty="0">
                <a:solidFill>
                  <a:srgbClr val="FFFF00"/>
                </a:solidFill>
              </a:rPr>
              <a:t>proximity in time </a:t>
            </a:r>
            <a:r>
              <a:rPr lang="en-CA" sz="2700" dirty="0">
                <a:solidFill>
                  <a:srgbClr val="FFFFFF"/>
                </a:solidFill>
              </a:rPr>
              <a:t>between the emergence of the business opportunity and its exploitation, and</a:t>
            </a:r>
          </a:p>
          <a:p>
            <a:pPr marL="0" lvl="0" indent="0">
              <a:buNone/>
            </a:pPr>
            <a:r>
              <a:rPr lang="en-CA" sz="2700" dirty="0">
                <a:solidFill>
                  <a:srgbClr val="FFFFFF"/>
                </a:solidFill>
              </a:rPr>
              <a:t>iv) the </a:t>
            </a:r>
            <a:r>
              <a:rPr lang="en-CA" sz="2700" dirty="0">
                <a:solidFill>
                  <a:srgbClr val="FFFF00"/>
                </a:solidFill>
              </a:rPr>
              <a:t>proximity in character </a:t>
            </a:r>
            <a:r>
              <a:rPr lang="en-CA" sz="2700" dirty="0">
                <a:solidFill>
                  <a:srgbClr val="FFFFFF"/>
                </a:solidFill>
              </a:rPr>
              <a:t>between the </a:t>
            </a:r>
            <a:r>
              <a:rPr lang="en-CA" sz="2700" dirty="0">
                <a:solidFill>
                  <a:srgbClr val="CCFFCC"/>
                </a:solidFill>
              </a:rPr>
              <a:t>business opportunity</a:t>
            </a:r>
            <a:r>
              <a:rPr lang="en-CA" sz="2700" dirty="0">
                <a:solidFill>
                  <a:srgbClr val="FFFFFF"/>
                </a:solidFill>
              </a:rPr>
              <a:t> pursued by the company </a:t>
            </a:r>
            <a:r>
              <a:rPr lang="en-CA" sz="2700" dirty="0">
                <a:solidFill>
                  <a:srgbClr val="FFFF00"/>
                </a:solidFill>
              </a:rPr>
              <a:t>and the contract or business concluded </a:t>
            </a:r>
            <a:r>
              <a:rPr lang="en-CA" sz="2700" dirty="0">
                <a:solidFill>
                  <a:srgbClr val="FFFFFF"/>
                </a:solidFill>
              </a:rPr>
              <a:t>by the director for his own profit or the profit of a third party.</a:t>
            </a:r>
          </a:p>
          <a:p>
            <a:pPr marL="0" indent="0">
              <a:buNone/>
            </a:pPr>
            <a:endParaRPr lang="en-US" dirty="0"/>
          </a:p>
        </p:txBody>
      </p:sp>
    </p:spTree>
    <p:extLst>
      <p:ext uri="{BB962C8B-B14F-4D97-AF65-F5344CB8AC3E}">
        <p14:creationId xmlns:p14="http://schemas.microsoft.com/office/powerpoint/2010/main" val="12518257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29972"/>
          </a:xfrm>
        </p:spPr>
        <p:txBody>
          <a:bodyPr>
            <a:normAutofit fontScale="90000"/>
          </a:bodyPr>
          <a:lstStyle/>
          <a:p>
            <a:r>
              <a:rPr lang="en-CA" dirty="0">
                <a:solidFill>
                  <a:srgbClr val="CCFFCC"/>
                </a:solidFill>
              </a:rPr>
              <a:t>M</a:t>
            </a:r>
            <a:r>
              <a:rPr lang="en-CA" dirty="0" smtClean="0">
                <a:solidFill>
                  <a:srgbClr val="CCFFCC"/>
                </a:solidFill>
              </a:rPr>
              <a:t>ost </a:t>
            </a:r>
            <a:r>
              <a:rPr lang="en-CA" dirty="0">
                <a:solidFill>
                  <a:srgbClr val="CCFFCC"/>
                </a:solidFill>
              </a:rPr>
              <a:t>important factors </a:t>
            </a:r>
            <a:r>
              <a:rPr lang="en-CA" dirty="0">
                <a:solidFill>
                  <a:schemeClr val="bg1"/>
                </a:solidFill>
              </a:rPr>
              <a:t>when it comes to the application of the </a:t>
            </a:r>
            <a:r>
              <a:rPr lang="en-CA" dirty="0">
                <a:solidFill>
                  <a:srgbClr val="CCFFCC"/>
                </a:solidFill>
              </a:rPr>
              <a:t>duty of loyalty</a:t>
            </a:r>
            <a:r>
              <a:rPr lang="en-CA" dirty="0">
                <a:solidFill>
                  <a:schemeClr val="bg1"/>
                </a:solidFill>
              </a:rPr>
              <a:t> to </a:t>
            </a:r>
            <a:r>
              <a:rPr lang="en-CA" dirty="0">
                <a:solidFill>
                  <a:srgbClr val="CCFFCC"/>
                </a:solidFill>
              </a:rPr>
              <a:t>corporate </a:t>
            </a:r>
            <a:r>
              <a:rPr lang="en-CA" dirty="0" smtClean="0">
                <a:solidFill>
                  <a:srgbClr val="CCFFCC"/>
                </a:solidFill>
              </a:rPr>
              <a:t>opportunities</a:t>
            </a:r>
            <a:r>
              <a:rPr lang="mr-IN" dirty="0" smtClean="0">
                <a:solidFill>
                  <a:schemeClr val="bg1"/>
                </a:solidFill>
              </a:rPr>
              <a:t>…</a:t>
            </a:r>
            <a:endParaRPr lang="en-US" dirty="0">
              <a:solidFill>
                <a:schemeClr val="bg1"/>
              </a:solidFill>
            </a:endParaRPr>
          </a:p>
        </p:txBody>
      </p:sp>
      <p:sp>
        <p:nvSpPr>
          <p:cNvPr id="3" name="Content Placeholder 2"/>
          <p:cNvSpPr>
            <a:spLocks noGrp="1"/>
          </p:cNvSpPr>
          <p:nvPr>
            <p:ph sz="quarter" idx="10"/>
          </p:nvPr>
        </p:nvSpPr>
        <p:spPr>
          <a:xfrm>
            <a:off x="457200" y="1929972"/>
            <a:ext cx="8229600" cy="4288828"/>
          </a:xfrm>
        </p:spPr>
        <p:txBody>
          <a:bodyPr>
            <a:normAutofit/>
          </a:bodyPr>
          <a:lstStyle/>
          <a:p>
            <a:pPr marL="0" lvl="0" indent="0">
              <a:buNone/>
            </a:pPr>
            <a:r>
              <a:rPr lang="en-CA" sz="9600" b="1" dirty="0">
                <a:solidFill>
                  <a:srgbClr val="FFFF00"/>
                </a:solidFill>
              </a:rPr>
              <a:t>The facts;</a:t>
            </a:r>
          </a:p>
          <a:p>
            <a:pPr marL="0" lvl="0" indent="0">
              <a:buNone/>
            </a:pPr>
            <a:r>
              <a:rPr lang="en-CA" sz="9600" b="1" dirty="0">
                <a:solidFill>
                  <a:srgbClr val="FFFF00"/>
                </a:solidFill>
              </a:rPr>
              <a:t>The facts; </a:t>
            </a:r>
            <a:r>
              <a:rPr lang="en-CA" sz="9600" b="1" dirty="0">
                <a:solidFill>
                  <a:schemeClr val="bg1"/>
                </a:solidFill>
              </a:rPr>
              <a:t>&amp;</a:t>
            </a:r>
          </a:p>
          <a:p>
            <a:pPr marL="0" lvl="0" indent="0">
              <a:buNone/>
            </a:pPr>
            <a:r>
              <a:rPr lang="en-CA" sz="9600" b="1" dirty="0">
                <a:solidFill>
                  <a:srgbClr val="FFFF00"/>
                </a:solidFill>
              </a:rPr>
              <a:t>The facts.</a:t>
            </a:r>
          </a:p>
          <a:p>
            <a:pPr marL="0" indent="0">
              <a:buNone/>
            </a:pPr>
            <a:endParaRPr lang="en-US" dirty="0"/>
          </a:p>
        </p:txBody>
      </p:sp>
    </p:spTree>
    <p:extLst>
      <p:ext uri="{BB962C8B-B14F-4D97-AF65-F5344CB8AC3E}">
        <p14:creationId xmlns:p14="http://schemas.microsoft.com/office/powerpoint/2010/main" val="1498956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929764"/>
            <a:ext cx="8229600" cy="4318000"/>
          </a:xfrm>
        </p:spPr>
        <p:txBody>
          <a:bodyPr>
            <a:normAutofit/>
          </a:bodyPr>
          <a:lstStyle/>
          <a:p>
            <a:pPr marL="0" indent="0" algn="ctr">
              <a:buNone/>
            </a:pPr>
            <a:r>
              <a:rPr lang="en-CA" sz="9600" b="1" dirty="0">
                <a:solidFill>
                  <a:srgbClr val="FFFF00"/>
                </a:solidFill>
                <a:effectLst>
                  <a:glow rad="228600">
                    <a:schemeClr val="accent5">
                      <a:satMod val="175000"/>
                      <a:alpha val="40000"/>
                    </a:schemeClr>
                  </a:glow>
                </a:effectLst>
                <a:latin typeface="American Typewriter"/>
                <a:cs typeface="American Typewriter"/>
              </a:rPr>
              <a:t>CONFLICTS </a:t>
            </a:r>
            <a:r>
              <a:rPr lang="en-CA" sz="9600" b="1" dirty="0">
                <a:solidFill>
                  <a:srgbClr val="FFFFFF"/>
                </a:solidFill>
                <a:effectLst>
                  <a:glow rad="228600">
                    <a:schemeClr val="accent5">
                      <a:satMod val="175000"/>
                      <a:alpha val="40000"/>
                    </a:schemeClr>
                  </a:glow>
                </a:effectLst>
                <a:latin typeface="American Typewriter"/>
                <a:cs typeface="American Typewriter"/>
              </a:rPr>
              <a:t>OF</a:t>
            </a:r>
            <a:r>
              <a:rPr lang="en-CA" sz="9600" b="1" dirty="0">
                <a:solidFill>
                  <a:srgbClr val="FFFF00"/>
                </a:solidFill>
                <a:effectLst>
                  <a:glow rad="228600">
                    <a:schemeClr val="accent5">
                      <a:satMod val="175000"/>
                      <a:alpha val="40000"/>
                    </a:schemeClr>
                  </a:glow>
                </a:effectLst>
                <a:latin typeface="American Typewriter"/>
                <a:cs typeface="American Typewriter"/>
              </a:rPr>
              <a:t> </a:t>
            </a:r>
            <a:r>
              <a:rPr lang="en-CA" sz="9600" b="1" dirty="0" smtClean="0">
                <a:solidFill>
                  <a:srgbClr val="FFFF00"/>
                </a:solidFill>
                <a:effectLst>
                  <a:glow rad="228600">
                    <a:schemeClr val="accent5">
                      <a:satMod val="175000"/>
                      <a:alpha val="40000"/>
                    </a:schemeClr>
                  </a:glow>
                </a:effectLst>
                <a:latin typeface="American Typewriter"/>
                <a:cs typeface="American Typewriter"/>
              </a:rPr>
              <a:t>DUTY </a:t>
            </a:r>
            <a:r>
              <a:rPr lang="en-CA" sz="9600" b="1" dirty="0">
                <a:solidFill>
                  <a:srgbClr val="FFFFFF"/>
                </a:solidFill>
                <a:effectLst>
                  <a:glow rad="228600">
                    <a:schemeClr val="accent5">
                      <a:satMod val="175000"/>
                      <a:alpha val="40000"/>
                    </a:schemeClr>
                  </a:glow>
                </a:effectLst>
                <a:latin typeface="American Typewriter"/>
                <a:cs typeface="American Typewriter"/>
              </a:rPr>
              <a:t>AND</a:t>
            </a:r>
            <a:r>
              <a:rPr lang="en-CA" sz="9600" b="1" dirty="0">
                <a:solidFill>
                  <a:srgbClr val="FFFF00"/>
                </a:solidFill>
                <a:effectLst>
                  <a:glow rad="228600">
                    <a:schemeClr val="accent5">
                      <a:satMod val="175000"/>
                      <a:alpha val="40000"/>
                    </a:schemeClr>
                  </a:glow>
                </a:effectLst>
                <a:latin typeface="American Typewriter"/>
                <a:cs typeface="American Typewriter"/>
              </a:rPr>
              <a:t> DUTY</a:t>
            </a:r>
          </a:p>
          <a:p>
            <a:pPr marL="0" indent="0">
              <a:buNone/>
            </a:pPr>
            <a:endParaRPr lang="en-US" dirty="0"/>
          </a:p>
        </p:txBody>
      </p:sp>
    </p:spTree>
    <p:extLst>
      <p:ext uri="{BB962C8B-B14F-4D97-AF65-F5344CB8AC3E}">
        <p14:creationId xmlns:p14="http://schemas.microsoft.com/office/powerpoint/2010/main" val="2458958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29674"/>
            <a:ext cx="8389903" cy="861082"/>
          </a:xfrm>
        </p:spPr>
        <p:txBody>
          <a:bodyPr>
            <a:normAutofit fontScale="90000"/>
          </a:bodyPr>
          <a:lstStyle/>
          <a:p>
            <a:r>
              <a:rPr lang="en-CA" b="1" dirty="0">
                <a:solidFill>
                  <a:srgbClr val="FFFF00"/>
                </a:solidFill>
              </a:rPr>
              <a:t/>
            </a:r>
            <a:br>
              <a:rPr lang="en-CA" b="1" dirty="0">
                <a:solidFill>
                  <a:srgbClr val="FFFF00"/>
                </a:solidFill>
              </a:rPr>
            </a:br>
            <a:r>
              <a:rPr lang="en-CA" sz="4900" b="1" dirty="0" smtClean="0">
                <a:solidFill>
                  <a:srgbClr val="FFFF00"/>
                </a:solidFill>
              </a:rPr>
              <a:t>Conflict </a:t>
            </a:r>
            <a:r>
              <a:rPr lang="en-CA" sz="4900" b="1" dirty="0">
                <a:solidFill>
                  <a:srgbClr val="FFFF00"/>
                </a:solidFill>
              </a:rPr>
              <a:t>of Duty and Duty</a:t>
            </a:r>
            <a:r>
              <a:rPr lang="en-CA" dirty="0">
                <a:solidFill>
                  <a:srgbClr val="FFFF00"/>
                </a:solidFill>
              </a:rPr>
              <a:t/>
            </a:r>
            <a:br>
              <a:rPr lang="en-CA" dirty="0">
                <a:solidFill>
                  <a:srgbClr val="FFFF00"/>
                </a:solidFill>
              </a:rPr>
            </a:br>
            <a:endParaRPr lang="en-US" dirty="0">
              <a:solidFill>
                <a:srgbClr val="FFFF00"/>
              </a:solidFill>
            </a:endParaRPr>
          </a:p>
        </p:txBody>
      </p:sp>
      <p:sp>
        <p:nvSpPr>
          <p:cNvPr id="3" name="Content Placeholder 2"/>
          <p:cNvSpPr>
            <a:spLocks noGrp="1"/>
          </p:cNvSpPr>
          <p:nvPr>
            <p:ph sz="quarter" idx="10"/>
          </p:nvPr>
        </p:nvSpPr>
        <p:spPr>
          <a:xfrm>
            <a:off x="1" y="890756"/>
            <a:ext cx="9144000" cy="5740431"/>
          </a:xfrm>
        </p:spPr>
        <p:txBody>
          <a:bodyPr>
            <a:normAutofit/>
          </a:bodyPr>
          <a:lstStyle/>
          <a:p>
            <a:pPr>
              <a:lnSpc>
                <a:spcPct val="90000"/>
              </a:lnSpc>
            </a:pPr>
            <a:r>
              <a:rPr lang="en-CA" sz="2800" dirty="0">
                <a:solidFill>
                  <a:schemeClr val="bg1"/>
                </a:solidFill>
              </a:rPr>
              <a:t>I</a:t>
            </a:r>
            <a:r>
              <a:rPr lang="en-CA" sz="2800" dirty="0" smtClean="0">
                <a:solidFill>
                  <a:schemeClr val="bg1"/>
                </a:solidFill>
              </a:rPr>
              <a:t>ssue </a:t>
            </a:r>
            <a:r>
              <a:rPr lang="en-CA" sz="2800" dirty="0">
                <a:solidFill>
                  <a:schemeClr val="bg1"/>
                </a:solidFill>
              </a:rPr>
              <a:t>of </a:t>
            </a:r>
            <a:r>
              <a:rPr lang="en-CA" sz="2800" dirty="0">
                <a:solidFill>
                  <a:srgbClr val="CCFFCC"/>
                </a:solidFill>
              </a:rPr>
              <a:t>having duties of loyalty to two different companies</a:t>
            </a:r>
            <a:r>
              <a:rPr lang="en-CA" sz="2800" dirty="0">
                <a:solidFill>
                  <a:schemeClr val="bg1"/>
                </a:solidFill>
              </a:rPr>
              <a:t> </a:t>
            </a:r>
            <a:r>
              <a:rPr lang="en-CA" sz="2800" dirty="0" smtClean="0">
                <a:solidFill>
                  <a:schemeClr val="bg1"/>
                </a:solidFill>
              </a:rPr>
              <a:t>when you are </a:t>
            </a:r>
            <a:r>
              <a:rPr lang="en-CA" sz="2800" dirty="0">
                <a:solidFill>
                  <a:schemeClr val="bg1"/>
                </a:solidFill>
              </a:rPr>
              <a:t>a board </a:t>
            </a:r>
            <a:r>
              <a:rPr lang="en-CA" sz="2800" dirty="0" smtClean="0">
                <a:solidFill>
                  <a:schemeClr val="bg1"/>
                </a:solidFill>
              </a:rPr>
              <a:t>member of both </a:t>
            </a:r>
            <a:r>
              <a:rPr lang="en-CA" sz="2800" dirty="0">
                <a:solidFill>
                  <a:schemeClr val="bg1"/>
                </a:solidFill>
              </a:rPr>
              <a:t>is not unknown. </a:t>
            </a:r>
            <a:endParaRPr lang="en-CA" sz="2800" dirty="0" smtClean="0">
              <a:solidFill>
                <a:schemeClr val="bg1"/>
              </a:solidFill>
            </a:endParaRPr>
          </a:p>
          <a:p>
            <a:pPr>
              <a:lnSpc>
                <a:spcPct val="90000"/>
              </a:lnSpc>
            </a:pPr>
            <a:r>
              <a:rPr lang="en-CA" sz="2800" dirty="0" smtClean="0">
                <a:solidFill>
                  <a:srgbClr val="FFFF00"/>
                </a:solidFill>
              </a:rPr>
              <a:t>No easy solutions </a:t>
            </a:r>
            <a:r>
              <a:rPr lang="en-CA" sz="2800" dirty="0">
                <a:solidFill>
                  <a:srgbClr val="CCFFCC"/>
                </a:solidFill>
              </a:rPr>
              <a:t>apart from</a:t>
            </a:r>
            <a:r>
              <a:rPr lang="en-CA" sz="2800" dirty="0">
                <a:solidFill>
                  <a:schemeClr val="bg1"/>
                </a:solidFill>
              </a:rPr>
              <a:t> </a:t>
            </a:r>
            <a:r>
              <a:rPr lang="en-CA" sz="2800" dirty="0">
                <a:solidFill>
                  <a:srgbClr val="CCFFCC"/>
                </a:solidFill>
              </a:rPr>
              <a:t>resignation</a:t>
            </a:r>
            <a:r>
              <a:rPr lang="en-CA" sz="2800" dirty="0">
                <a:solidFill>
                  <a:schemeClr val="bg1"/>
                </a:solidFill>
              </a:rPr>
              <a:t> from one the companies </a:t>
            </a:r>
            <a:r>
              <a:rPr lang="en-CA" sz="2800" dirty="0" smtClean="0">
                <a:solidFill>
                  <a:schemeClr val="bg1"/>
                </a:solidFill>
              </a:rPr>
              <a:t>or</a:t>
            </a:r>
            <a:r>
              <a:rPr lang="en-CA" sz="2800" dirty="0">
                <a:solidFill>
                  <a:schemeClr val="bg1"/>
                </a:solidFill>
              </a:rPr>
              <a:t> </a:t>
            </a:r>
            <a:r>
              <a:rPr lang="en-CA" sz="2800" dirty="0" smtClean="0">
                <a:solidFill>
                  <a:schemeClr val="bg1"/>
                </a:solidFill>
              </a:rPr>
              <a:t>possibly </a:t>
            </a:r>
            <a:r>
              <a:rPr lang="en-CA" sz="2800" dirty="0">
                <a:solidFill>
                  <a:schemeClr val="bg1"/>
                </a:solidFill>
              </a:rPr>
              <a:t>both depending on the </a:t>
            </a:r>
            <a:r>
              <a:rPr lang="en-CA" sz="2800" dirty="0" smtClean="0">
                <a:solidFill>
                  <a:schemeClr val="bg1"/>
                </a:solidFill>
              </a:rPr>
              <a:t>circumstances.  </a:t>
            </a:r>
          </a:p>
          <a:p>
            <a:pPr>
              <a:lnSpc>
                <a:spcPct val="90000"/>
              </a:lnSpc>
            </a:pPr>
            <a:r>
              <a:rPr lang="en-CA" sz="2800" dirty="0" smtClean="0">
                <a:solidFill>
                  <a:schemeClr val="bg1"/>
                </a:solidFill>
              </a:rPr>
              <a:t>Most </a:t>
            </a:r>
            <a:r>
              <a:rPr lang="en-CA" sz="2800" dirty="0">
                <a:solidFill>
                  <a:schemeClr val="bg1"/>
                </a:solidFill>
              </a:rPr>
              <a:t>useful</a:t>
            </a:r>
            <a:r>
              <a:rPr lang="en-CA" sz="2800" dirty="0">
                <a:solidFill>
                  <a:srgbClr val="FFFF00"/>
                </a:solidFill>
              </a:rPr>
              <a:t> </a:t>
            </a:r>
            <a:r>
              <a:rPr lang="en-CA" sz="2800" dirty="0" smtClean="0">
                <a:solidFill>
                  <a:srgbClr val="FFFF00"/>
                </a:solidFill>
              </a:rPr>
              <a:t>strategic</a:t>
            </a:r>
            <a:r>
              <a:rPr lang="en-CA" sz="2800" dirty="0" smtClean="0">
                <a:solidFill>
                  <a:schemeClr val="bg1"/>
                </a:solidFill>
              </a:rPr>
              <a:t> </a:t>
            </a:r>
            <a:r>
              <a:rPr lang="en-CA" sz="2800" dirty="0">
                <a:solidFill>
                  <a:schemeClr val="bg1"/>
                </a:solidFill>
              </a:rPr>
              <a:t>mechanism is to </a:t>
            </a:r>
            <a:r>
              <a:rPr lang="en-CA" sz="2800" dirty="0" smtClean="0">
                <a:solidFill>
                  <a:srgbClr val="FFFF00"/>
                </a:solidFill>
              </a:rPr>
              <a:t>use</a:t>
            </a:r>
            <a:r>
              <a:rPr lang="en-CA" sz="2800" dirty="0" smtClean="0">
                <a:solidFill>
                  <a:schemeClr val="bg1"/>
                </a:solidFill>
              </a:rPr>
              <a:t> </a:t>
            </a:r>
            <a:r>
              <a:rPr lang="en-CA" sz="2800" dirty="0">
                <a:solidFill>
                  <a:schemeClr val="bg1"/>
                </a:solidFill>
              </a:rPr>
              <a:t>the principle of </a:t>
            </a:r>
            <a:r>
              <a:rPr lang="en-CA" sz="2800" dirty="0">
                <a:solidFill>
                  <a:srgbClr val="FFFF00"/>
                </a:solidFill>
              </a:rPr>
              <a:t>“informed consent</a:t>
            </a:r>
            <a:r>
              <a:rPr lang="en-CA" sz="2800" dirty="0" smtClean="0">
                <a:solidFill>
                  <a:srgbClr val="FFFF00"/>
                </a:solidFill>
              </a:rPr>
              <a:t>” </a:t>
            </a:r>
            <a:r>
              <a:rPr lang="en-CA" sz="2800" dirty="0" smtClean="0">
                <a:solidFill>
                  <a:schemeClr val="bg1"/>
                </a:solidFill>
              </a:rPr>
              <a:t>liberally. </a:t>
            </a:r>
          </a:p>
          <a:p>
            <a:pPr>
              <a:lnSpc>
                <a:spcPct val="90000"/>
              </a:lnSpc>
            </a:pPr>
            <a:r>
              <a:rPr lang="en-CA" sz="2800" dirty="0">
                <a:solidFill>
                  <a:schemeClr val="bg1"/>
                </a:solidFill>
              </a:rPr>
              <a:t>C</a:t>
            </a:r>
            <a:r>
              <a:rPr lang="en-CA" sz="2800" dirty="0" smtClean="0">
                <a:solidFill>
                  <a:schemeClr val="bg1"/>
                </a:solidFill>
              </a:rPr>
              <a:t>ould </a:t>
            </a:r>
            <a:r>
              <a:rPr lang="en-CA" sz="2800" dirty="0">
                <a:solidFill>
                  <a:schemeClr val="bg1"/>
                </a:solidFill>
              </a:rPr>
              <a:t>go </a:t>
            </a:r>
            <a:r>
              <a:rPr lang="en-CA" sz="2800" dirty="0" smtClean="0">
                <a:solidFill>
                  <a:schemeClr val="bg1"/>
                </a:solidFill>
              </a:rPr>
              <a:t>as </a:t>
            </a:r>
            <a:r>
              <a:rPr lang="en-CA" sz="2800" dirty="0">
                <a:solidFill>
                  <a:schemeClr val="bg1"/>
                </a:solidFill>
              </a:rPr>
              <a:t>far as </a:t>
            </a:r>
            <a:r>
              <a:rPr lang="en-CA" sz="2800" dirty="0" smtClean="0">
                <a:solidFill>
                  <a:srgbClr val="FFFF00"/>
                </a:solidFill>
              </a:rPr>
              <a:t>obtaining a waiver </a:t>
            </a:r>
            <a:r>
              <a:rPr lang="en-CA" sz="2800" dirty="0">
                <a:solidFill>
                  <a:schemeClr val="bg1"/>
                </a:solidFill>
              </a:rPr>
              <a:t>from </a:t>
            </a:r>
            <a:r>
              <a:rPr lang="en-CA" sz="2800" dirty="0" smtClean="0">
                <a:solidFill>
                  <a:schemeClr val="bg1"/>
                </a:solidFill>
              </a:rPr>
              <a:t>both </a:t>
            </a:r>
            <a:r>
              <a:rPr lang="en-CA" sz="2800" dirty="0">
                <a:solidFill>
                  <a:schemeClr val="bg1"/>
                </a:solidFill>
              </a:rPr>
              <a:t>companies respecting any potential conflict (much as lawyers </a:t>
            </a:r>
            <a:r>
              <a:rPr lang="en-CA" sz="2800" dirty="0" smtClean="0">
                <a:solidFill>
                  <a:schemeClr val="bg1"/>
                </a:solidFill>
              </a:rPr>
              <a:t>do when </a:t>
            </a:r>
            <a:r>
              <a:rPr lang="en-CA" sz="2800" dirty="0">
                <a:solidFill>
                  <a:schemeClr val="bg1"/>
                </a:solidFill>
              </a:rPr>
              <a:t>asked to advise different parties who might have divergent interests in the same matter).</a:t>
            </a:r>
          </a:p>
          <a:p>
            <a:pPr marL="0" indent="0">
              <a:buNone/>
            </a:pPr>
            <a:endParaRPr lang="en-US" dirty="0"/>
          </a:p>
        </p:txBody>
      </p:sp>
    </p:spTree>
    <p:extLst>
      <p:ext uri="{BB962C8B-B14F-4D97-AF65-F5344CB8AC3E}">
        <p14:creationId xmlns:p14="http://schemas.microsoft.com/office/powerpoint/2010/main" val="1333060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686800" cy="778605"/>
          </a:xfrm>
        </p:spPr>
        <p:txBody>
          <a:bodyPr>
            <a:normAutofit fontScale="90000"/>
          </a:bodyPr>
          <a:lstStyle/>
          <a:p>
            <a:r>
              <a:rPr lang="en-CA" sz="4400" b="1" dirty="0" smtClean="0">
                <a:solidFill>
                  <a:schemeClr val="bg1"/>
                </a:solidFill>
              </a:rPr>
              <a:t>The saving grace of </a:t>
            </a:r>
            <a:r>
              <a:rPr lang="en-CA" sz="4400" b="1" dirty="0" smtClean="0">
                <a:solidFill>
                  <a:srgbClr val="FFFF00"/>
                </a:solidFill>
              </a:rPr>
              <a:t>Ratification</a:t>
            </a:r>
            <a:r>
              <a:rPr lang="en-CA" sz="4400" dirty="0" smtClean="0">
                <a:solidFill>
                  <a:srgbClr val="FFFF00"/>
                </a:solidFill>
              </a:rPr>
              <a:t> </a:t>
            </a:r>
            <a:r>
              <a:rPr lang="en-CA" sz="4400" b="1" dirty="0" smtClean="0">
                <a:solidFill>
                  <a:srgbClr val="CCFFCC"/>
                </a:solidFill>
              </a:rPr>
              <a:t>?</a:t>
            </a:r>
            <a:endParaRPr lang="en-US" sz="4400" b="1" dirty="0">
              <a:solidFill>
                <a:srgbClr val="CCFFCC"/>
              </a:solidFill>
            </a:endParaRPr>
          </a:p>
        </p:txBody>
      </p:sp>
      <p:sp>
        <p:nvSpPr>
          <p:cNvPr id="3" name="Content Placeholder 2"/>
          <p:cNvSpPr>
            <a:spLocks noGrp="1"/>
          </p:cNvSpPr>
          <p:nvPr>
            <p:ph sz="quarter" idx="10"/>
          </p:nvPr>
        </p:nvSpPr>
        <p:spPr>
          <a:xfrm>
            <a:off x="0" y="791784"/>
            <a:ext cx="9144000" cy="5130097"/>
          </a:xfrm>
        </p:spPr>
        <p:txBody>
          <a:bodyPr>
            <a:noAutofit/>
          </a:bodyPr>
          <a:lstStyle/>
          <a:p>
            <a:r>
              <a:rPr lang="en-CA" sz="3100" dirty="0">
                <a:solidFill>
                  <a:srgbClr val="FFFF00"/>
                </a:solidFill>
              </a:rPr>
              <a:t>Ratification by the shareholders is a tool often used to retroactively remedy mistakes that have been made. </a:t>
            </a:r>
            <a:endParaRPr lang="en-CA" sz="3100" dirty="0" smtClean="0">
              <a:solidFill>
                <a:srgbClr val="FFFF00"/>
              </a:solidFill>
            </a:endParaRPr>
          </a:p>
          <a:p>
            <a:r>
              <a:rPr lang="en-CA" sz="3100" dirty="0" smtClean="0">
                <a:solidFill>
                  <a:srgbClr val="FFFFFF"/>
                </a:solidFill>
              </a:rPr>
              <a:t>In </a:t>
            </a:r>
            <a:r>
              <a:rPr lang="en-CA" sz="3100" i="1" dirty="0" smtClean="0">
                <a:solidFill>
                  <a:srgbClr val="CCFFCC"/>
                </a:solidFill>
              </a:rPr>
              <a:t>Regal </a:t>
            </a:r>
            <a:r>
              <a:rPr lang="en-CA" sz="3100" i="1" dirty="0">
                <a:solidFill>
                  <a:srgbClr val="CCFFCC"/>
                </a:solidFill>
              </a:rPr>
              <a:t>(Hastings) Ltd. v. Gulliver</a:t>
            </a:r>
            <a:r>
              <a:rPr lang="en-CA" sz="3100" dirty="0">
                <a:solidFill>
                  <a:srgbClr val="FFFFFF"/>
                </a:solidFill>
              </a:rPr>
              <a:t> </a:t>
            </a:r>
            <a:r>
              <a:rPr lang="en-CA" sz="3100" dirty="0" smtClean="0">
                <a:solidFill>
                  <a:srgbClr val="FFFFFF"/>
                </a:solidFill>
              </a:rPr>
              <a:t> </a:t>
            </a:r>
            <a:r>
              <a:rPr lang="en-CA" sz="3100" dirty="0">
                <a:solidFill>
                  <a:srgbClr val="FFFFFF"/>
                </a:solidFill>
              </a:rPr>
              <a:t>the directors and solicitors of </a:t>
            </a:r>
            <a:r>
              <a:rPr lang="en-CA" sz="3100" dirty="0" smtClean="0">
                <a:solidFill>
                  <a:srgbClr val="FFFFFF"/>
                </a:solidFill>
              </a:rPr>
              <a:t>Regal, </a:t>
            </a:r>
            <a:r>
              <a:rPr lang="en-CA" sz="3100" dirty="0">
                <a:solidFill>
                  <a:srgbClr val="FFFFFF"/>
                </a:solidFill>
              </a:rPr>
              <a:t>acting </a:t>
            </a:r>
            <a:r>
              <a:rPr lang="en-CA" sz="3100" dirty="0" smtClean="0">
                <a:solidFill>
                  <a:srgbClr val="FFFFFF"/>
                </a:solidFill>
              </a:rPr>
              <a:t>in </a:t>
            </a:r>
            <a:r>
              <a:rPr lang="en-CA" sz="3100" dirty="0">
                <a:solidFill>
                  <a:srgbClr val="FFFFFF"/>
                </a:solidFill>
              </a:rPr>
              <a:t>the best interests of </a:t>
            </a:r>
            <a:r>
              <a:rPr lang="en-CA" sz="3100" dirty="0" smtClean="0">
                <a:solidFill>
                  <a:srgbClr val="FFFFFF"/>
                </a:solidFill>
              </a:rPr>
              <a:t>Regal, </a:t>
            </a:r>
            <a:r>
              <a:rPr lang="en-CA" sz="3100" dirty="0">
                <a:solidFill>
                  <a:srgbClr val="FFFF00"/>
                </a:solidFill>
              </a:rPr>
              <a:t>personally paid for 60% of the shares to acquire two movie houses </a:t>
            </a:r>
            <a:r>
              <a:rPr lang="en-CA" sz="3100" dirty="0">
                <a:solidFill>
                  <a:srgbClr val="FFFFFF"/>
                </a:solidFill>
              </a:rPr>
              <a:t>because </a:t>
            </a:r>
            <a:r>
              <a:rPr lang="en-CA" sz="3100" dirty="0" smtClean="0">
                <a:solidFill>
                  <a:srgbClr val="FFFFFF"/>
                </a:solidFill>
              </a:rPr>
              <a:t>Regal </a:t>
            </a:r>
            <a:r>
              <a:rPr lang="en-CA" sz="3100" dirty="0">
                <a:solidFill>
                  <a:srgbClr val="FFFFFF"/>
                </a:solidFill>
              </a:rPr>
              <a:t>did not at the time have the funds to do so. </a:t>
            </a:r>
            <a:endParaRPr lang="en-CA" sz="3100" dirty="0" smtClean="0">
              <a:solidFill>
                <a:srgbClr val="FFFFFF"/>
              </a:solidFill>
            </a:endParaRPr>
          </a:p>
          <a:p>
            <a:r>
              <a:rPr lang="en-CA" sz="3100" dirty="0" smtClean="0">
                <a:solidFill>
                  <a:srgbClr val="FFFFFF"/>
                </a:solidFill>
              </a:rPr>
              <a:t>There </a:t>
            </a:r>
            <a:r>
              <a:rPr lang="en-CA" sz="3100" dirty="0">
                <a:solidFill>
                  <a:srgbClr val="CCFFCC"/>
                </a:solidFill>
              </a:rPr>
              <a:t>Lord Russell </a:t>
            </a:r>
            <a:r>
              <a:rPr lang="en-CA" sz="3100" dirty="0">
                <a:solidFill>
                  <a:srgbClr val="FFFFFF"/>
                </a:solidFill>
              </a:rPr>
              <a:t>observed that the directors </a:t>
            </a:r>
            <a:r>
              <a:rPr lang="en-CA" sz="3100" i="1" dirty="0" smtClean="0">
                <a:solidFill>
                  <a:srgbClr val="FFFFFF"/>
                </a:solidFill>
              </a:rPr>
              <a:t>“</a:t>
            </a:r>
            <a:r>
              <a:rPr lang="mr-IN" sz="3100" i="1" dirty="0" smtClean="0">
                <a:solidFill>
                  <a:srgbClr val="FFFF00"/>
                </a:solidFill>
              </a:rPr>
              <a:t>…</a:t>
            </a:r>
            <a:r>
              <a:rPr lang="en-CA" sz="3100" i="1" dirty="0" smtClean="0">
                <a:solidFill>
                  <a:srgbClr val="FFFF00"/>
                </a:solidFill>
              </a:rPr>
              <a:t>could</a:t>
            </a:r>
            <a:r>
              <a:rPr lang="en-CA" sz="3100" i="1" dirty="0">
                <a:solidFill>
                  <a:srgbClr val="FFFF00"/>
                </a:solidFill>
              </a:rPr>
              <a:t>, had they wished, have protected themselves by a resolution (either antecedent or subsequent) of the Regal shareholders in general meeting</a:t>
            </a:r>
            <a:r>
              <a:rPr lang="en-CA" sz="3100" i="1" dirty="0">
                <a:solidFill>
                  <a:srgbClr val="FFFFFF"/>
                </a:solidFill>
              </a:rPr>
              <a:t>.” </a:t>
            </a:r>
            <a:r>
              <a:rPr lang="en-CA" sz="3100" dirty="0">
                <a:solidFill>
                  <a:srgbClr val="FFFFFF"/>
                </a:solidFill>
              </a:rPr>
              <a:t> </a:t>
            </a:r>
            <a:endParaRPr lang="en-US" sz="3100" dirty="0">
              <a:solidFill>
                <a:srgbClr val="FFFFFF"/>
              </a:solidFill>
            </a:endParaRPr>
          </a:p>
        </p:txBody>
      </p:sp>
    </p:spTree>
    <p:extLst>
      <p:ext uri="{BB962C8B-B14F-4D97-AF65-F5344CB8AC3E}">
        <p14:creationId xmlns:p14="http://schemas.microsoft.com/office/powerpoint/2010/main" val="956112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0" y="1"/>
            <a:ext cx="8913080" cy="676314"/>
          </a:xfrm>
        </p:spPr>
        <p:txBody>
          <a:bodyPr>
            <a:normAutofit fontScale="90000"/>
          </a:bodyPr>
          <a:lstStyle/>
          <a:p>
            <a:r>
              <a:rPr lang="en-CA" dirty="0" smtClean="0">
                <a:solidFill>
                  <a:srgbClr val="FFFFFF"/>
                </a:solidFill>
              </a:rPr>
              <a:t/>
            </a:r>
            <a:br>
              <a:rPr lang="en-CA" dirty="0" smtClean="0">
                <a:solidFill>
                  <a:srgbClr val="FFFFFF"/>
                </a:solidFill>
              </a:rPr>
            </a:br>
            <a:r>
              <a:rPr lang="en-CA" sz="4400" i="1" dirty="0" err="1" smtClean="0">
                <a:solidFill>
                  <a:srgbClr val="FFFF00"/>
                </a:solidFill>
              </a:rPr>
              <a:t>Bamford</a:t>
            </a:r>
            <a:r>
              <a:rPr lang="en-CA" sz="4400" i="1" dirty="0" smtClean="0">
                <a:solidFill>
                  <a:srgbClr val="FFFF00"/>
                </a:solidFill>
              </a:rPr>
              <a:t> v. </a:t>
            </a:r>
            <a:r>
              <a:rPr lang="en-CA" sz="4400" i="1" dirty="0" err="1" smtClean="0">
                <a:solidFill>
                  <a:srgbClr val="FFFF00"/>
                </a:solidFill>
              </a:rPr>
              <a:t>Bamford</a:t>
            </a:r>
            <a:r>
              <a:rPr lang="en-CA" sz="3600" dirty="0">
                <a:solidFill>
                  <a:srgbClr val="FFFFFF"/>
                </a:solidFill>
              </a:rPr>
              <a:t> </a:t>
            </a:r>
            <a:r>
              <a:rPr lang="en-CA" sz="3600" b="1" dirty="0" smtClean="0">
                <a:solidFill>
                  <a:srgbClr val="FFFFFF"/>
                </a:solidFill>
              </a:rPr>
              <a:t> </a:t>
            </a:r>
            <a:r>
              <a:rPr lang="en-CA" sz="2700" dirty="0" smtClean="0">
                <a:solidFill>
                  <a:srgbClr val="FFFFFF"/>
                </a:solidFill>
              </a:rPr>
              <a:t>[</a:t>
            </a:r>
            <a:r>
              <a:rPr lang="en-CA" sz="2700" dirty="0">
                <a:solidFill>
                  <a:srgbClr val="FFFFFF"/>
                </a:solidFill>
              </a:rPr>
              <a:t>1969] 1 All E.R. </a:t>
            </a:r>
            <a:r>
              <a:rPr lang="en-CA" sz="2700" dirty="0" smtClean="0">
                <a:solidFill>
                  <a:srgbClr val="FFFFFF"/>
                </a:solidFill>
              </a:rPr>
              <a:t>969(</a:t>
            </a:r>
            <a:r>
              <a:rPr lang="en-CA" sz="2700" dirty="0">
                <a:solidFill>
                  <a:srgbClr val="FFFFFF"/>
                </a:solidFill>
              </a:rPr>
              <a:t>C.A</a:t>
            </a:r>
            <a:r>
              <a:rPr lang="en-CA" sz="2700" b="1" dirty="0">
                <a:solidFill>
                  <a:srgbClr val="FFFFFF"/>
                </a:solidFill>
              </a:rPr>
              <a:t>.</a:t>
            </a:r>
            <a:r>
              <a:rPr lang="en-CA" sz="2700" b="1" dirty="0" smtClean="0">
                <a:solidFill>
                  <a:srgbClr val="FFFFFF"/>
                </a:solidFill>
              </a:rPr>
              <a:t>)</a:t>
            </a:r>
            <a:r>
              <a:rPr lang="en-CA" sz="2700" dirty="0">
                <a:solidFill>
                  <a:srgbClr val="FFFFFF"/>
                </a:solidFill>
              </a:rPr>
              <a:t/>
            </a:r>
            <a:br>
              <a:rPr lang="en-CA" sz="2700" dirty="0">
                <a:solidFill>
                  <a:srgbClr val="FFFFFF"/>
                </a:solidFill>
              </a:rPr>
            </a:br>
            <a:endParaRPr lang="en-US" sz="2700" dirty="0">
              <a:solidFill>
                <a:srgbClr val="FFFFFF"/>
              </a:solidFill>
            </a:endParaRPr>
          </a:p>
        </p:txBody>
      </p:sp>
      <p:sp>
        <p:nvSpPr>
          <p:cNvPr id="3" name="Content Placeholder 2"/>
          <p:cNvSpPr>
            <a:spLocks noGrp="1"/>
          </p:cNvSpPr>
          <p:nvPr>
            <p:ph sz="quarter" idx="10"/>
          </p:nvPr>
        </p:nvSpPr>
        <p:spPr>
          <a:xfrm>
            <a:off x="230920" y="808279"/>
            <a:ext cx="8913080" cy="5476503"/>
          </a:xfrm>
        </p:spPr>
        <p:txBody>
          <a:bodyPr>
            <a:normAutofit/>
          </a:bodyPr>
          <a:lstStyle/>
          <a:p>
            <a:pPr marL="0" indent="0">
              <a:buNone/>
            </a:pPr>
            <a:r>
              <a:rPr lang="en-CA" sz="2500" dirty="0">
                <a:solidFill>
                  <a:srgbClr val="FFFF00"/>
                </a:solidFill>
              </a:rPr>
              <a:t>Harman L.J. </a:t>
            </a:r>
            <a:r>
              <a:rPr lang="en-CA" sz="2500" i="1" dirty="0" smtClean="0">
                <a:solidFill>
                  <a:srgbClr val="FFFFFF"/>
                </a:solidFill>
              </a:rPr>
              <a:t>“</a:t>
            </a:r>
            <a:r>
              <a:rPr lang="en-CA" sz="2500" i="1" dirty="0" smtClean="0">
                <a:solidFill>
                  <a:srgbClr val="CCFFCC"/>
                </a:solidFill>
              </a:rPr>
              <a:t>It is trite law</a:t>
            </a:r>
            <a:r>
              <a:rPr lang="mr-IN" sz="2500" i="1" dirty="0" smtClean="0">
                <a:solidFill>
                  <a:srgbClr val="FFFFFF"/>
                </a:solidFill>
              </a:rPr>
              <a:t>…</a:t>
            </a:r>
            <a:r>
              <a:rPr lang="en-CA" sz="2500" i="1" dirty="0" smtClean="0">
                <a:solidFill>
                  <a:srgbClr val="FFFFFF"/>
                </a:solidFill>
              </a:rPr>
              <a:t> </a:t>
            </a:r>
            <a:r>
              <a:rPr lang="en-CA" sz="2500" i="1" dirty="0" smtClean="0">
                <a:solidFill>
                  <a:srgbClr val="CCFFCC"/>
                </a:solidFill>
              </a:rPr>
              <a:t>that if directors do acts</a:t>
            </a:r>
            <a:r>
              <a:rPr lang="en-CA" sz="2500" i="1" dirty="0" smtClean="0">
                <a:solidFill>
                  <a:srgbClr val="FFFFFF"/>
                </a:solidFill>
              </a:rPr>
              <a:t>, as they do every da</a:t>
            </a:r>
            <a:r>
              <a:rPr lang="en-CA" sz="2500" i="1" dirty="0" smtClean="0">
                <a:solidFill>
                  <a:schemeClr val="bg1"/>
                </a:solidFill>
              </a:rPr>
              <a:t>y</a:t>
            </a:r>
            <a:r>
              <a:rPr lang="en-CA" sz="2500" i="1" dirty="0" smtClean="0">
                <a:solidFill>
                  <a:srgbClr val="CCFFCC"/>
                </a:solidFill>
              </a:rPr>
              <a:t>, especially in private companies</a:t>
            </a:r>
            <a:r>
              <a:rPr lang="en-CA" sz="2500" i="1" dirty="0" smtClean="0">
                <a:solidFill>
                  <a:srgbClr val="FFFFFF"/>
                </a:solidFill>
              </a:rPr>
              <a:t>, which, perhaps because there is </a:t>
            </a:r>
            <a:r>
              <a:rPr lang="en-CA" sz="2500" i="1" dirty="0" smtClean="0">
                <a:solidFill>
                  <a:srgbClr val="CCFFCC"/>
                </a:solidFill>
              </a:rPr>
              <a:t>no quorum</a:t>
            </a:r>
            <a:r>
              <a:rPr lang="en-CA" sz="2500" i="1" dirty="0" smtClean="0">
                <a:solidFill>
                  <a:srgbClr val="FFFFFF"/>
                </a:solidFill>
              </a:rPr>
              <a:t>, or because their appointment was </a:t>
            </a:r>
            <a:r>
              <a:rPr lang="en-CA" sz="2500" i="1" dirty="0" smtClean="0">
                <a:solidFill>
                  <a:srgbClr val="CCFFCC"/>
                </a:solidFill>
              </a:rPr>
              <a:t>defective</a:t>
            </a:r>
            <a:r>
              <a:rPr lang="en-CA" sz="2500" i="1" dirty="0" smtClean="0">
                <a:solidFill>
                  <a:srgbClr val="FFFFFF"/>
                </a:solidFill>
              </a:rPr>
              <a:t>, or because some-times there are </a:t>
            </a:r>
            <a:r>
              <a:rPr lang="en-CA" sz="2500" i="1" dirty="0" smtClean="0">
                <a:solidFill>
                  <a:srgbClr val="CCFFCC"/>
                </a:solidFill>
              </a:rPr>
              <a:t>no directors properly appointed</a:t>
            </a:r>
            <a:r>
              <a:rPr lang="en-CA" sz="2500" i="1" dirty="0" smtClean="0">
                <a:solidFill>
                  <a:srgbClr val="FFFFFF"/>
                </a:solidFill>
              </a:rPr>
              <a:t> at all, </a:t>
            </a:r>
            <a:r>
              <a:rPr lang="en-CA" sz="2500" i="1" dirty="0" smtClean="0">
                <a:solidFill>
                  <a:srgbClr val="CCFFCC"/>
                </a:solidFill>
              </a:rPr>
              <a:t>or</a:t>
            </a:r>
            <a:r>
              <a:rPr lang="en-CA" sz="2500" i="1" dirty="0" smtClean="0">
                <a:solidFill>
                  <a:srgbClr val="FFFFFF"/>
                </a:solidFill>
              </a:rPr>
              <a:t> because they are </a:t>
            </a:r>
            <a:r>
              <a:rPr lang="en-CA" sz="2500" i="1" dirty="0" smtClean="0">
                <a:solidFill>
                  <a:srgbClr val="CCFFCC"/>
                </a:solidFill>
              </a:rPr>
              <a:t>actuated by improper motives</a:t>
            </a:r>
            <a:r>
              <a:rPr lang="en-CA" sz="2500" i="1" dirty="0" smtClean="0">
                <a:solidFill>
                  <a:srgbClr val="FFFF00"/>
                </a:solidFill>
              </a:rPr>
              <a:t>, they go on doing for years, carrying on the business of the company in the way in which, if properly constituted, they should carry it on</a:t>
            </a:r>
            <a:r>
              <a:rPr lang="en-CA" sz="2500" i="1" dirty="0" smtClean="0">
                <a:solidFill>
                  <a:srgbClr val="FFFFFF"/>
                </a:solidFill>
              </a:rPr>
              <a:t>, </a:t>
            </a:r>
            <a:r>
              <a:rPr lang="en-CA" sz="2500" i="1" dirty="0" smtClean="0">
                <a:solidFill>
                  <a:srgbClr val="CCFFCC"/>
                </a:solidFill>
              </a:rPr>
              <a:t>and then they find that </a:t>
            </a:r>
            <a:r>
              <a:rPr lang="en-CA" sz="2500" i="1" dirty="0" smtClean="0">
                <a:solidFill>
                  <a:srgbClr val="FFFF00"/>
                </a:solidFill>
              </a:rPr>
              <a:t>everything has been </a:t>
            </a:r>
            <a:r>
              <a:rPr lang="en-CA" sz="2500" i="1" dirty="0" smtClean="0">
                <a:solidFill>
                  <a:srgbClr val="CCFFCC"/>
                </a:solidFill>
              </a:rPr>
              <a:t>so to speak </a:t>
            </a:r>
            <a:r>
              <a:rPr lang="en-CA" sz="2500" i="1" dirty="0" smtClean="0">
                <a:solidFill>
                  <a:srgbClr val="FFFF00"/>
                </a:solidFill>
              </a:rPr>
              <a:t>wrongly done </a:t>
            </a:r>
            <a:r>
              <a:rPr lang="en-CA" sz="2500" i="1" dirty="0" smtClean="0">
                <a:solidFill>
                  <a:srgbClr val="CCFFCC"/>
                </a:solidFill>
              </a:rPr>
              <a:t>because it was not done by a proper board</a:t>
            </a:r>
            <a:r>
              <a:rPr lang="en-CA" sz="2500" i="1" dirty="0" smtClean="0">
                <a:solidFill>
                  <a:schemeClr val="bg1"/>
                </a:solidFill>
              </a:rPr>
              <a:t>,</a:t>
            </a:r>
            <a:r>
              <a:rPr lang="en-CA" sz="2500" i="1" dirty="0" smtClean="0">
                <a:solidFill>
                  <a:srgbClr val="FFFF00"/>
                </a:solidFill>
              </a:rPr>
              <a:t> such directors can, by making a full and frank disclosure and </a:t>
            </a:r>
            <a:r>
              <a:rPr lang="en-CA" sz="2500" i="1" dirty="0" smtClean="0">
                <a:solidFill>
                  <a:srgbClr val="CCFFCC"/>
                </a:solidFill>
              </a:rPr>
              <a:t>calling together the general body of the shareholders</a:t>
            </a:r>
            <a:r>
              <a:rPr lang="en-CA" sz="2500" i="1" dirty="0" smtClean="0">
                <a:solidFill>
                  <a:srgbClr val="FFFF00"/>
                </a:solidFill>
              </a:rPr>
              <a:t>, </a:t>
            </a:r>
            <a:r>
              <a:rPr lang="en-CA" sz="2500" i="1" dirty="0" smtClean="0">
                <a:solidFill>
                  <a:srgbClr val="CCFFCC"/>
                </a:solidFill>
              </a:rPr>
              <a:t>obtain absolution and forgiveness </a:t>
            </a:r>
            <a:r>
              <a:rPr lang="en-CA" sz="2500" i="1" dirty="0" smtClean="0">
                <a:solidFill>
                  <a:srgbClr val="FFFF00"/>
                </a:solidFill>
              </a:rPr>
              <a:t>of their sins; and provided the acts are not ultra vires the company as a whole everything will go on as if it had been all right from the beginning</a:t>
            </a:r>
            <a:r>
              <a:rPr lang="mr-IN" sz="2500" i="1" dirty="0" smtClean="0">
                <a:solidFill>
                  <a:schemeClr val="bg1"/>
                </a:solidFill>
              </a:rPr>
              <a:t>…</a:t>
            </a:r>
            <a:r>
              <a:rPr lang="en-CA" sz="2500" i="1" dirty="0" smtClean="0">
                <a:solidFill>
                  <a:srgbClr val="FFFFFF"/>
                </a:solidFill>
              </a:rPr>
              <a:t>Of course, if the majority of the general meeting will not forgive and approve, then the directors must pay for it.”</a:t>
            </a:r>
            <a:endParaRPr lang="en-CA" sz="2500" dirty="0" smtClean="0">
              <a:solidFill>
                <a:srgbClr val="FFFFFF"/>
              </a:solidFill>
            </a:endParaRPr>
          </a:p>
          <a:p>
            <a:pPr marL="0" indent="0">
              <a:buNone/>
            </a:pPr>
            <a:endParaRPr lang="en-US" dirty="0"/>
          </a:p>
        </p:txBody>
      </p:sp>
    </p:spTree>
    <p:extLst>
      <p:ext uri="{BB962C8B-B14F-4D97-AF65-F5344CB8AC3E}">
        <p14:creationId xmlns:p14="http://schemas.microsoft.com/office/powerpoint/2010/main" val="1328483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42593"/>
          </a:xfrm>
        </p:spPr>
        <p:txBody>
          <a:bodyPr>
            <a:normAutofit fontScale="90000"/>
          </a:bodyPr>
          <a:lstStyle/>
          <a:p>
            <a:r>
              <a:rPr lang="en-CA" sz="3800" b="1" dirty="0">
                <a:solidFill>
                  <a:srgbClr val="FFFF00"/>
                </a:solidFill>
              </a:rPr>
              <a:t>E</a:t>
            </a:r>
            <a:r>
              <a:rPr lang="en-CA" sz="3800" b="1" dirty="0" smtClean="0">
                <a:solidFill>
                  <a:srgbClr val="FFFF00"/>
                </a:solidFill>
              </a:rPr>
              <a:t>vidence </a:t>
            </a:r>
            <a:r>
              <a:rPr lang="en-CA" sz="3800" b="1" dirty="0">
                <a:solidFill>
                  <a:srgbClr val="FFFF00"/>
                </a:solidFill>
              </a:rPr>
              <a:t>of shareholder </a:t>
            </a:r>
            <a:r>
              <a:rPr lang="en-CA" sz="3800" b="1" dirty="0" smtClean="0">
                <a:solidFill>
                  <a:srgbClr val="FFFF00"/>
                </a:solidFill>
              </a:rPr>
              <a:t>approval of ratification </a:t>
            </a:r>
            <a:r>
              <a:rPr lang="en-CA" sz="3800" b="1" dirty="0">
                <a:solidFill>
                  <a:srgbClr val="FFFF00"/>
                </a:solidFill>
              </a:rPr>
              <a:t>is admissible </a:t>
            </a:r>
            <a:r>
              <a:rPr lang="en-CA" sz="3800" b="1" dirty="0">
                <a:solidFill>
                  <a:srgbClr val="CCFFCC"/>
                </a:solidFill>
              </a:rPr>
              <a:t>but not decisive</a:t>
            </a:r>
            <a:r>
              <a:rPr lang="en-CA" dirty="0">
                <a:solidFill>
                  <a:srgbClr val="CCFFCC"/>
                </a:solidFill>
              </a:rPr>
              <a:t> </a:t>
            </a:r>
            <a:endParaRPr lang="en-US" dirty="0">
              <a:solidFill>
                <a:srgbClr val="CCFFCC"/>
              </a:solidFill>
            </a:endParaRPr>
          </a:p>
        </p:txBody>
      </p:sp>
      <p:sp>
        <p:nvSpPr>
          <p:cNvPr id="3" name="Content Placeholder 2"/>
          <p:cNvSpPr>
            <a:spLocks noGrp="1"/>
          </p:cNvSpPr>
          <p:nvPr>
            <p:ph sz="quarter" idx="10"/>
          </p:nvPr>
        </p:nvSpPr>
        <p:spPr>
          <a:xfrm>
            <a:off x="457200" y="1342593"/>
            <a:ext cx="8686800" cy="4892702"/>
          </a:xfrm>
        </p:spPr>
        <p:txBody>
          <a:bodyPr>
            <a:normAutofit/>
          </a:bodyPr>
          <a:lstStyle/>
          <a:p>
            <a:pPr marL="0" lvl="0" indent="0">
              <a:buNone/>
            </a:pPr>
            <a:r>
              <a:rPr lang="en-CA" dirty="0" smtClean="0">
                <a:solidFill>
                  <a:srgbClr val="FFFF00"/>
                </a:solidFill>
              </a:rPr>
              <a:t>BCBCA 233 (</a:t>
            </a:r>
            <a:r>
              <a:rPr lang="en-CA" dirty="0">
                <a:solidFill>
                  <a:srgbClr val="FFFF00"/>
                </a:solidFill>
              </a:rPr>
              <a:t>6</a:t>
            </a:r>
            <a:r>
              <a:rPr lang="en-CA" dirty="0" smtClean="0">
                <a:solidFill>
                  <a:srgbClr val="FFFF00"/>
                </a:solidFill>
              </a:rPr>
              <a:t>)</a:t>
            </a:r>
            <a:r>
              <a:rPr lang="en-CA" i="1" dirty="0" smtClean="0">
                <a:solidFill>
                  <a:schemeClr val="bg1"/>
                </a:solidFill>
              </a:rPr>
              <a:t>: </a:t>
            </a:r>
            <a:r>
              <a:rPr lang="en-CA" i="1" dirty="0">
                <a:solidFill>
                  <a:srgbClr val="CCFFCC"/>
                </a:solidFill>
              </a:rPr>
              <a:t>No application</a:t>
            </a:r>
            <a:r>
              <a:rPr lang="en-CA" i="1" dirty="0">
                <a:solidFill>
                  <a:schemeClr val="bg1"/>
                </a:solidFill>
              </a:rPr>
              <a:t> made or legal proceeding prosecuted or defended under section 232 or this section may be </a:t>
            </a:r>
            <a:r>
              <a:rPr lang="en-CA" i="1" dirty="0">
                <a:solidFill>
                  <a:srgbClr val="CCFFCC"/>
                </a:solidFill>
              </a:rPr>
              <a:t>stayed</a:t>
            </a:r>
            <a:r>
              <a:rPr lang="en-CA" i="1" dirty="0">
                <a:solidFill>
                  <a:schemeClr val="bg1"/>
                </a:solidFill>
              </a:rPr>
              <a:t> or dismissed </a:t>
            </a:r>
            <a:r>
              <a:rPr lang="en-CA" i="1" dirty="0">
                <a:solidFill>
                  <a:srgbClr val="CCFFCC"/>
                </a:solidFill>
              </a:rPr>
              <a:t>merely because </a:t>
            </a:r>
            <a:r>
              <a:rPr lang="en-CA" i="1" dirty="0">
                <a:solidFill>
                  <a:schemeClr val="bg1"/>
                </a:solidFill>
              </a:rPr>
              <a:t>it is shown that an alleged breach of a right, duty or obligation owed to the company has been or </a:t>
            </a:r>
            <a:r>
              <a:rPr lang="en-CA" i="1" dirty="0">
                <a:solidFill>
                  <a:srgbClr val="CCFFCC"/>
                </a:solidFill>
              </a:rPr>
              <a:t>might be approved by the shareholders </a:t>
            </a:r>
            <a:r>
              <a:rPr lang="en-CA" i="1" dirty="0">
                <a:solidFill>
                  <a:schemeClr val="bg1"/>
                </a:solidFill>
              </a:rPr>
              <a:t>of the company, </a:t>
            </a:r>
            <a:r>
              <a:rPr lang="en-CA" i="1" dirty="0">
                <a:solidFill>
                  <a:srgbClr val="FFFF00"/>
                </a:solidFill>
              </a:rPr>
              <a:t>but evidence of that approval </a:t>
            </a:r>
            <a:r>
              <a:rPr lang="en-CA" i="1" dirty="0">
                <a:solidFill>
                  <a:schemeClr val="bg1"/>
                </a:solidFill>
              </a:rPr>
              <a:t>or possible approval </a:t>
            </a:r>
            <a:r>
              <a:rPr lang="en-CA" i="1" dirty="0">
                <a:solidFill>
                  <a:srgbClr val="FFFF00"/>
                </a:solidFill>
              </a:rPr>
              <a:t>may be taken into account by the court </a:t>
            </a:r>
            <a:r>
              <a:rPr lang="en-CA" i="1" dirty="0">
                <a:solidFill>
                  <a:schemeClr val="bg1"/>
                </a:solidFill>
              </a:rPr>
              <a:t>in making an order under section 232 or this section.</a:t>
            </a:r>
            <a:endParaRPr lang="en-CA" dirty="0">
              <a:solidFill>
                <a:schemeClr val="bg1"/>
              </a:solidFill>
            </a:endParaRPr>
          </a:p>
          <a:p>
            <a:pPr marL="0" indent="0">
              <a:buNone/>
            </a:pPr>
            <a:r>
              <a:rPr lang="en-CA" dirty="0" smtClean="0">
                <a:solidFill>
                  <a:srgbClr val="FFFF00"/>
                </a:solidFill>
              </a:rPr>
              <a:t>CBCA 242 (</a:t>
            </a:r>
            <a:r>
              <a:rPr lang="en-CA" dirty="0">
                <a:solidFill>
                  <a:srgbClr val="FFFF00"/>
                </a:solidFill>
              </a:rPr>
              <a:t>1</a:t>
            </a:r>
            <a:r>
              <a:rPr lang="en-CA" dirty="0" smtClean="0">
                <a:solidFill>
                  <a:srgbClr val="FFFF00"/>
                </a:solidFill>
              </a:rPr>
              <a:t>):</a:t>
            </a:r>
            <a:r>
              <a:rPr lang="en-CA" i="1" dirty="0">
                <a:solidFill>
                  <a:schemeClr val="bg1"/>
                </a:solidFill>
              </a:rPr>
              <a:t> An application made or an action brought or intervened in under this Part </a:t>
            </a:r>
            <a:r>
              <a:rPr lang="en-CA" i="1" dirty="0">
                <a:solidFill>
                  <a:srgbClr val="CCFFCC"/>
                </a:solidFill>
              </a:rPr>
              <a:t>shall not be stayed or dismissed by reason only</a:t>
            </a:r>
            <a:r>
              <a:rPr lang="en-CA" i="1" dirty="0">
                <a:solidFill>
                  <a:schemeClr val="bg1"/>
                </a:solidFill>
              </a:rPr>
              <a:t> that it is shown that an alleged breach of a right or duty owed to the corporation or its </a:t>
            </a:r>
            <a:r>
              <a:rPr lang="en-CA" i="1" dirty="0">
                <a:solidFill>
                  <a:srgbClr val="CCFFCC"/>
                </a:solidFill>
              </a:rPr>
              <a:t>subsidiary has been or may be approved by the shareholders</a:t>
            </a:r>
            <a:r>
              <a:rPr lang="en-CA" i="1" dirty="0">
                <a:solidFill>
                  <a:schemeClr val="bg1"/>
                </a:solidFill>
              </a:rPr>
              <a:t> of such body corporate, but evidence of </a:t>
            </a:r>
            <a:r>
              <a:rPr lang="en-CA" i="1" dirty="0">
                <a:solidFill>
                  <a:srgbClr val="FFFF00"/>
                </a:solidFill>
              </a:rPr>
              <a:t>approval</a:t>
            </a:r>
            <a:r>
              <a:rPr lang="en-CA" i="1" dirty="0">
                <a:solidFill>
                  <a:schemeClr val="bg1"/>
                </a:solidFill>
              </a:rPr>
              <a:t> by the shareholders</a:t>
            </a:r>
            <a:r>
              <a:rPr lang="en-CA" i="1" dirty="0">
                <a:solidFill>
                  <a:srgbClr val="FFFF00"/>
                </a:solidFill>
              </a:rPr>
              <a:t> may be taken into account</a:t>
            </a:r>
            <a:r>
              <a:rPr lang="en-CA" i="1" dirty="0">
                <a:solidFill>
                  <a:schemeClr val="bg1"/>
                </a:solidFill>
              </a:rPr>
              <a:t> by the court in making an order…”</a:t>
            </a:r>
            <a:endParaRPr lang="en-CA" dirty="0">
              <a:solidFill>
                <a:schemeClr val="bg1"/>
              </a:solidFill>
            </a:endParaRPr>
          </a:p>
          <a:p>
            <a:pPr marL="0" indent="0">
              <a:buNone/>
            </a:pPr>
            <a:endParaRPr lang="en-US" dirty="0"/>
          </a:p>
        </p:txBody>
      </p:sp>
    </p:spTree>
    <p:extLst>
      <p:ext uri="{BB962C8B-B14F-4D97-AF65-F5344CB8AC3E}">
        <p14:creationId xmlns:p14="http://schemas.microsoft.com/office/powerpoint/2010/main" val="4127258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870008"/>
            <a:ext cx="8229600" cy="4318000"/>
          </a:xfrm>
        </p:spPr>
        <p:txBody>
          <a:bodyPr/>
          <a:lstStyle/>
          <a:p>
            <a:pPr marL="0" indent="0" algn="ctr">
              <a:buNone/>
            </a:pPr>
            <a:r>
              <a:rPr lang="en-CA" sz="9600" b="1" dirty="0" smtClean="0">
                <a:solidFill>
                  <a:schemeClr val="bg1"/>
                </a:solidFill>
                <a:effectLst>
                  <a:glow rad="228600">
                    <a:schemeClr val="accent5">
                      <a:satMod val="175000"/>
                      <a:alpha val="40000"/>
                    </a:schemeClr>
                  </a:glow>
                </a:effectLst>
                <a:latin typeface="American Typewriter"/>
                <a:cs typeface="American Typewriter"/>
              </a:rPr>
              <a:t>TAKE-OVER </a:t>
            </a:r>
            <a:r>
              <a:rPr lang="en-CA" sz="9600" b="1" dirty="0" smtClean="0">
                <a:solidFill>
                  <a:srgbClr val="FFFF00"/>
                </a:solidFill>
                <a:effectLst>
                  <a:glow rad="228600">
                    <a:schemeClr val="accent5">
                      <a:satMod val="175000"/>
                      <a:alpha val="40000"/>
                    </a:schemeClr>
                  </a:glow>
                </a:effectLst>
                <a:latin typeface="American Typewriter"/>
                <a:cs typeface="American Typewriter"/>
              </a:rPr>
              <a:t>BIDS </a:t>
            </a:r>
            <a:endParaRPr lang="en-CA" sz="9600" b="1" dirty="0">
              <a:solidFill>
                <a:srgbClr val="FFFF00"/>
              </a:solidFill>
              <a:effectLst>
                <a:glow rad="228600">
                  <a:schemeClr val="accent5">
                    <a:satMod val="175000"/>
                    <a:alpha val="40000"/>
                  </a:schemeClr>
                </a:glow>
              </a:effectLst>
              <a:latin typeface="American Typewriter"/>
              <a:cs typeface="American Typewriter"/>
            </a:endParaRPr>
          </a:p>
          <a:p>
            <a:pPr marL="0" indent="0">
              <a:buNone/>
            </a:pPr>
            <a:endParaRPr lang="en-US" dirty="0"/>
          </a:p>
        </p:txBody>
      </p:sp>
    </p:spTree>
    <p:extLst>
      <p:ext uri="{BB962C8B-B14F-4D97-AF65-F5344CB8AC3E}">
        <p14:creationId xmlns:p14="http://schemas.microsoft.com/office/powerpoint/2010/main" val="388287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534080"/>
            <a:ext cx="8229600" cy="4354809"/>
          </a:xfrm>
        </p:spPr>
        <p:txBody>
          <a:bodyPr>
            <a:normAutofit/>
          </a:bodyPr>
          <a:lstStyle/>
          <a:p>
            <a:pPr marL="0" indent="0" algn="ctr">
              <a:buNone/>
            </a:pPr>
            <a:r>
              <a:rPr lang="en-US" sz="3200" b="1" dirty="0" smtClean="0">
                <a:solidFill>
                  <a:srgbClr val="FFFF00"/>
                </a:solidFill>
              </a:rPr>
              <a:t>AFRAID YOU HAVE TO BRING YOUR OWN STATUTES</a:t>
            </a:r>
            <a:endParaRPr lang="en-US" sz="3200" b="1" dirty="0">
              <a:solidFill>
                <a:srgbClr val="FFFF00"/>
              </a:solidFill>
            </a:endParaRPr>
          </a:p>
        </p:txBody>
      </p:sp>
      <p:pic>
        <p:nvPicPr>
          <p:cNvPr id="4" name="Picture 3" descr="Screen Shot 2016-11-20 at 4.31.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6052"/>
            <a:ext cx="8253762" cy="975128"/>
          </a:xfrm>
          <a:prstGeom prst="rect">
            <a:avLst/>
          </a:prstGeom>
        </p:spPr>
      </p:pic>
      <p:pic>
        <p:nvPicPr>
          <p:cNvPr id="5" name="Picture 4" descr="Screen Shot 2016-11-20 at 4.45.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161" y="2765953"/>
            <a:ext cx="4420459" cy="3122936"/>
          </a:xfrm>
          <a:prstGeom prst="rect">
            <a:avLst/>
          </a:prstGeom>
        </p:spPr>
      </p:pic>
    </p:spTree>
    <p:extLst>
      <p:ext uri="{BB962C8B-B14F-4D97-AF65-F5344CB8AC3E}">
        <p14:creationId xmlns:p14="http://schemas.microsoft.com/office/powerpoint/2010/main" val="24138453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02" y="0"/>
            <a:ext cx="8863598" cy="1016000"/>
          </a:xfrm>
        </p:spPr>
        <p:txBody>
          <a:bodyPr>
            <a:normAutofit/>
          </a:bodyPr>
          <a:lstStyle/>
          <a:p>
            <a:r>
              <a:rPr lang="en-US" dirty="0" smtClean="0">
                <a:solidFill>
                  <a:schemeClr val="bg1"/>
                </a:solidFill>
              </a:rPr>
              <a:t>Worst film about takeover bids</a:t>
            </a:r>
            <a:r>
              <a:rPr lang="mr-IN" dirty="0" smtClean="0">
                <a:solidFill>
                  <a:schemeClr val="bg1"/>
                </a:solidFill>
              </a:rPr>
              <a:t>…</a:t>
            </a:r>
            <a:r>
              <a:rPr lang="en-CA" b="1" dirty="0" smtClean="0">
                <a:solidFill>
                  <a:srgbClr val="FFFF00"/>
                </a:solidFill>
              </a:rPr>
              <a:t>EVER</a:t>
            </a:r>
            <a:endParaRPr lang="en-US" b="1" dirty="0">
              <a:solidFill>
                <a:srgbClr val="FFFF00"/>
              </a:solidFill>
            </a:endParaRPr>
          </a:p>
        </p:txBody>
      </p:sp>
      <p:pic>
        <p:nvPicPr>
          <p:cNvPr id="4" name="Content Placeholder 3" descr="220px-Pretty_woman_movie.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951" r="654"/>
          <a:stretch/>
        </p:blipFill>
        <p:spPr>
          <a:xfrm>
            <a:off x="2804023" y="1016000"/>
            <a:ext cx="3480286" cy="4905375"/>
          </a:xfrm>
        </p:spPr>
      </p:pic>
    </p:spTree>
    <p:extLst>
      <p:ext uri="{BB962C8B-B14F-4D97-AF65-F5344CB8AC3E}">
        <p14:creationId xmlns:p14="http://schemas.microsoft.com/office/powerpoint/2010/main" val="3582994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30921" y="676315"/>
            <a:ext cx="8913080" cy="5278557"/>
          </a:xfrm>
        </p:spPr>
        <p:txBody>
          <a:bodyPr/>
          <a:lstStyle/>
          <a:p>
            <a:pPr marL="0" indent="0">
              <a:buNone/>
            </a:pPr>
            <a:r>
              <a:rPr lang="en-CA" sz="4000" b="1" dirty="0">
                <a:solidFill>
                  <a:schemeClr val="bg1"/>
                </a:solidFill>
              </a:rPr>
              <a:t>The</a:t>
            </a:r>
            <a:r>
              <a:rPr lang="en-CA" sz="4000" b="1" dirty="0">
                <a:solidFill>
                  <a:srgbClr val="CCFFCC"/>
                </a:solidFill>
              </a:rPr>
              <a:t> </a:t>
            </a:r>
            <a:r>
              <a:rPr lang="en-CA" sz="4000" dirty="0">
                <a:solidFill>
                  <a:srgbClr val="CCFFCC"/>
                </a:solidFill>
              </a:rPr>
              <a:t>(multi-million </a:t>
            </a:r>
            <a:r>
              <a:rPr lang="en-CA" sz="4000" dirty="0" smtClean="0">
                <a:solidFill>
                  <a:srgbClr val="CCFFCC"/>
                </a:solidFill>
              </a:rPr>
              <a:t>dollar) </a:t>
            </a:r>
            <a:r>
              <a:rPr lang="en-CA" sz="4000" b="1" dirty="0" smtClean="0">
                <a:solidFill>
                  <a:srgbClr val="FFFF00"/>
                </a:solidFill>
              </a:rPr>
              <a:t>question</a:t>
            </a:r>
            <a:r>
              <a:rPr lang="en-CA" sz="4000" b="1" dirty="0" smtClean="0">
                <a:solidFill>
                  <a:schemeClr val="bg1"/>
                </a:solidFill>
              </a:rPr>
              <a:t> </a:t>
            </a:r>
            <a:r>
              <a:rPr lang="en-CA" sz="4000" b="1" dirty="0">
                <a:solidFill>
                  <a:schemeClr val="bg1"/>
                </a:solidFill>
              </a:rPr>
              <a:t>is what is the </a:t>
            </a:r>
            <a:r>
              <a:rPr lang="en-CA" sz="4000" b="1" dirty="0">
                <a:solidFill>
                  <a:schemeClr val="accent1">
                    <a:lumMod val="40000"/>
                    <a:lumOff val="60000"/>
                  </a:schemeClr>
                </a:solidFill>
              </a:rPr>
              <a:t>duty of directors to their corporation when confronted with a take-over</a:t>
            </a:r>
            <a:r>
              <a:rPr lang="en-CA" sz="4000" b="1" dirty="0">
                <a:solidFill>
                  <a:schemeClr val="bg1"/>
                </a:solidFill>
              </a:rPr>
              <a:t>? </a:t>
            </a:r>
            <a:r>
              <a:rPr lang="en-CA" sz="4000" b="1" dirty="0">
                <a:solidFill>
                  <a:srgbClr val="FFFF00"/>
                </a:solidFill>
              </a:rPr>
              <a:t>And</a:t>
            </a:r>
            <a:r>
              <a:rPr lang="en-CA" sz="4000" b="1" dirty="0">
                <a:solidFill>
                  <a:schemeClr val="bg1"/>
                </a:solidFill>
              </a:rPr>
              <a:t> do the </a:t>
            </a:r>
            <a:r>
              <a:rPr lang="en-CA" sz="4000" b="1" dirty="0">
                <a:solidFill>
                  <a:srgbClr val="B9CDE5"/>
                </a:solidFill>
              </a:rPr>
              <a:t>directors owe any duties to shareholders</a:t>
            </a:r>
            <a:r>
              <a:rPr lang="en-CA" sz="4000" b="1" dirty="0">
                <a:solidFill>
                  <a:schemeClr val="bg1"/>
                </a:solidFill>
              </a:rPr>
              <a:t>?</a:t>
            </a:r>
          </a:p>
          <a:p>
            <a:pPr marL="0" indent="0">
              <a:buNone/>
            </a:pPr>
            <a:endParaRPr lang="en-US" dirty="0"/>
          </a:p>
        </p:txBody>
      </p:sp>
      <p:pic>
        <p:nvPicPr>
          <p:cNvPr id="4" name="Picture 3" descr="Barbariansatthegat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750" y="3645503"/>
            <a:ext cx="1748903" cy="2623355"/>
          </a:xfrm>
          <a:prstGeom prst="rect">
            <a:avLst/>
          </a:prstGeom>
        </p:spPr>
      </p:pic>
      <p:sp>
        <p:nvSpPr>
          <p:cNvPr id="5" name="TextBox 4"/>
          <p:cNvSpPr txBox="1"/>
          <p:nvPr/>
        </p:nvSpPr>
        <p:spPr>
          <a:xfrm>
            <a:off x="4453448" y="5954872"/>
            <a:ext cx="1776147" cy="369332"/>
          </a:xfrm>
          <a:prstGeom prst="rect">
            <a:avLst/>
          </a:prstGeom>
          <a:noFill/>
        </p:spPr>
        <p:txBody>
          <a:bodyPr wrap="none" rtlCol="0">
            <a:spAutoFit/>
          </a:bodyPr>
          <a:lstStyle/>
          <a:p>
            <a:r>
              <a:rPr lang="en-US" dirty="0" smtClean="0">
                <a:solidFill>
                  <a:schemeClr val="bg1"/>
                </a:solidFill>
              </a:rPr>
              <a:t>Published 1989</a:t>
            </a:r>
            <a:endParaRPr lang="en-US" dirty="0">
              <a:solidFill>
                <a:schemeClr val="bg1"/>
              </a:solidFill>
            </a:endParaRPr>
          </a:p>
        </p:txBody>
      </p:sp>
    </p:spTree>
    <p:extLst>
      <p:ext uri="{BB962C8B-B14F-4D97-AF65-F5344CB8AC3E}">
        <p14:creationId xmlns:p14="http://schemas.microsoft.com/office/powerpoint/2010/main" val="3795050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5" y="0"/>
            <a:ext cx="8929575" cy="1138189"/>
          </a:xfrm>
        </p:spPr>
        <p:txBody>
          <a:bodyPr>
            <a:noAutofit/>
          </a:bodyPr>
          <a:lstStyle/>
          <a:p>
            <a:r>
              <a:rPr lang="en-CA" sz="2800" b="1" i="1" dirty="0">
                <a:solidFill>
                  <a:srgbClr val="FFFF00"/>
                </a:solidFill>
              </a:rPr>
              <a:t>Olympia and York Enterprises Ltd.  v. Hiram Walker </a:t>
            </a:r>
            <a:r>
              <a:rPr lang="en-CA" sz="2800" b="1" i="1" dirty="0" err="1">
                <a:solidFill>
                  <a:srgbClr val="FFFF00"/>
                </a:solidFill>
              </a:rPr>
              <a:t>Resouces</a:t>
            </a:r>
            <a:r>
              <a:rPr lang="en-CA" sz="2800" b="1" i="1" dirty="0">
                <a:solidFill>
                  <a:srgbClr val="FFFF00"/>
                </a:solidFill>
              </a:rPr>
              <a:t> Ltd.</a:t>
            </a:r>
            <a:r>
              <a:rPr lang="en-CA" sz="2800" b="1" dirty="0">
                <a:solidFill>
                  <a:srgbClr val="FFFFFF"/>
                </a:solidFill>
              </a:rPr>
              <a:t> </a:t>
            </a:r>
            <a:r>
              <a:rPr lang="en-CA" sz="2800" dirty="0" smtClean="0">
                <a:solidFill>
                  <a:srgbClr val="FFFFFF"/>
                </a:solidFill>
              </a:rPr>
              <a:t>(</a:t>
            </a:r>
            <a:r>
              <a:rPr lang="en-CA" sz="2800" dirty="0">
                <a:solidFill>
                  <a:srgbClr val="FFFFFF"/>
                </a:solidFill>
              </a:rPr>
              <a:t>1986), 59 O.R. (2d) 254 (H.C.J.) </a:t>
            </a:r>
            <a:endParaRPr lang="en-US" sz="2800" dirty="0">
              <a:solidFill>
                <a:srgbClr val="FFFFFF"/>
              </a:solidFill>
            </a:endParaRPr>
          </a:p>
        </p:txBody>
      </p:sp>
      <p:sp>
        <p:nvSpPr>
          <p:cNvPr id="3" name="Content Placeholder 2"/>
          <p:cNvSpPr>
            <a:spLocks noGrp="1"/>
          </p:cNvSpPr>
          <p:nvPr>
            <p:ph sz="quarter" idx="10"/>
          </p:nvPr>
        </p:nvSpPr>
        <p:spPr>
          <a:xfrm>
            <a:off x="1" y="1138189"/>
            <a:ext cx="9144000" cy="5361034"/>
          </a:xfrm>
        </p:spPr>
        <p:txBody>
          <a:bodyPr>
            <a:normAutofit fontScale="92500" lnSpcReduction="10000"/>
          </a:bodyPr>
          <a:lstStyle/>
          <a:p>
            <a:pPr>
              <a:lnSpc>
                <a:spcPct val="90000"/>
              </a:lnSpc>
            </a:pPr>
            <a:r>
              <a:rPr lang="en-CA" dirty="0" smtClean="0">
                <a:solidFill>
                  <a:srgbClr val="FFFFFF"/>
                </a:solidFill>
              </a:rPr>
              <a:t>Gulf </a:t>
            </a:r>
            <a:r>
              <a:rPr lang="en-CA" dirty="0">
                <a:solidFill>
                  <a:srgbClr val="FFFFFF"/>
                </a:solidFill>
              </a:rPr>
              <a:t>Canada decided it wished to acquire a majority shareholder interest in Hiram Walker Resources Ltd. </a:t>
            </a:r>
            <a:endParaRPr lang="en-CA" dirty="0" smtClean="0">
              <a:solidFill>
                <a:srgbClr val="FFFFFF"/>
              </a:solidFill>
            </a:endParaRPr>
          </a:p>
          <a:p>
            <a:pPr>
              <a:lnSpc>
                <a:spcPct val="90000"/>
              </a:lnSpc>
            </a:pPr>
            <a:r>
              <a:rPr lang="en-CA" dirty="0" smtClean="0">
                <a:solidFill>
                  <a:srgbClr val="FFFFFF"/>
                </a:solidFill>
              </a:rPr>
              <a:t>Gulf </a:t>
            </a:r>
            <a:r>
              <a:rPr lang="en-CA" dirty="0">
                <a:solidFill>
                  <a:srgbClr val="FFFFFF"/>
                </a:solidFill>
              </a:rPr>
              <a:t>offered $32 per share for 39% of the shares. D</a:t>
            </a:r>
            <a:r>
              <a:rPr lang="en-CA" dirty="0" smtClean="0">
                <a:solidFill>
                  <a:srgbClr val="FFFFFF"/>
                </a:solidFill>
              </a:rPr>
              <a:t>irectors </a:t>
            </a:r>
            <a:r>
              <a:rPr lang="en-CA" dirty="0">
                <a:solidFill>
                  <a:srgbClr val="FFFFFF"/>
                </a:solidFill>
              </a:rPr>
              <a:t>of Hiram Walker Resources Ltd. decide to employ a defensive tactic to stop Gulf Canada by selling the liquor business of Hiram Walker Resources Ltd. representing 40% of the company’s total assets to Allied </a:t>
            </a:r>
            <a:r>
              <a:rPr lang="en-CA" dirty="0" smtClean="0">
                <a:solidFill>
                  <a:srgbClr val="FFFFFF"/>
                </a:solidFill>
              </a:rPr>
              <a:t>Lyons </a:t>
            </a:r>
            <a:r>
              <a:rPr lang="en-CA" dirty="0">
                <a:solidFill>
                  <a:srgbClr val="FFFFFF"/>
                </a:solidFill>
              </a:rPr>
              <a:t>for $2.6 billion.  </a:t>
            </a:r>
            <a:endParaRPr lang="en-CA" dirty="0" smtClean="0">
              <a:solidFill>
                <a:srgbClr val="FFFFFF"/>
              </a:solidFill>
            </a:endParaRPr>
          </a:p>
          <a:p>
            <a:pPr>
              <a:lnSpc>
                <a:spcPct val="90000"/>
              </a:lnSpc>
            </a:pPr>
            <a:r>
              <a:rPr lang="en-CA" dirty="0" smtClean="0">
                <a:solidFill>
                  <a:srgbClr val="FFFFFF"/>
                </a:solidFill>
              </a:rPr>
              <a:t>Hiram </a:t>
            </a:r>
            <a:r>
              <a:rPr lang="en-CA" dirty="0">
                <a:solidFill>
                  <a:srgbClr val="FFFFFF"/>
                </a:solidFill>
              </a:rPr>
              <a:t>Walker Resources Ltd. used that money to pay for 49% of the shares in a new subsidiary, “</a:t>
            </a:r>
            <a:r>
              <a:rPr lang="en-CA" dirty="0" err="1">
                <a:solidFill>
                  <a:srgbClr val="FFFFFF"/>
                </a:solidFill>
              </a:rPr>
              <a:t>Fingas</a:t>
            </a:r>
            <a:r>
              <a:rPr lang="en-CA" dirty="0">
                <a:solidFill>
                  <a:srgbClr val="FFFFFF"/>
                </a:solidFill>
              </a:rPr>
              <a:t>” which </a:t>
            </a:r>
            <a:r>
              <a:rPr lang="en-CA" dirty="0" smtClean="0">
                <a:solidFill>
                  <a:srgbClr val="FFFFFF"/>
                </a:solidFill>
              </a:rPr>
              <a:t>then </a:t>
            </a:r>
            <a:r>
              <a:rPr lang="en-CA" dirty="0">
                <a:solidFill>
                  <a:srgbClr val="FFFFFF"/>
                </a:solidFill>
              </a:rPr>
              <a:t>bid $40 per share for 48% of Hiram Walker Resources Ltd. </a:t>
            </a:r>
            <a:r>
              <a:rPr lang="en-CA" dirty="0" smtClean="0">
                <a:solidFill>
                  <a:srgbClr val="FFFFFF"/>
                </a:solidFill>
              </a:rPr>
              <a:t>(much higher in </a:t>
            </a:r>
            <a:r>
              <a:rPr lang="en-CA" dirty="0">
                <a:solidFill>
                  <a:srgbClr val="FFFFFF"/>
                </a:solidFill>
              </a:rPr>
              <a:t>price and percentage over the Gulf Canada bid).</a:t>
            </a:r>
          </a:p>
          <a:p>
            <a:pPr>
              <a:lnSpc>
                <a:spcPct val="90000"/>
              </a:lnSpc>
            </a:pPr>
            <a:r>
              <a:rPr lang="en-CA" dirty="0">
                <a:solidFill>
                  <a:srgbClr val="FFFFFF"/>
                </a:solidFill>
              </a:rPr>
              <a:t>Olympia &amp;York Enterprises Ltd. was the parent company of Gulf Canada and sought to enjoin sale of the liquor business of Hiram </a:t>
            </a:r>
            <a:r>
              <a:rPr lang="en-CA" dirty="0" smtClean="0">
                <a:solidFill>
                  <a:srgbClr val="FFFFFF"/>
                </a:solidFill>
              </a:rPr>
              <a:t>Walker </a:t>
            </a:r>
            <a:r>
              <a:rPr lang="en-CA" dirty="0">
                <a:solidFill>
                  <a:srgbClr val="FFFFFF"/>
                </a:solidFill>
              </a:rPr>
              <a:t>to Allied </a:t>
            </a:r>
            <a:r>
              <a:rPr lang="en-CA" dirty="0" smtClean="0">
                <a:solidFill>
                  <a:srgbClr val="FFFFFF"/>
                </a:solidFill>
              </a:rPr>
              <a:t>Lyons. </a:t>
            </a:r>
            <a:r>
              <a:rPr lang="en-CA" dirty="0">
                <a:solidFill>
                  <a:srgbClr val="FFFFFF"/>
                </a:solidFill>
              </a:rPr>
              <a:t>They argued that the directors of Hiram Walker Resources Ltd. were using corporate assets for the purpose of entrenching themselves in the management of the corporation, and accordingly were in breach of their fiduciary duties.</a:t>
            </a:r>
          </a:p>
          <a:p>
            <a:pPr marL="0" indent="0">
              <a:buNone/>
            </a:pPr>
            <a:endParaRPr lang="en-US" dirty="0"/>
          </a:p>
        </p:txBody>
      </p:sp>
    </p:spTree>
    <p:extLst>
      <p:ext uri="{BB962C8B-B14F-4D97-AF65-F5344CB8AC3E}">
        <p14:creationId xmlns:p14="http://schemas.microsoft.com/office/powerpoint/2010/main" val="2026220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7931" y="164955"/>
            <a:ext cx="8946069" cy="6070340"/>
          </a:xfrm>
        </p:spPr>
        <p:txBody>
          <a:bodyPr>
            <a:normAutofit/>
          </a:bodyPr>
          <a:lstStyle/>
          <a:p>
            <a:pPr marL="0" indent="0">
              <a:lnSpc>
                <a:spcPct val="90000"/>
              </a:lnSpc>
              <a:buNone/>
            </a:pPr>
            <a:r>
              <a:rPr lang="en-CA" dirty="0">
                <a:solidFill>
                  <a:srgbClr val="FFFF00"/>
                </a:solidFill>
              </a:rPr>
              <a:t>Montgomery J. dismissed the application of Olympia &amp;York Enterprises Ltd.</a:t>
            </a:r>
          </a:p>
          <a:p>
            <a:pPr marL="0" indent="0">
              <a:lnSpc>
                <a:spcPct val="90000"/>
              </a:lnSpc>
              <a:buNone/>
            </a:pPr>
            <a:r>
              <a:rPr lang="en-CA" dirty="0" smtClean="0">
                <a:solidFill>
                  <a:schemeClr val="bg1"/>
                </a:solidFill>
              </a:rPr>
              <a:t>Court found the directors were not proposing </a:t>
            </a:r>
            <a:r>
              <a:rPr lang="en-CA" dirty="0">
                <a:solidFill>
                  <a:schemeClr val="bg1"/>
                </a:solidFill>
              </a:rPr>
              <a:t>to buy back the shares of Hiram </a:t>
            </a:r>
            <a:r>
              <a:rPr lang="en-CA" dirty="0" smtClean="0">
                <a:solidFill>
                  <a:schemeClr val="bg1"/>
                </a:solidFill>
              </a:rPr>
              <a:t>Walker </a:t>
            </a:r>
            <a:r>
              <a:rPr lang="en-CA" dirty="0">
                <a:solidFill>
                  <a:schemeClr val="bg1"/>
                </a:solidFill>
              </a:rPr>
              <a:t>with corporate assets so as to entrench </a:t>
            </a:r>
            <a:r>
              <a:rPr lang="en-CA" dirty="0" smtClean="0">
                <a:solidFill>
                  <a:schemeClr val="bg1"/>
                </a:solidFill>
              </a:rPr>
              <a:t>themselves.</a:t>
            </a:r>
            <a:r>
              <a:rPr lang="en-CA" dirty="0">
                <a:solidFill>
                  <a:schemeClr val="bg1"/>
                </a:solidFill>
              </a:rPr>
              <a:t> </a:t>
            </a:r>
            <a:endParaRPr lang="en-CA" dirty="0" smtClean="0">
              <a:solidFill>
                <a:schemeClr val="bg1"/>
              </a:solidFill>
            </a:endParaRPr>
          </a:p>
          <a:p>
            <a:pPr marL="0" indent="0">
              <a:lnSpc>
                <a:spcPct val="90000"/>
              </a:lnSpc>
              <a:buNone/>
            </a:pPr>
            <a:r>
              <a:rPr lang="en-CA" dirty="0" smtClean="0">
                <a:solidFill>
                  <a:srgbClr val="FFFF00"/>
                </a:solidFill>
              </a:rPr>
              <a:t>Montgomery </a:t>
            </a:r>
            <a:r>
              <a:rPr lang="en-CA" dirty="0">
                <a:solidFill>
                  <a:srgbClr val="FFFF00"/>
                </a:solidFill>
              </a:rPr>
              <a:t>J. found that on the evidence the directors acted prudently, properly, reasonably and fairly on the advice of their legal and financial advisors, the opinion of management and their collective store of business acumen. </a:t>
            </a:r>
            <a:endParaRPr lang="en-CA" dirty="0" smtClean="0">
              <a:solidFill>
                <a:srgbClr val="FFFF00"/>
              </a:solidFill>
            </a:endParaRPr>
          </a:p>
          <a:p>
            <a:pPr marL="0" indent="0">
              <a:lnSpc>
                <a:spcPct val="90000"/>
              </a:lnSpc>
              <a:buNone/>
            </a:pPr>
            <a:r>
              <a:rPr lang="en-CA" dirty="0" smtClean="0">
                <a:solidFill>
                  <a:schemeClr val="bg1"/>
                </a:solidFill>
              </a:rPr>
              <a:t>It </a:t>
            </a:r>
            <a:r>
              <a:rPr lang="en-CA" dirty="0">
                <a:solidFill>
                  <a:schemeClr val="bg1"/>
                </a:solidFill>
              </a:rPr>
              <a:t>was also seen as </a:t>
            </a:r>
            <a:r>
              <a:rPr lang="en-CA" dirty="0">
                <a:solidFill>
                  <a:srgbClr val="CCFFCC"/>
                </a:solidFill>
              </a:rPr>
              <a:t>a legitimate objective to ensure that as much as possible of all “economic value” be distributed to all of the shareholders and not just Gulf Canada/Olympia &amp; </a:t>
            </a:r>
            <a:r>
              <a:rPr lang="en-CA" dirty="0" smtClean="0">
                <a:solidFill>
                  <a:srgbClr val="CCFFCC"/>
                </a:solidFill>
              </a:rPr>
              <a:t>York</a:t>
            </a:r>
            <a:r>
              <a:rPr lang="en-CA" dirty="0" smtClean="0">
                <a:solidFill>
                  <a:schemeClr val="bg1"/>
                </a:solidFill>
              </a:rPr>
              <a:t>. Montgomery J</a:t>
            </a:r>
            <a:r>
              <a:rPr lang="mr-IN" dirty="0" smtClean="0">
                <a:solidFill>
                  <a:schemeClr val="bg1"/>
                </a:solidFill>
              </a:rPr>
              <a:t>…</a:t>
            </a:r>
            <a:r>
              <a:rPr lang="en-CA" i="1" dirty="0" smtClean="0">
                <a:solidFill>
                  <a:schemeClr val="bg1"/>
                </a:solidFill>
              </a:rPr>
              <a:t>“</a:t>
            </a:r>
            <a:r>
              <a:rPr lang="en-CA" i="1" dirty="0">
                <a:solidFill>
                  <a:schemeClr val="tx2">
                    <a:lumMod val="20000"/>
                    <a:lumOff val="80000"/>
                  </a:schemeClr>
                </a:solidFill>
              </a:rPr>
              <a:t>I am satisfied on the basis of the affidavits of Mr. Downing and Mr. Lambert that the sole purpose of the conduct of the directors of Hiram Walker was to maximize the position of all their shareholders after Gulf’s takeover bid…</a:t>
            </a:r>
            <a:r>
              <a:rPr lang="en-CA" i="1" dirty="0">
                <a:solidFill>
                  <a:schemeClr val="bg1"/>
                </a:solidFill>
              </a:rPr>
              <a:t>”</a:t>
            </a:r>
            <a:endParaRPr lang="en-CA" dirty="0">
              <a:solidFill>
                <a:schemeClr val="bg1"/>
              </a:solidFill>
            </a:endParaRPr>
          </a:p>
          <a:p>
            <a:pPr marL="0" indent="0">
              <a:buNone/>
            </a:pPr>
            <a:endParaRPr lang="en-US" dirty="0"/>
          </a:p>
        </p:txBody>
      </p:sp>
    </p:spTree>
    <p:extLst>
      <p:ext uri="{BB962C8B-B14F-4D97-AF65-F5344CB8AC3E}">
        <p14:creationId xmlns:p14="http://schemas.microsoft.com/office/powerpoint/2010/main" val="1962665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65"/>
            <a:ext cx="8686800" cy="877578"/>
          </a:xfrm>
        </p:spPr>
        <p:txBody>
          <a:bodyPr>
            <a:normAutofit/>
          </a:bodyPr>
          <a:lstStyle/>
          <a:p>
            <a:r>
              <a:rPr lang="en-CA" dirty="0">
                <a:solidFill>
                  <a:srgbClr val="FFFFFF"/>
                </a:solidFill>
              </a:rPr>
              <a:t>P</a:t>
            </a:r>
            <a:r>
              <a:rPr lang="en-CA" dirty="0" smtClean="0">
                <a:solidFill>
                  <a:srgbClr val="FFFFFF"/>
                </a:solidFill>
              </a:rPr>
              <a:t>rinciples of </a:t>
            </a:r>
            <a:r>
              <a:rPr lang="en-CA" b="1" i="1" dirty="0" smtClean="0">
                <a:solidFill>
                  <a:srgbClr val="FFFF00"/>
                </a:solidFill>
              </a:rPr>
              <a:t>Olympia </a:t>
            </a:r>
            <a:r>
              <a:rPr lang="en-CA" b="1" i="1" dirty="0">
                <a:solidFill>
                  <a:srgbClr val="FFFF00"/>
                </a:solidFill>
              </a:rPr>
              <a:t>&amp; </a:t>
            </a:r>
            <a:r>
              <a:rPr lang="en-CA" b="1" i="1" dirty="0" smtClean="0">
                <a:solidFill>
                  <a:srgbClr val="FFFF00"/>
                </a:solidFill>
              </a:rPr>
              <a:t>York</a:t>
            </a:r>
            <a:endParaRPr lang="en-US" dirty="0">
              <a:solidFill>
                <a:srgbClr val="FFFF00"/>
              </a:solidFill>
            </a:endParaRPr>
          </a:p>
        </p:txBody>
      </p:sp>
      <p:sp>
        <p:nvSpPr>
          <p:cNvPr id="3" name="Content Placeholder 2"/>
          <p:cNvSpPr>
            <a:spLocks noGrp="1"/>
          </p:cNvSpPr>
          <p:nvPr>
            <p:ph sz="quarter" idx="10"/>
          </p:nvPr>
        </p:nvSpPr>
        <p:spPr>
          <a:xfrm>
            <a:off x="131953" y="940242"/>
            <a:ext cx="8890402" cy="5394025"/>
          </a:xfrm>
        </p:spPr>
        <p:txBody>
          <a:bodyPr>
            <a:normAutofit/>
          </a:bodyPr>
          <a:lstStyle/>
          <a:p>
            <a:pPr lvl="0"/>
            <a:r>
              <a:rPr lang="en-CA" sz="2800" dirty="0">
                <a:solidFill>
                  <a:srgbClr val="FFFFFF"/>
                </a:solidFill>
              </a:rPr>
              <a:t>When directors act </a:t>
            </a:r>
            <a:r>
              <a:rPr lang="en-CA" sz="2800" dirty="0">
                <a:solidFill>
                  <a:srgbClr val="FFFF00"/>
                </a:solidFill>
              </a:rPr>
              <a:t>in the best interests of the company</a:t>
            </a:r>
            <a:r>
              <a:rPr lang="en-CA" sz="2800" dirty="0">
                <a:solidFill>
                  <a:srgbClr val="FFFFFF"/>
                </a:solidFill>
              </a:rPr>
              <a:t> and </a:t>
            </a:r>
            <a:r>
              <a:rPr lang="en-CA" sz="2800" dirty="0">
                <a:solidFill>
                  <a:srgbClr val="FFFF00"/>
                </a:solidFill>
              </a:rPr>
              <a:t>in good faith</a:t>
            </a:r>
            <a:r>
              <a:rPr lang="en-CA" sz="2800" dirty="0">
                <a:solidFill>
                  <a:srgbClr val="CCFFCC"/>
                </a:solidFill>
              </a:rPr>
              <a:t>, it matters not that they also benefit from their action </a:t>
            </a:r>
            <a:r>
              <a:rPr lang="en-CA" sz="2800" dirty="0">
                <a:solidFill>
                  <a:srgbClr val="FFFFFF"/>
                </a:solidFill>
              </a:rPr>
              <a:t>(in this case by becoming more entrenched in the company). In other words </a:t>
            </a:r>
            <a:r>
              <a:rPr lang="en-CA" sz="2800" dirty="0">
                <a:solidFill>
                  <a:srgbClr val="FFFF00"/>
                </a:solidFill>
              </a:rPr>
              <a:t>self-entrenchment will not necessarily be inferred</a:t>
            </a:r>
            <a:r>
              <a:rPr lang="en-CA" sz="2800" dirty="0">
                <a:solidFill>
                  <a:srgbClr val="FFFFFF"/>
                </a:solidFill>
              </a:rPr>
              <a:t> where retaining control is secondary to the more important purpose of acting in good faith and in the company best interests.</a:t>
            </a:r>
          </a:p>
          <a:p>
            <a:pPr lvl="0"/>
            <a:r>
              <a:rPr lang="en-CA" sz="2800" dirty="0">
                <a:solidFill>
                  <a:srgbClr val="FFFFFF"/>
                </a:solidFill>
              </a:rPr>
              <a:t>It is the </a:t>
            </a:r>
            <a:r>
              <a:rPr lang="en-CA" sz="2800" dirty="0">
                <a:solidFill>
                  <a:srgbClr val="FFFF00"/>
                </a:solidFill>
              </a:rPr>
              <a:t>duty of the directors in a take-over battle to </a:t>
            </a:r>
            <a:r>
              <a:rPr lang="en-CA" sz="2800" dirty="0">
                <a:solidFill>
                  <a:srgbClr val="CCFFCC"/>
                </a:solidFill>
              </a:rPr>
              <a:t>take all reasonable steps </a:t>
            </a:r>
            <a:r>
              <a:rPr lang="en-CA" sz="2800" dirty="0">
                <a:solidFill>
                  <a:srgbClr val="FFFF00"/>
                </a:solidFill>
              </a:rPr>
              <a:t>to maximize shareholders </a:t>
            </a:r>
            <a:r>
              <a:rPr lang="en-CA" sz="2800" dirty="0" smtClean="0">
                <a:solidFill>
                  <a:srgbClr val="FFFF00"/>
                </a:solidFill>
              </a:rPr>
              <a:t>value</a:t>
            </a:r>
            <a:r>
              <a:rPr lang="en-CA" sz="2800" dirty="0" smtClean="0">
                <a:solidFill>
                  <a:srgbClr val="FFFFFF"/>
                </a:solidFill>
              </a:rPr>
              <a:t>. </a:t>
            </a:r>
            <a:r>
              <a:rPr lang="en-CA" sz="2800" dirty="0">
                <a:solidFill>
                  <a:srgbClr val="FFFFFF"/>
                </a:solidFill>
              </a:rPr>
              <a:t>In maximizing shareholder value directors may rely on professional advice as to the adequacy of a bid, and that such reliance will be evidence of acting in good faith and on reasonable grounds.</a:t>
            </a:r>
          </a:p>
          <a:p>
            <a:endParaRPr lang="en-US" dirty="0"/>
          </a:p>
        </p:txBody>
      </p:sp>
    </p:spTree>
    <p:extLst>
      <p:ext uri="{BB962C8B-B14F-4D97-AF65-F5344CB8AC3E}">
        <p14:creationId xmlns:p14="http://schemas.microsoft.com/office/powerpoint/2010/main" val="3107337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02" y="13179"/>
            <a:ext cx="8406398" cy="778605"/>
          </a:xfrm>
        </p:spPr>
        <p:txBody>
          <a:bodyPr>
            <a:noAutofit/>
          </a:bodyPr>
          <a:lstStyle/>
          <a:p>
            <a:r>
              <a:rPr lang="en-US" sz="4400" b="1" dirty="0" smtClean="0">
                <a:solidFill>
                  <a:srgbClr val="FFFF00"/>
                </a:solidFill>
              </a:rPr>
              <a:t>Context</a:t>
            </a:r>
            <a:r>
              <a:rPr lang="mr-IN" sz="4400" b="1" dirty="0" smtClean="0">
                <a:solidFill>
                  <a:schemeClr val="bg1"/>
                </a:solidFill>
              </a:rPr>
              <a:t>…</a:t>
            </a:r>
            <a:endParaRPr lang="en-US" sz="4400" b="1" dirty="0">
              <a:solidFill>
                <a:schemeClr val="bg1"/>
              </a:solidFill>
            </a:endParaRPr>
          </a:p>
        </p:txBody>
      </p:sp>
      <p:sp>
        <p:nvSpPr>
          <p:cNvPr id="3" name="Content Placeholder 2"/>
          <p:cNvSpPr>
            <a:spLocks noGrp="1"/>
          </p:cNvSpPr>
          <p:nvPr>
            <p:ph sz="quarter" idx="10"/>
          </p:nvPr>
        </p:nvSpPr>
        <p:spPr>
          <a:xfrm>
            <a:off x="280402" y="791784"/>
            <a:ext cx="8863598" cy="5509493"/>
          </a:xfrm>
        </p:spPr>
        <p:txBody>
          <a:bodyPr>
            <a:normAutofit/>
          </a:bodyPr>
          <a:lstStyle/>
          <a:p>
            <a:pPr marL="0" indent="0">
              <a:lnSpc>
                <a:spcPct val="90000"/>
              </a:lnSpc>
              <a:buNone/>
            </a:pPr>
            <a:r>
              <a:rPr lang="en-CA" i="1" dirty="0">
                <a:solidFill>
                  <a:srgbClr val="FFFFFF"/>
                </a:solidFill>
              </a:rPr>
              <a:t>The "insider" affidavit is supplemented by the </a:t>
            </a:r>
            <a:r>
              <a:rPr lang="en-CA" i="1" dirty="0">
                <a:solidFill>
                  <a:srgbClr val="FFFF00"/>
                </a:solidFill>
              </a:rPr>
              <a:t>affidavit of Allen T. Lambert, an "outside" </a:t>
            </a:r>
            <a:r>
              <a:rPr lang="en-CA" i="1" dirty="0" smtClean="0">
                <a:solidFill>
                  <a:srgbClr val="FFFF00"/>
                </a:solidFill>
              </a:rPr>
              <a:t>director</a:t>
            </a:r>
            <a:r>
              <a:rPr lang="mr-IN" i="1" dirty="0" smtClean="0">
                <a:solidFill>
                  <a:srgbClr val="FFFFFF"/>
                </a:solidFill>
              </a:rPr>
              <a:t>…</a:t>
            </a:r>
            <a:r>
              <a:rPr lang="en-CA" i="1" dirty="0" smtClean="0">
                <a:solidFill>
                  <a:srgbClr val="FFFFFF"/>
                </a:solidFill>
              </a:rPr>
              <a:t>The </a:t>
            </a:r>
            <a:r>
              <a:rPr lang="en-CA" i="1" dirty="0">
                <a:solidFill>
                  <a:srgbClr val="FFFFFF"/>
                </a:solidFill>
              </a:rPr>
              <a:t>extent of his independence and </a:t>
            </a:r>
            <a:r>
              <a:rPr lang="en-CA" i="1" dirty="0">
                <a:solidFill>
                  <a:srgbClr val="FFFF00"/>
                </a:solidFill>
              </a:rPr>
              <a:t>his business acumen </a:t>
            </a:r>
            <a:r>
              <a:rPr lang="en-CA" i="1" dirty="0">
                <a:solidFill>
                  <a:srgbClr val="FFFFFF"/>
                </a:solidFill>
              </a:rPr>
              <a:t>may be drawn from his corporate involvement. Between </a:t>
            </a:r>
            <a:r>
              <a:rPr lang="en-CA" i="1" dirty="0">
                <a:solidFill>
                  <a:srgbClr val="CCFFCC"/>
                </a:solidFill>
              </a:rPr>
              <a:t>1961 and 1978 he was president and/or C.E.O. of the Toronto-Dominion Bank</a:t>
            </a:r>
            <a:r>
              <a:rPr lang="en-CA" i="1" dirty="0">
                <a:solidFill>
                  <a:srgbClr val="FFFFFF"/>
                </a:solidFill>
              </a:rPr>
              <a:t>. He is presently chairman and a director of </a:t>
            </a:r>
            <a:r>
              <a:rPr lang="en-CA" i="1" dirty="0" err="1">
                <a:solidFill>
                  <a:srgbClr val="FFFFFF"/>
                </a:solidFill>
              </a:rPr>
              <a:t>Trilon</a:t>
            </a:r>
            <a:r>
              <a:rPr lang="en-CA" i="1" dirty="0">
                <a:solidFill>
                  <a:srgbClr val="FFFFFF"/>
                </a:solidFill>
              </a:rPr>
              <a:t> Financial Corporation, London Life Insurance Company and Hudson Bay </a:t>
            </a:r>
            <a:r>
              <a:rPr lang="en-CA" i="1" dirty="0" smtClean="0">
                <a:solidFill>
                  <a:srgbClr val="FFFFFF"/>
                </a:solidFill>
              </a:rPr>
              <a:t>Mining</a:t>
            </a:r>
            <a:r>
              <a:rPr lang="mr-IN" i="1" dirty="0" smtClean="0">
                <a:solidFill>
                  <a:srgbClr val="FFFFFF"/>
                </a:solidFill>
              </a:rPr>
              <a:t>…</a:t>
            </a:r>
            <a:endParaRPr lang="en-CA" i="1" dirty="0" smtClean="0">
              <a:solidFill>
                <a:srgbClr val="FFFFFF"/>
              </a:solidFill>
            </a:endParaRPr>
          </a:p>
          <a:p>
            <a:pPr marL="0" indent="0">
              <a:lnSpc>
                <a:spcPct val="90000"/>
              </a:lnSpc>
              <a:buNone/>
            </a:pPr>
            <a:r>
              <a:rPr lang="en-CA" i="1" dirty="0" smtClean="0">
                <a:solidFill>
                  <a:srgbClr val="FFFFFF"/>
                </a:solidFill>
              </a:rPr>
              <a:t>Mr</a:t>
            </a:r>
            <a:r>
              <a:rPr lang="en-CA" i="1" dirty="0">
                <a:solidFill>
                  <a:srgbClr val="FFFFFF"/>
                </a:solidFill>
              </a:rPr>
              <a:t>. Lambert attended the four meetings previously referred to. He also confirms that at the outset of each meeting the board was advised of the directors' obligation to act in the best interest of the shareholders of Hiram Walker with respect to the Gulf </a:t>
            </a:r>
            <a:r>
              <a:rPr lang="en-CA" i="1" dirty="0" smtClean="0">
                <a:solidFill>
                  <a:srgbClr val="FFFFFF"/>
                </a:solidFill>
              </a:rPr>
              <a:t>offer</a:t>
            </a:r>
            <a:r>
              <a:rPr lang="mr-IN" i="1" dirty="0" smtClean="0">
                <a:solidFill>
                  <a:srgbClr val="FFFFFF"/>
                </a:solidFill>
              </a:rPr>
              <a:t>…</a:t>
            </a:r>
            <a:r>
              <a:rPr lang="en-CA" i="1" dirty="0" smtClean="0">
                <a:solidFill>
                  <a:srgbClr val="FFFFFF"/>
                </a:solidFill>
              </a:rPr>
              <a:t>Mr</a:t>
            </a:r>
            <a:r>
              <a:rPr lang="en-CA" i="1" dirty="0">
                <a:solidFill>
                  <a:srgbClr val="FFFFFF"/>
                </a:solidFill>
              </a:rPr>
              <a:t>. Lambert states that this decision represented the best exercise of his business judgment. </a:t>
            </a:r>
            <a:r>
              <a:rPr lang="en-CA" i="1" dirty="0">
                <a:solidFill>
                  <a:srgbClr val="FFFF00"/>
                </a:solidFill>
              </a:rPr>
              <a:t>Mr. Lambert says it was made solely in the best interest of shareholders and not in any way for the purpose of entrenching management</a:t>
            </a:r>
            <a:r>
              <a:rPr lang="en-CA" i="1" dirty="0">
                <a:solidFill>
                  <a:srgbClr val="FFFFFF"/>
                </a:solidFill>
              </a:rPr>
              <a:t>.</a:t>
            </a:r>
          </a:p>
          <a:p>
            <a:pPr marL="0" indent="0">
              <a:buNone/>
            </a:pPr>
            <a:endParaRPr lang="en-US" dirty="0"/>
          </a:p>
        </p:txBody>
      </p:sp>
    </p:spTree>
    <p:extLst>
      <p:ext uri="{BB962C8B-B14F-4D97-AF65-F5344CB8AC3E}">
        <p14:creationId xmlns:p14="http://schemas.microsoft.com/office/powerpoint/2010/main" val="4178106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1-27 at 9.42.50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90" r="287"/>
          <a:stretch/>
        </p:blipFill>
        <p:spPr>
          <a:xfrm>
            <a:off x="214425" y="1061728"/>
            <a:ext cx="5179196" cy="3494465"/>
          </a:xfr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621" y="3117648"/>
            <a:ext cx="3607012" cy="2705259"/>
          </a:xfrm>
          <a:prstGeom prst="rect">
            <a:avLst/>
          </a:prstGeom>
        </p:spPr>
      </p:pic>
    </p:spTree>
    <p:extLst>
      <p:ext uri="{BB962C8B-B14F-4D97-AF65-F5344CB8AC3E}">
        <p14:creationId xmlns:p14="http://schemas.microsoft.com/office/powerpoint/2010/main" val="35722184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dirty="0" smtClean="0">
                <a:solidFill>
                  <a:schemeClr val="bg1"/>
                </a:solidFill>
                <a:latin typeface="American Typewriter"/>
                <a:cs typeface="American Typewriter"/>
              </a:rPr>
              <a:t>Difference between</a:t>
            </a:r>
            <a:r>
              <a:rPr lang="mr-IN" sz="4400" dirty="0" smtClean="0">
                <a:solidFill>
                  <a:schemeClr val="bg1"/>
                </a:solidFill>
                <a:latin typeface="American Typewriter"/>
                <a:cs typeface="American Typewriter"/>
              </a:rPr>
              <a:t>…</a:t>
            </a:r>
            <a:endParaRPr lang="en-US" sz="4400" dirty="0">
              <a:solidFill>
                <a:schemeClr val="bg1"/>
              </a:solidFill>
              <a:latin typeface="American Typewriter"/>
              <a:cs typeface="American Typewriter"/>
            </a:endParaRPr>
          </a:p>
        </p:txBody>
      </p:sp>
      <p:sp>
        <p:nvSpPr>
          <p:cNvPr id="3" name="Content Placeholder 2"/>
          <p:cNvSpPr>
            <a:spLocks noGrp="1"/>
          </p:cNvSpPr>
          <p:nvPr>
            <p:ph sz="quarter" idx="10"/>
          </p:nvPr>
        </p:nvSpPr>
        <p:spPr>
          <a:xfrm>
            <a:off x="457200" y="1016000"/>
            <a:ext cx="6569351" cy="4922376"/>
          </a:xfrm>
        </p:spPr>
        <p:txBody>
          <a:bodyPr>
            <a:noAutofit/>
          </a:bodyPr>
          <a:lstStyle/>
          <a:p>
            <a:pPr marL="0" indent="0">
              <a:buNone/>
            </a:pPr>
            <a:r>
              <a:rPr lang="en-CA" sz="4000" dirty="0">
                <a:solidFill>
                  <a:srgbClr val="FFFF00"/>
                </a:solidFill>
              </a:rPr>
              <a:t>T</a:t>
            </a:r>
            <a:r>
              <a:rPr lang="en-CA" sz="4000" dirty="0" smtClean="0">
                <a:solidFill>
                  <a:srgbClr val="FFFF00"/>
                </a:solidFill>
              </a:rPr>
              <a:t>aking reasonable </a:t>
            </a:r>
            <a:r>
              <a:rPr lang="en-CA" sz="4000" dirty="0">
                <a:solidFill>
                  <a:srgbClr val="FFFF00"/>
                </a:solidFill>
              </a:rPr>
              <a:t>steps to maximize shareholders </a:t>
            </a:r>
            <a:r>
              <a:rPr lang="en-CA" sz="4000" dirty="0" smtClean="0">
                <a:solidFill>
                  <a:srgbClr val="FFFF00"/>
                </a:solidFill>
              </a:rPr>
              <a:t>value </a:t>
            </a:r>
            <a:r>
              <a:rPr lang="en-CA" sz="4000" dirty="0" smtClean="0">
                <a:solidFill>
                  <a:srgbClr val="EE4050"/>
                </a:solidFill>
              </a:rPr>
              <a:t>in the context of the best interests of the company </a:t>
            </a:r>
          </a:p>
          <a:p>
            <a:pPr marL="0" indent="0">
              <a:buNone/>
            </a:pPr>
            <a:r>
              <a:rPr lang="en-CA" sz="4000" dirty="0" smtClean="0">
                <a:solidFill>
                  <a:srgbClr val="FFFFFF"/>
                </a:solidFill>
              </a:rPr>
              <a:t>&amp;</a:t>
            </a:r>
            <a:r>
              <a:rPr lang="en-CA" sz="4000" dirty="0" smtClean="0">
                <a:solidFill>
                  <a:srgbClr val="FFFF00"/>
                </a:solidFill>
              </a:rPr>
              <a:t> </a:t>
            </a:r>
            <a:r>
              <a:rPr lang="en-CA" sz="4000" dirty="0" smtClean="0">
                <a:solidFill>
                  <a:srgbClr val="FFFFFF"/>
                </a:solidFill>
              </a:rPr>
              <a:t>Directors obligation where </a:t>
            </a:r>
            <a:r>
              <a:rPr lang="en-CA" sz="4000" dirty="0">
                <a:solidFill>
                  <a:srgbClr val="FFFFFF"/>
                </a:solidFill>
              </a:rPr>
              <a:t>a company is </a:t>
            </a:r>
            <a:r>
              <a:rPr lang="en-CA" sz="4000" dirty="0" smtClean="0">
                <a:solidFill>
                  <a:srgbClr val="FFFFFF"/>
                </a:solidFill>
              </a:rPr>
              <a:t>for </a:t>
            </a:r>
            <a:r>
              <a:rPr lang="en-CA" sz="4000" dirty="0">
                <a:solidFill>
                  <a:srgbClr val="FFFFFF"/>
                </a:solidFill>
              </a:rPr>
              <a:t>sale</a:t>
            </a:r>
            <a:r>
              <a:rPr lang="en-CA" sz="4000" dirty="0" smtClean="0">
                <a:solidFill>
                  <a:srgbClr val="FFFFFF"/>
                </a:solidFill>
              </a:rPr>
              <a:t> </a:t>
            </a:r>
            <a:r>
              <a:rPr lang="en-CA" sz="4000" dirty="0">
                <a:solidFill>
                  <a:schemeClr val="tx2">
                    <a:lumMod val="40000"/>
                    <a:lumOff val="60000"/>
                  </a:schemeClr>
                </a:solidFill>
              </a:rPr>
              <a:t>to conduct an auction</a:t>
            </a:r>
            <a:r>
              <a:rPr lang="en-CA" sz="4000" dirty="0">
                <a:solidFill>
                  <a:srgbClr val="FFFFFF"/>
                </a:solidFill>
              </a:rPr>
              <a:t> of the company’s </a:t>
            </a:r>
            <a:r>
              <a:rPr lang="en-CA" sz="4000" dirty="0" smtClean="0">
                <a:solidFill>
                  <a:srgbClr val="FFFFFF"/>
                </a:solidFill>
              </a:rPr>
              <a:t>shares.</a:t>
            </a:r>
            <a:endParaRPr lang="en-US" sz="4000" dirty="0"/>
          </a:p>
        </p:txBody>
      </p:sp>
      <p:pic>
        <p:nvPicPr>
          <p:cNvPr id="5" name="Picture 4"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551" y="1359219"/>
            <a:ext cx="1564555" cy="778605"/>
          </a:xfrm>
          <a:prstGeom prst="rect">
            <a:avLst/>
          </a:prstGeom>
        </p:spPr>
      </p:pic>
      <p:pic>
        <p:nvPicPr>
          <p:cNvPr id="6" name="Picture 5" descr="Flag_of_the_United_States.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551" y="4549860"/>
            <a:ext cx="1564555" cy="823999"/>
          </a:xfrm>
          <a:prstGeom prst="rect">
            <a:avLst/>
          </a:prstGeom>
        </p:spPr>
      </p:pic>
    </p:spTree>
    <p:extLst>
      <p:ext uri="{BB962C8B-B14F-4D97-AF65-F5344CB8AC3E}">
        <p14:creationId xmlns:p14="http://schemas.microsoft.com/office/powerpoint/2010/main" val="927050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7" y="29674"/>
            <a:ext cx="8962563" cy="1016000"/>
          </a:xfrm>
        </p:spPr>
        <p:txBody>
          <a:bodyPr>
            <a:normAutofit/>
          </a:bodyPr>
          <a:lstStyle/>
          <a:p>
            <a:r>
              <a:rPr lang="en-US" dirty="0" smtClean="0">
                <a:solidFill>
                  <a:srgbClr val="FFFF00"/>
                </a:solidFill>
              </a:rPr>
              <a:t>The Revlon Principle</a:t>
            </a:r>
            <a:r>
              <a:rPr lang="en-US" dirty="0" smtClean="0">
                <a:solidFill>
                  <a:srgbClr val="FFFFFF"/>
                </a:solidFill>
              </a:rPr>
              <a:t> </a:t>
            </a:r>
            <a:r>
              <a:rPr lang="en-US" b="1" dirty="0" smtClean="0">
                <a:solidFill>
                  <a:srgbClr val="FFFFFF"/>
                </a:solidFill>
              </a:rPr>
              <a:t>(NOT OUR LAW)</a:t>
            </a:r>
            <a:endParaRPr lang="en-US" b="1" dirty="0">
              <a:solidFill>
                <a:srgbClr val="FFFFFF"/>
              </a:solidFill>
            </a:endParaRPr>
          </a:p>
        </p:txBody>
      </p:sp>
      <p:pic>
        <p:nvPicPr>
          <p:cNvPr id="4" name="Content Placeholder 3" descr="Screen Shot 2016-11-22 at 7.20.42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16" r="-412"/>
          <a:stretch/>
        </p:blipFill>
        <p:spPr>
          <a:xfrm>
            <a:off x="2837010" y="1046163"/>
            <a:ext cx="3661725" cy="4892675"/>
          </a:xfrm>
        </p:spPr>
      </p:pic>
    </p:spTree>
    <p:extLst>
      <p:ext uri="{BB962C8B-B14F-4D97-AF65-F5344CB8AC3E}">
        <p14:creationId xmlns:p14="http://schemas.microsoft.com/office/powerpoint/2010/main" val="4199841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8482008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00"/>
                </a:solidFill>
              </a:rPr>
              <a:t>5</a:t>
            </a:r>
            <a:r>
              <a:rPr lang="en-US" sz="4400" b="1" baseline="30000" dirty="0" smtClean="0">
                <a:solidFill>
                  <a:srgbClr val="FFFF00"/>
                </a:solidFill>
              </a:rPr>
              <a:t>th</a:t>
            </a:r>
            <a:r>
              <a:rPr lang="en-US" sz="4400" b="1" dirty="0" smtClean="0">
                <a:solidFill>
                  <a:srgbClr val="FFFF00"/>
                </a:solidFill>
              </a:rPr>
              <a:t>: </a:t>
            </a:r>
            <a:r>
              <a:rPr lang="en-US" sz="4400" b="1" dirty="0" smtClean="0">
                <a:solidFill>
                  <a:schemeClr val="bg1"/>
                </a:solidFill>
              </a:rPr>
              <a:t>Office Hours </a:t>
            </a:r>
            <a:r>
              <a:rPr lang="en-US" sz="4400" b="1" dirty="0" smtClean="0">
                <a:solidFill>
                  <a:srgbClr val="FFFF00"/>
                </a:solidFill>
              </a:rPr>
              <a:t>Today</a:t>
            </a:r>
            <a:endParaRPr lang="en-US" sz="4400" b="1" dirty="0">
              <a:solidFill>
                <a:srgbClr val="FFFF00"/>
              </a:solidFill>
            </a:endParaRPr>
          </a:p>
        </p:txBody>
      </p:sp>
      <p:sp>
        <p:nvSpPr>
          <p:cNvPr id="3" name="Content Placeholder 2"/>
          <p:cNvSpPr>
            <a:spLocks noGrp="1"/>
          </p:cNvSpPr>
          <p:nvPr>
            <p:ph sz="quarter" idx="10"/>
          </p:nvPr>
        </p:nvSpPr>
        <p:spPr>
          <a:xfrm>
            <a:off x="457200" y="1016000"/>
            <a:ext cx="8229600" cy="4710134"/>
          </a:xfrm>
        </p:spPr>
        <p:txBody>
          <a:bodyPr>
            <a:normAutofit/>
          </a:bodyPr>
          <a:lstStyle/>
          <a:p>
            <a:pPr marL="0" indent="0">
              <a:buNone/>
            </a:pPr>
            <a:r>
              <a:rPr lang="en-US" sz="4000" dirty="0" smtClean="0">
                <a:solidFill>
                  <a:schemeClr val="bg1"/>
                </a:solidFill>
              </a:rPr>
              <a:t>Until 2 PM or until everyone is done or by appointment</a:t>
            </a:r>
            <a:endParaRPr lang="en-US" sz="4000" dirty="0">
              <a:solidFill>
                <a:schemeClr val="bg1"/>
              </a:solidFill>
            </a:endParaRPr>
          </a:p>
        </p:txBody>
      </p:sp>
      <p:pic>
        <p:nvPicPr>
          <p:cNvPr id="4" name="Picture 3" descr="IMG_035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563" y="2787738"/>
            <a:ext cx="3917862" cy="2938396"/>
          </a:xfrm>
          <a:prstGeom prst="rect">
            <a:avLst/>
          </a:prstGeom>
        </p:spPr>
      </p:pic>
    </p:spTree>
    <p:extLst>
      <p:ext uri="{BB962C8B-B14F-4D97-AF65-F5344CB8AC3E}">
        <p14:creationId xmlns:p14="http://schemas.microsoft.com/office/powerpoint/2010/main" val="40910383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68"/>
            <a:ext cx="9144000" cy="1227125"/>
          </a:xfrm>
        </p:spPr>
        <p:txBody>
          <a:bodyPr>
            <a:no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Wednesday</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endParaRPr>
          </a:p>
        </p:txBody>
      </p:sp>
      <p:sp>
        <p:nvSpPr>
          <p:cNvPr id="3" name="Content Placeholder 2"/>
          <p:cNvSpPr>
            <a:spLocks noGrp="1"/>
          </p:cNvSpPr>
          <p:nvPr>
            <p:ph sz="quarter" idx="10"/>
          </p:nvPr>
        </p:nvSpPr>
        <p:spPr>
          <a:xfrm>
            <a:off x="457199" y="1666044"/>
            <a:ext cx="8229601" cy="4222846"/>
          </a:xfrm>
        </p:spPr>
        <p:txBody>
          <a:bodyPr/>
          <a:lstStyle/>
          <a:p>
            <a:pPr marL="0" indent="0" algn="ctr">
              <a:buNone/>
            </a:pPr>
            <a:r>
              <a:rPr lang="en-CA" sz="4000" dirty="0">
                <a:solidFill>
                  <a:srgbClr val="FFFF00"/>
                </a:solidFill>
              </a:rPr>
              <a:t>MAJORITY RULE &amp; PROTECTING MINORITY INTERESTS</a:t>
            </a:r>
            <a:endParaRPr lang="en-CA" sz="4000" b="1" dirty="0">
              <a:solidFill>
                <a:srgbClr val="FFFF00"/>
              </a:solidFill>
            </a:endParaRPr>
          </a:p>
          <a:p>
            <a:pPr marL="0" indent="0">
              <a:buNone/>
            </a:pPr>
            <a:endParaRPr lang="en-US" dirty="0"/>
          </a:p>
        </p:txBody>
      </p:sp>
      <p:pic>
        <p:nvPicPr>
          <p:cNvPr id="4" name="Picture 3" descr="Unit-8-768x5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597" y="3138555"/>
            <a:ext cx="4141679" cy="2750335"/>
          </a:xfrm>
          <a:prstGeom prst="rect">
            <a:avLst/>
          </a:prstGeom>
        </p:spPr>
      </p:pic>
    </p:spTree>
    <p:extLst>
      <p:ext uri="{BB962C8B-B14F-4D97-AF65-F5344CB8AC3E}">
        <p14:creationId xmlns:p14="http://schemas.microsoft.com/office/powerpoint/2010/main" val="1664922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3600" b="1" dirty="0" smtClean="0">
                <a:solidFill>
                  <a:srgbClr val="FFFF00"/>
                </a:solidFill>
                <a:latin typeface="+mn-lt"/>
                <a:cs typeface="Times New Roman"/>
              </a:rPr>
              <a:t>Do I have </a:t>
            </a:r>
            <a:r>
              <a:rPr lang="en-US" sz="3600" b="1" dirty="0" smtClean="0">
                <a:solidFill>
                  <a:srgbClr val="FFFFFF"/>
                </a:solidFill>
                <a:latin typeface="+mn-lt"/>
                <a:cs typeface="Times New Roman"/>
              </a:rPr>
              <a:t>“fi-cat-</a:t>
            </a:r>
            <a:r>
              <a:rPr lang="en-US" sz="3600" b="1" dirty="0" err="1" smtClean="0">
                <a:solidFill>
                  <a:srgbClr val="FFFFFF"/>
                </a:solidFill>
                <a:latin typeface="+mn-lt"/>
                <a:cs typeface="Times New Roman"/>
              </a:rPr>
              <a:t>iary</a:t>
            </a:r>
            <a:r>
              <a:rPr lang="en-US" sz="3600" b="1" dirty="0" smtClean="0">
                <a:solidFill>
                  <a:srgbClr val="FFFFFF"/>
                </a:solidFill>
                <a:latin typeface="+mn-lt"/>
                <a:cs typeface="Times New Roman"/>
              </a:rPr>
              <a:t>” </a:t>
            </a:r>
            <a:r>
              <a:rPr lang="en-US" sz="3600" b="1" dirty="0" smtClean="0">
                <a:solidFill>
                  <a:srgbClr val="FFFF00"/>
                </a:solidFill>
                <a:latin typeface="+mn-lt"/>
                <a:cs typeface="Times New Roman"/>
              </a:rPr>
              <a:t>obligations</a:t>
            </a:r>
            <a:r>
              <a:rPr lang="en-US" sz="3600" b="1" dirty="0">
                <a:solidFill>
                  <a:schemeClr val="bg1"/>
                </a:solidFill>
                <a:latin typeface="+mn-lt"/>
                <a:cs typeface="Times New Roman"/>
              </a:rPr>
              <a:t>?</a:t>
            </a:r>
            <a:r>
              <a:rPr lang="en-US" sz="3600" b="1" dirty="0" smtClean="0">
                <a:solidFill>
                  <a:srgbClr val="FFFF00"/>
                </a:solidFill>
                <a:latin typeface="+mn-lt"/>
                <a:cs typeface="Times New Roman"/>
              </a:rPr>
              <a:t> </a:t>
            </a:r>
            <a:endParaRPr lang="en-US" sz="36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12816040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40027388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60" y="0"/>
            <a:ext cx="7136340" cy="1016000"/>
          </a:xfrm>
        </p:spPr>
        <p:txBody>
          <a:bodyPr>
            <a:normAutofit/>
          </a:bodyPr>
          <a:lstStyle/>
          <a:p>
            <a:r>
              <a:rPr lang="en-US" sz="4400" b="1" dirty="0" smtClean="0">
                <a:solidFill>
                  <a:schemeClr val="bg1"/>
                </a:solidFill>
              </a:rPr>
              <a:t>6</a:t>
            </a:r>
            <a:r>
              <a:rPr lang="en-US" sz="4400" b="1" baseline="30000" dirty="0" smtClean="0">
                <a:solidFill>
                  <a:schemeClr val="bg1"/>
                </a:solidFill>
              </a:rPr>
              <a:t>th</a:t>
            </a:r>
            <a:r>
              <a:rPr lang="en-US" sz="4400" b="1" dirty="0" smtClean="0">
                <a:solidFill>
                  <a:schemeClr val="bg1"/>
                </a:solidFill>
              </a:rPr>
              <a:t>: </a:t>
            </a:r>
            <a:r>
              <a:rPr lang="en-US" sz="4400" b="1" dirty="0" smtClean="0">
                <a:solidFill>
                  <a:srgbClr val="FFFF00"/>
                </a:solidFill>
              </a:rPr>
              <a:t>News  of the Week</a:t>
            </a:r>
            <a:endParaRPr lang="en-US" sz="4400" b="1" dirty="0">
              <a:solidFill>
                <a:srgbClr val="FFFF00"/>
              </a:solidFill>
            </a:endParaRPr>
          </a:p>
        </p:txBody>
      </p:sp>
      <p:pic>
        <p:nvPicPr>
          <p:cNvPr id="4" name="Content Placeholder 3" descr="Screen Shot 2016-11-26 at 9.38.24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373" r="6"/>
          <a:stretch/>
        </p:blipFill>
        <p:spPr>
          <a:xfrm>
            <a:off x="1550460" y="1016000"/>
            <a:ext cx="6020401" cy="4938713"/>
          </a:xfrm>
        </p:spPr>
      </p:pic>
    </p:spTree>
    <p:extLst>
      <p:ext uri="{BB962C8B-B14F-4D97-AF65-F5344CB8AC3E}">
        <p14:creationId xmlns:p14="http://schemas.microsoft.com/office/powerpoint/2010/main" val="620367596"/>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11805</TotalTime>
  <Words>4039</Words>
  <Application>Microsoft Macintosh PowerPoint</Application>
  <PresentationFormat>On-screen Show (4:3)</PresentationFormat>
  <Paragraphs>258</Paragraphs>
  <Slides>82</Slides>
  <Notes>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CDM_PPT_Template </vt:lpstr>
      <vt:lpstr> The (Fiduciary) Obligations of Corporate Management #3 </vt:lpstr>
      <vt:lpstr>PowerPoint Presentation</vt:lpstr>
      <vt:lpstr>Evaluations</vt:lpstr>
      <vt:lpstr>Lecture Capture Monday</vt:lpstr>
      <vt:lpstr>3rd: Reminder</vt:lpstr>
      <vt:lpstr>4th: Extra Exam Preparation Class </vt:lpstr>
      <vt:lpstr>PowerPoint Presentation</vt:lpstr>
      <vt:lpstr>5th: Office Hours Today</vt:lpstr>
      <vt:lpstr>6th: News  of the Week</vt:lpstr>
      <vt:lpstr>PowerPoint Presentation</vt:lpstr>
      <vt:lpstr>PowerPoint Presentation</vt:lpstr>
      <vt:lpstr>  Continuing….Unit 7:  The (Fiduciary) Obligations  of Corporate Management   </vt:lpstr>
      <vt:lpstr>2 Duties of Directors in  </vt:lpstr>
      <vt:lpstr>And to whom is care diligence and skill owed?</vt:lpstr>
      <vt:lpstr>To whom are fiduciary duties owed ?</vt:lpstr>
      <vt:lpstr>Objective v. Subjective Standards</vt:lpstr>
      <vt:lpstr>Hint…</vt:lpstr>
      <vt:lpstr>PowerPoint Presentation</vt:lpstr>
      <vt:lpstr>Historical Context</vt:lpstr>
      <vt:lpstr>Peoples Department Stores v. Wise</vt:lpstr>
      <vt:lpstr>Canadian Aero Services Ltd. v. O’Malley:  (1) Fiduciary duty principle clearly applies to senior officers (2) makes the principle strict.</vt:lpstr>
      <vt:lpstr>Who are the fiduciary duties owed to?</vt:lpstr>
      <vt:lpstr>But others may be “considered”</vt:lpstr>
      <vt:lpstr>PowerPoint Presentation</vt:lpstr>
      <vt:lpstr>PowerPoint Presentation</vt:lpstr>
      <vt:lpstr>PowerPoint Presentation</vt:lpstr>
      <vt:lpstr> Aberdeen Railway Co. v. Blaikie Bros. [1843-60] All E.R. Rep 249 (1853) </vt:lpstr>
      <vt:lpstr>North-West Transportation Co. v. Beatty  (1887) 12 App. Cas. 589 (Ont. J.C.P.C.) </vt:lpstr>
      <vt:lpstr>A word about Validating Mistakes</vt:lpstr>
      <vt:lpstr>Statutory Conflict of Interest Protocols </vt:lpstr>
      <vt:lpstr>What is a “Disclosable Interest” ?  </vt:lpstr>
      <vt:lpstr>Zysko v. Thorarinson 2003 ABQB 911:  Shrumka J. quotes Welling </vt:lpstr>
      <vt:lpstr>PowerPoint Presentation</vt:lpstr>
      <vt:lpstr>Not a “Disclosable Interest”…</vt:lpstr>
      <vt:lpstr>  Obligation to account for profits </vt:lpstr>
      <vt:lpstr>  Approval of contracts and transactions </vt:lpstr>
      <vt:lpstr> POWERS OF THE COURT </vt:lpstr>
      <vt:lpstr>PowerPoint Presentation</vt:lpstr>
      <vt:lpstr> Validity of contracts and transactions </vt:lpstr>
      <vt:lpstr> LIMITATION OF OBLIGATIONS OF DIRECTORS AND SENIOR OFFICERS </vt:lpstr>
      <vt:lpstr> Disclosure of conflict of office or property </vt:lpstr>
      <vt:lpstr>PowerPoint Presentation</vt:lpstr>
      <vt:lpstr>Answer:</vt:lpstr>
      <vt:lpstr>PowerPoint Presentation</vt:lpstr>
      <vt:lpstr>PowerPoint Presentation</vt:lpstr>
      <vt:lpstr>Cook v. Deeks  [1916] 1 A.C. 554 (Ont.) </vt:lpstr>
      <vt:lpstr>PowerPoint Presentation</vt:lpstr>
      <vt:lpstr>PowerPoint Presentation</vt:lpstr>
      <vt:lpstr>Regal (Hastings) Ltd. v. Gulliver   [1942] 1 All E.R. 378 (House of Lords)</vt:lpstr>
      <vt:lpstr>PowerPoint Presentation</vt:lpstr>
      <vt:lpstr>PowerPoint Presentation</vt:lpstr>
      <vt:lpstr>PowerPoint Presentation</vt:lpstr>
      <vt:lpstr>PowerPoint Presentation</vt:lpstr>
      <vt:lpstr>Peso Silver Mines v. Cropper         [1966] S.C.R. 673 </vt:lpstr>
      <vt:lpstr>What happened to “strict”?</vt:lpstr>
      <vt:lpstr>Cartwright J. </vt:lpstr>
      <vt:lpstr>Industrial Development Consultants Ltd. v. Cooley [1972] 2 All E.R. 162 </vt:lpstr>
      <vt:lpstr>Why was Cooley found liable? Factors:</vt:lpstr>
      <vt:lpstr>Gravino v. Enerchem Transport Inc.  [2008] J.Q. NO 9347 (QUE. C.A.) </vt:lpstr>
      <vt:lpstr>PowerPoint Presentation</vt:lpstr>
      <vt:lpstr>Observations on the Judgment…</vt:lpstr>
      <vt:lpstr>The test…</vt:lpstr>
      <vt:lpstr>Most important factors when it comes to the application of the duty of loyalty to corporate opportunities…</vt:lpstr>
      <vt:lpstr>PowerPoint Presentation</vt:lpstr>
      <vt:lpstr> Conflict of Duty and Duty </vt:lpstr>
      <vt:lpstr>The saving grace of Ratification ?</vt:lpstr>
      <vt:lpstr> Bamford v. Bamford  [1969] 1 All E.R. 969(C.A.) </vt:lpstr>
      <vt:lpstr>Evidence of shareholder approval of ratification is admissible but not decisive </vt:lpstr>
      <vt:lpstr>PowerPoint Presentation</vt:lpstr>
      <vt:lpstr>Worst film about takeover bids…EVER</vt:lpstr>
      <vt:lpstr>PowerPoint Presentation</vt:lpstr>
      <vt:lpstr>Olympia and York Enterprises Ltd.  v. Hiram Walker Resouces Ltd. (1986), 59 O.R. (2d) 254 (H.C.J.) </vt:lpstr>
      <vt:lpstr>PowerPoint Presentation</vt:lpstr>
      <vt:lpstr>Principles of Olympia &amp; York</vt:lpstr>
      <vt:lpstr>Context…</vt:lpstr>
      <vt:lpstr>PowerPoint Presentation</vt:lpstr>
      <vt:lpstr>Difference between…</vt:lpstr>
      <vt:lpstr>The Revlon Principle (NOT OUR LAW)</vt:lpstr>
      <vt:lpstr>PowerPoint Presentation</vt:lpstr>
      <vt:lpstr>Coming Wednesday</vt:lpstr>
      <vt:lpstr>Do I have “fi-cat-iary” obligations? </vt:lpstr>
      <vt:lpstr>PowerPoint Presentation</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Controlling the Controllers</dc:title>
  <dc:creator>Jon Festinger</dc:creator>
  <cp:lastModifiedBy>Jon Festinger</cp:lastModifiedBy>
  <cp:revision>1088</cp:revision>
  <cp:lastPrinted>2013-11-20T04:46:48Z</cp:lastPrinted>
  <dcterms:created xsi:type="dcterms:W3CDTF">2013-03-18T21:23:38Z</dcterms:created>
  <dcterms:modified xsi:type="dcterms:W3CDTF">2016-11-28T23:50:17Z</dcterms:modified>
</cp:coreProperties>
</file>