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300" r:id="rId2"/>
    <p:sldId id="965" r:id="rId3"/>
    <p:sldId id="1340" r:id="rId4"/>
    <p:sldId id="966" r:id="rId5"/>
    <p:sldId id="1447" r:id="rId6"/>
    <p:sldId id="1300" r:id="rId7"/>
    <p:sldId id="1451" r:id="rId8"/>
    <p:sldId id="1302" r:id="rId9"/>
    <p:sldId id="1448" r:id="rId10"/>
    <p:sldId id="1458" r:id="rId11"/>
    <p:sldId id="1449" r:id="rId12"/>
    <p:sldId id="1450" r:id="rId13"/>
    <p:sldId id="1452" r:id="rId14"/>
    <p:sldId id="1453" r:id="rId15"/>
    <p:sldId id="1454" r:id="rId16"/>
    <p:sldId id="1459" r:id="rId17"/>
    <p:sldId id="1455" r:id="rId18"/>
    <p:sldId id="1461" r:id="rId19"/>
    <p:sldId id="892" r:id="rId20"/>
    <p:sldId id="1460" r:id="rId21"/>
    <p:sldId id="89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E4050"/>
    <a:srgbClr val="FF918E"/>
    <a:srgbClr val="6788CA"/>
    <a:srgbClr val="FFC079"/>
    <a:srgbClr val="C31F3D"/>
    <a:srgbClr val="E42225"/>
    <a:srgbClr val="7F2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7" d="100"/>
          <a:sy n="77" d="100"/>
        </p:scale>
        <p:origin x="-92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B6EFC-952C-7E4A-9BA7-8224D7AF70B7}" type="datetimeFigureOut">
              <a:rPr lang="en-US" smtClean="0"/>
              <a:t>16-11-29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DD70A-49CF-A34C-9971-161B57405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1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43DED-E70C-3E4A-94E7-E4A33D16A59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7175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6706" y="2352435"/>
            <a:ext cx="8229600" cy="1016000"/>
          </a:xfrm>
        </p:spPr>
        <p:txBody>
          <a:bodyPr lIns="76200" tIns="76200" rIns="76200" bIns="76200"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706" y="3373189"/>
            <a:ext cx="8229600" cy="1197050"/>
          </a:xfrm>
        </p:spPr>
        <p:txBody>
          <a:bodyPr lIns="76200" tIns="76200" rIns="76200" bIns="0">
            <a:normAutofit/>
          </a:bodyPr>
          <a:lstStyle>
            <a:lvl1pPr marL="0" indent="0" algn="l">
              <a:buNone/>
              <a:defRPr sz="2400">
                <a:solidFill>
                  <a:srgbClr val="5E606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23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200" y="1408134"/>
            <a:ext cx="8229600" cy="431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71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1701"/>
            <a:ext cx="4038600" cy="4318000"/>
          </a:xfrm>
        </p:spPr>
        <p:txBody>
          <a:bodyPr>
            <a:normAutofit/>
          </a:bodyPr>
          <a:lstStyle>
            <a:lvl1pPr marL="457200" indent="-457200">
              <a:buFont typeface="Arial"/>
              <a:buChar char="•"/>
              <a:defRPr sz="2400"/>
            </a:lvl1pPr>
            <a:lvl2pPr marL="914400" indent="-457200">
              <a:buFont typeface="Arial"/>
              <a:buChar char="•"/>
              <a:defRPr sz="2400"/>
            </a:lvl2pPr>
            <a:lvl3pPr marL="1371600" indent="-457200">
              <a:buFont typeface="Arial"/>
              <a:buChar char="•"/>
              <a:defRPr sz="2400"/>
            </a:lvl3pPr>
            <a:lvl4pPr marL="1828800" indent="-457200">
              <a:buFont typeface="Arial"/>
              <a:buChar char="•"/>
              <a:defRPr sz="2400"/>
            </a:lvl4pPr>
            <a:lvl5pPr marL="2286000" indent="-457200">
              <a:buFont typeface="Arial"/>
              <a:buChar char="•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701"/>
            <a:ext cx="4038600" cy="431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13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7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43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emf"/><Relationship Id="rId8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76200" tIns="76200" rIns="76200" bIns="7620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1543"/>
            <a:ext cx="8229600" cy="4318000"/>
          </a:xfrm>
          <a:prstGeom prst="rect">
            <a:avLst/>
          </a:prstGeom>
        </p:spPr>
        <p:txBody>
          <a:bodyPr vert="horz" lIns="76200" tIns="76200" rIns="76200" bIns="7620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-58034" y="5973244"/>
            <a:ext cx="4346075" cy="962351"/>
          </a:xfrm>
          <a:custGeom>
            <a:avLst/>
            <a:gdLst>
              <a:gd name="connsiteX0" fmla="*/ 0 w 4047989"/>
              <a:gd name="connsiteY0" fmla="*/ 0 h 843298"/>
              <a:gd name="connsiteX1" fmla="*/ 4047989 w 4047989"/>
              <a:gd name="connsiteY1" fmla="*/ 0 h 843298"/>
              <a:gd name="connsiteX2" fmla="*/ 4047989 w 4047989"/>
              <a:gd name="connsiteY2" fmla="*/ 843298 h 843298"/>
              <a:gd name="connsiteX3" fmla="*/ 0 w 4047989"/>
              <a:gd name="connsiteY3" fmla="*/ 843298 h 843298"/>
              <a:gd name="connsiteX4" fmla="*/ 0 w 4047989"/>
              <a:gd name="connsiteY4" fmla="*/ 0 h 843298"/>
              <a:gd name="connsiteX0" fmla="*/ 0 w 4980620"/>
              <a:gd name="connsiteY0" fmla="*/ 892904 h 892904"/>
              <a:gd name="connsiteX1" fmla="*/ 4980620 w 4980620"/>
              <a:gd name="connsiteY1" fmla="*/ 0 h 892904"/>
              <a:gd name="connsiteX2" fmla="*/ 4980620 w 4980620"/>
              <a:gd name="connsiteY2" fmla="*/ 843298 h 892904"/>
              <a:gd name="connsiteX3" fmla="*/ 932631 w 4980620"/>
              <a:gd name="connsiteY3" fmla="*/ 843298 h 892904"/>
              <a:gd name="connsiteX4" fmla="*/ 0 w 4980620"/>
              <a:gd name="connsiteY4" fmla="*/ 892904 h 892904"/>
              <a:gd name="connsiteX0" fmla="*/ 89294 w 5069914"/>
              <a:gd name="connsiteY0" fmla="*/ 892904 h 2648949"/>
              <a:gd name="connsiteX1" fmla="*/ 5069914 w 5069914"/>
              <a:gd name="connsiteY1" fmla="*/ 0 h 2648949"/>
              <a:gd name="connsiteX2" fmla="*/ 5069914 w 5069914"/>
              <a:gd name="connsiteY2" fmla="*/ 843298 h 2648949"/>
              <a:gd name="connsiteX3" fmla="*/ 0 w 5069914"/>
              <a:gd name="connsiteY3" fmla="*/ 2648949 h 2648949"/>
              <a:gd name="connsiteX4" fmla="*/ 89294 w 5069914"/>
              <a:gd name="connsiteY4" fmla="*/ 892904 h 2648949"/>
              <a:gd name="connsiteX0" fmla="*/ 0 w 5079836"/>
              <a:gd name="connsiteY0" fmla="*/ 982194 h 2648949"/>
              <a:gd name="connsiteX1" fmla="*/ 5079836 w 5079836"/>
              <a:gd name="connsiteY1" fmla="*/ 0 h 2648949"/>
              <a:gd name="connsiteX2" fmla="*/ 5079836 w 5079836"/>
              <a:gd name="connsiteY2" fmla="*/ 843298 h 2648949"/>
              <a:gd name="connsiteX3" fmla="*/ 9922 w 5079836"/>
              <a:gd name="connsiteY3" fmla="*/ 2648949 h 2648949"/>
              <a:gd name="connsiteX4" fmla="*/ 0 w 5079836"/>
              <a:gd name="connsiteY4" fmla="*/ 982194 h 2648949"/>
              <a:gd name="connsiteX0" fmla="*/ 0 w 5079836"/>
              <a:gd name="connsiteY0" fmla="*/ 138896 h 1805651"/>
              <a:gd name="connsiteX1" fmla="*/ 4891325 w 5079836"/>
              <a:gd name="connsiteY1" fmla="*/ 843299 h 1805651"/>
              <a:gd name="connsiteX2" fmla="*/ 5079836 w 5079836"/>
              <a:gd name="connsiteY2" fmla="*/ 0 h 1805651"/>
              <a:gd name="connsiteX3" fmla="*/ 9922 w 5079836"/>
              <a:gd name="connsiteY3" fmla="*/ 1805651 h 1805651"/>
              <a:gd name="connsiteX4" fmla="*/ 0 w 5079836"/>
              <a:gd name="connsiteY4" fmla="*/ 138896 h 1805651"/>
              <a:gd name="connsiteX0" fmla="*/ 0 w 4970699"/>
              <a:gd name="connsiteY0" fmla="*/ 0 h 1666755"/>
              <a:gd name="connsiteX1" fmla="*/ 4891325 w 4970699"/>
              <a:gd name="connsiteY1" fmla="*/ 704403 h 1666755"/>
              <a:gd name="connsiteX2" fmla="*/ 4970699 w 4970699"/>
              <a:gd name="connsiteY2" fmla="*/ 1170696 h 1666755"/>
              <a:gd name="connsiteX3" fmla="*/ 9922 w 4970699"/>
              <a:gd name="connsiteY3" fmla="*/ 1666755 h 1666755"/>
              <a:gd name="connsiteX4" fmla="*/ 0 w 4970699"/>
              <a:gd name="connsiteY4" fmla="*/ 0 h 1666755"/>
              <a:gd name="connsiteX0" fmla="*/ 0 w 4970699"/>
              <a:gd name="connsiteY0" fmla="*/ 0 h 1666755"/>
              <a:gd name="connsiteX1" fmla="*/ 4871481 w 4970699"/>
              <a:gd name="connsiteY1" fmla="*/ 476216 h 1666755"/>
              <a:gd name="connsiteX2" fmla="*/ 4970699 w 4970699"/>
              <a:gd name="connsiteY2" fmla="*/ 1170696 h 1666755"/>
              <a:gd name="connsiteX3" fmla="*/ 9922 w 4970699"/>
              <a:gd name="connsiteY3" fmla="*/ 1666755 h 1666755"/>
              <a:gd name="connsiteX4" fmla="*/ 0 w 4970699"/>
              <a:gd name="connsiteY4" fmla="*/ 0 h 1666755"/>
              <a:gd name="connsiteX0" fmla="*/ 0 w 4990542"/>
              <a:gd name="connsiteY0" fmla="*/ 396846 h 1190539"/>
              <a:gd name="connsiteX1" fmla="*/ 4891324 w 4990542"/>
              <a:gd name="connsiteY1" fmla="*/ 0 h 1190539"/>
              <a:gd name="connsiteX2" fmla="*/ 4990542 w 4990542"/>
              <a:gd name="connsiteY2" fmla="*/ 694480 h 1190539"/>
              <a:gd name="connsiteX3" fmla="*/ 29765 w 4990542"/>
              <a:gd name="connsiteY3" fmla="*/ 1190539 h 1190539"/>
              <a:gd name="connsiteX4" fmla="*/ 0 w 4990542"/>
              <a:gd name="connsiteY4" fmla="*/ 396846 h 1190539"/>
              <a:gd name="connsiteX0" fmla="*/ 0 w 5238582"/>
              <a:gd name="connsiteY0" fmla="*/ 396846 h 1190539"/>
              <a:gd name="connsiteX1" fmla="*/ 4891324 w 5238582"/>
              <a:gd name="connsiteY1" fmla="*/ 0 h 1190539"/>
              <a:gd name="connsiteX2" fmla="*/ 5238582 w 5238582"/>
              <a:gd name="connsiteY2" fmla="*/ 863140 h 1190539"/>
              <a:gd name="connsiteX3" fmla="*/ 29765 w 5238582"/>
              <a:gd name="connsiteY3" fmla="*/ 1190539 h 1190539"/>
              <a:gd name="connsiteX4" fmla="*/ 0 w 5238582"/>
              <a:gd name="connsiteY4" fmla="*/ 396846 h 1190539"/>
              <a:gd name="connsiteX0" fmla="*/ 0 w 5238582"/>
              <a:gd name="connsiteY0" fmla="*/ 248029 h 1041722"/>
              <a:gd name="connsiteX1" fmla="*/ 5139364 w 5238582"/>
              <a:gd name="connsiteY1" fmla="*/ 0 h 1041722"/>
              <a:gd name="connsiteX2" fmla="*/ 5238582 w 5238582"/>
              <a:gd name="connsiteY2" fmla="*/ 714323 h 1041722"/>
              <a:gd name="connsiteX3" fmla="*/ 29765 w 5238582"/>
              <a:gd name="connsiteY3" fmla="*/ 1041722 h 1041722"/>
              <a:gd name="connsiteX4" fmla="*/ 0 w 5238582"/>
              <a:gd name="connsiteY4" fmla="*/ 248029 h 1041722"/>
              <a:gd name="connsiteX0" fmla="*/ 0 w 5228660"/>
              <a:gd name="connsiteY0" fmla="*/ 248029 h 1041722"/>
              <a:gd name="connsiteX1" fmla="*/ 5129442 w 5228660"/>
              <a:gd name="connsiteY1" fmla="*/ 0 h 1041722"/>
              <a:gd name="connsiteX2" fmla="*/ 5228660 w 5228660"/>
              <a:gd name="connsiteY2" fmla="*/ 714323 h 1041722"/>
              <a:gd name="connsiteX3" fmla="*/ 19843 w 5228660"/>
              <a:gd name="connsiteY3" fmla="*/ 1041722 h 1041722"/>
              <a:gd name="connsiteX4" fmla="*/ 0 w 5228660"/>
              <a:gd name="connsiteY4" fmla="*/ 248029 h 1041722"/>
              <a:gd name="connsiteX0" fmla="*/ 954 w 5229614"/>
              <a:gd name="connsiteY0" fmla="*/ 248029 h 1160776"/>
              <a:gd name="connsiteX1" fmla="*/ 5130396 w 5229614"/>
              <a:gd name="connsiteY1" fmla="*/ 0 h 1160776"/>
              <a:gd name="connsiteX2" fmla="*/ 5229614 w 5229614"/>
              <a:gd name="connsiteY2" fmla="*/ 714323 h 1160776"/>
              <a:gd name="connsiteX3" fmla="*/ 954 w 5229614"/>
              <a:gd name="connsiteY3" fmla="*/ 1160776 h 1160776"/>
              <a:gd name="connsiteX4" fmla="*/ 954 w 5229614"/>
              <a:gd name="connsiteY4" fmla="*/ 248029 h 1160776"/>
              <a:gd name="connsiteX0" fmla="*/ 954 w 5239536"/>
              <a:gd name="connsiteY0" fmla="*/ 248029 h 1160776"/>
              <a:gd name="connsiteX1" fmla="*/ 5130396 w 5239536"/>
              <a:gd name="connsiteY1" fmla="*/ 0 h 1160776"/>
              <a:gd name="connsiteX2" fmla="*/ 5239536 w 5239536"/>
              <a:gd name="connsiteY2" fmla="*/ 1041721 h 1160776"/>
              <a:gd name="connsiteX3" fmla="*/ 954 w 5239536"/>
              <a:gd name="connsiteY3" fmla="*/ 1160776 h 1160776"/>
              <a:gd name="connsiteX4" fmla="*/ 954 w 5239536"/>
              <a:gd name="connsiteY4" fmla="*/ 248029 h 1160776"/>
              <a:gd name="connsiteX0" fmla="*/ 954 w 5368517"/>
              <a:gd name="connsiteY0" fmla="*/ 248029 h 1190538"/>
              <a:gd name="connsiteX1" fmla="*/ 5130396 w 5368517"/>
              <a:gd name="connsiteY1" fmla="*/ 0 h 1190538"/>
              <a:gd name="connsiteX2" fmla="*/ 5368517 w 5368517"/>
              <a:gd name="connsiteY2" fmla="*/ 1190538 h 1190538"/>
              <a:gd name="connsiteX3" fmla="*/ 954 w 5368517"/>
              <a:gd name="connsiteY3" fmla="*/ 1160776 h 1190538"/>
              <a:gd name="connsiteX4" fmla="*/ 954 w 5368517"/>
              <a:gd name="connsiteY4" fmla="*/ 248029 h 1190538"/>
              <a:gd name="connsiteX0" fmla="*/ 954 w 5368517"/>
              <a:gd name="connsiteY0" fmla="*/ 257950 h 1200459"/>
              <a:gd name="connsiteX1" fmla="*/ 5170083 w 5368517"/>
              <a:gd name="connsiteY1" fmla="*/ 0 h 1200459"/>
              <a:gd name="connsiteX2" fmla="*/ 5368517 w 5368517"/>
              <a:gd name="connsiteY2" fmla="*/ 1200459 h 1200459"/>
              <a:gd name="connsiteX3" fmla="*/ 954 w 5368517"/>
              <a:gd name="connsiteY3" fmla="*/ 1170697 h 1200459"/>
              <a:gd name="connsiteX4" fmla="*/ 954 w 5368517"/>
              <a:gd name="connsiteY4" fmla="*/ 257950 h 1200459"/>
              <a:gd name="connsiteX0" fmla="*/ 0 w 5387407"/>
              <a:gd name="connsiteY0" fmla="*/ 198423 h 1200459"/>
              <a:gd name="connsiteX1" fmla="*/ 5188973 w 5387407"/>
              <a:gd name="connsiteY1" fmla="*/ 0 h 1200459"/>
              <a:gd name="connsiteX2" fmla="*/ 5387407 w 5387407"/>
              <a:gd name="connsiteY2" fmla="*/ 1200459 h 1200459"/>
              <a:gd name="connsiteX3" fmla="*/ 19844 w 5387407"/>
              <a:gd name="connsiteY3" fmla="*/ 1170697 h 1200459"/>
              <a:gd name="connsiteX4" fmla="*/ 0 w 5387407"/>
              <a:gd name="connsiteY4" fmla="*/ 198423 h 1200459"/>
              <a:gd name="connsiteX0" fmla="*/ 1002091 w 5367572"/>
              <a:gd name="connsiteY0" fmla="*/ 148818 h 1200459"/>
              <a:gd name="connsiteX1" fmla="*/ 5169138 w 5367572"/>
              <a:gd name="connsiteY1" fmla="*/ 0 h 1200459"/>
              <a:gd name="connsiteX2" fmla="*/ 5367572 w 5367572"/>
              <a:gd name="connsiteY2" fmla="*/ 1200459 h 1200459"/>
              <a:gd name="connsiteX3" fmla="*/ 9 w 5367572"/>
              <a:gd name="connsiteY3" fmla="*/ 1170697 h 1200459"/>
              <a:gd name="connsiteX4" fmla="*/ 1002091 w 5367572"/>
              <a:gd name="connsiteY4" fmla="*/ 148818 h 1200459"/>
              <a:gd name="connsiteX0" fmla="*/ 954 w 4366435"/>
              <a:gd name="connsiteY0" fmla="*/ 148818 h 1200459"/>
              <a:gd name="connsiteX1" fmla="*/ 4168001 w 4366435"/>
              <a:gd name="connsiteY1" fmla="*/ 0 h 1200459"/>
              <a:gd name="connsiteX2" fmla="*/ 4366435 w 4366435"/>
              <a:gd name="connsiteY2" fmla="*/ 1200459 h 1200459"/>
              <a:gd name="connsiteX3" fmla="*/ 955 w 4366435"/>
              <a:gd name="connsiteY3" fmla="*/ 853220 h 1200459"/>
              <a:gd name="connsiteX4" fmla="*/ 954 w 4366435"/>
              <a:gd name="connsiteY4" fmla="*/ 148818 h 1200459"/>
              <a:gd name="connsiteX0" fmla="*/ 954 w 4336670"/>
              <a:gd name="connsiteY0" fmla="*/ 148818 h 962351"/>
              <a:gd name="connsiteX1" fmla="*/ 4168001 w 4336670"/>
              <a:gd name="connsiteY1" fmla="*/ 0 h 962351"/>
              <a:gd name="connsiteX2" fmla="*/ 4336670 w 4336670"/>
              <a:gd name="connsiteY2" fmla="*/ 962351 h 962351"/>
              <a:gd name="connsiteX3" fmla="*/ 955 w 4336670"/>
              <a:gd name="connsiteY3" fmla="*/ 853220 h 962351"/>
              <a:gd name="connsiteX4" fmla="*/ 954 w 4336670"/>
              <a:gd name="connsiteY4" fmla="*/ 148818 h 962351"/>
              <a:gd name="connsiteX0" fmla="*/ 10359 w 4346075"/>
              <a:gd name="connsiteY0" fmla="*/ 148818 h 962351"/>
              <a:gd name="connsiteX1" fmla="*/ 4177406 w 4346075"/>
              <a:gd name="connsiteY1" fmla="*/ 0 h 962351"/>
              <a:gd name="connsiteX2" fmla="*/ 4346075 w 4346075"/>
              <a:gd name="connsiteY2" fmla="*/ 962351 h 962351"/>
              <a:gd name="connsiteX3" fmla="*/ 439 w 4346075"/>
              <a:gd name="connsiteY3" fmla="*/ 942511 h 962351"/>
              <a:gd name="connsiteX4" fmla="*/ 10359 w 4346075"/>
              <a:gd name="connsiteY4" fmla="*/ 148818 h 96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075" h="962351">
                <a:moveTo>
                  <a:pt x="10359" y="148818"/>
                </a:moveTo>
                <a:lnTo>
                  <a:pt x="4177406" y="0"/>
                </a:lnTo>
                <a:lnTo>
                  <a:pt x="4346075" y="962351"/>
                </a:lnTo>
                <a:lnTo>
                  <a:pt x="439" y="942511"/>
                </a:lnTo>
                <a:cubicBezTo>
                  <a:pt x="-2868" y="386926"/>
                  <a:pt x="13666" y="704403"/>
                  <a:pt x="10359" y="148818"/>
                </a:cubicBezTo>
                <a:close/>
              </a:path>
            </a:pathLst>
          </a:custGeom>
          <a:solidFill>
            <a:srgbClr val="359C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20" y="6347963"/>
            <a:ext cx="3321425" cy="2685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0400" y="6297942"/>
            <a:ext cx="2946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cap="none">
          <a:solidFill>
            <a:srgbClr val="5E6062"/>
          </a:solidFill>
          <a:latin typeface="Klavik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hyperlink" Target="http://bizorg.allard.ubc.ca" TargetMode="Externa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val.ctlt.ubc.ca/law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6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286"/>
            <a:ext cx="8646080" cy="1574891"/>
          </a:xfrm>
        </p:spPr>
        <p:txBody>
          <a:bodyPr>
            <a:noAutofit/>
          </a:bodyPr>
          <a:lstStyle/>
          <a:p>
            <a:r>
              <a:rPr lang="en-CA" sz="4800" b="1" smtClean="0">
                <a:solidFill>
                  <a:srgbClr val="000090"/>
                </a:solidFill>
              </a:rPr>
              <a:t>EXAM PREP. </a:t>
            </a:r>
            <a:r>
              <a:rPr lang="en-CA" sz="4800" b="1" dirty="0" smtClean="0">
                <a:solidFill>
                  <a:schemeClr val="tx1"/>
                </a:solidFill>
              </a:rPr>
              <a:t>101</a:t>
            </a:r>
            <a:endParaRPr lang="en-US" sz="4800" dirty="0">
              <a:solidFill>
                <a:schemeClr val="tx1"/>
              </a:solidFill>
              <a:latin typeface="+mn-lt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2103285"/>
            <a:ext cx="8229600" cy="39959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+mn-lt"/>
                <a:cs typeface="Lucida Console"/>
              </a:rPr>
              <a:t>Talk 23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+mn-lt"/>
                <a:cs typeface="Lucida Console"/>
              </a:rPr>
              <a:t>LAW 459 003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+mn-lt"/>
                <a:cs typeface="Lucida Console"/>
              </a:rPr>
              <a:t>BUSINESS ORGANIZATIONS</a:t>
            </a:r>
            <a:endParaRPr lang="en-US" b="1" dirty="0">
              <a:solidFill>
                <a:srgbClr val="000000"/>
              </a:solidFill>
              <a:latin typeface="+mn-lt"/>
              <a:cs typeface="Lucida Console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+mn-lt"/>
                <a:cs typeface="Lucida Console"/>
              </a:rPr>
              <a:t>Allard School of Law, UBC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+mn-lt"/>
                <a:cs typeface="Lucida Console"/>
              </a:rPr>
              <a:t>Fall, 2016</a:t>
            </a:r>
            <a:endParaRPr lang="en-US" b="1" dirty="0">
              <a:solidFill>
                <a:srgbClr val="000000"/>
              </a:solidFill>
              <a:latin typeface="+mn-lt"/>
              <a:cs typeface="Lucida Console"/>
            </a:endParaRPr>
          </a:p>
          <a:p>
            <a:endParaRPr lang="en-US" dirty="0">
              <a:latin typeface="+mn-lt"/>
              <a:cs typeface="Lucida Console"/>
            </a:endParaRPr>
          </a:p>
          <a:p>
            <a:endParaRPr lang="en-US" dirty="0">
              <a:latin typeface="+mn-lt"/>
              <a:cs typeface="Lucida Console"/>
            </a:endParaRPr>
          </a:p>
          <a:p>
            <a:pPr marL="0" indent="0">
              <a:buNone/>
            </a:pPr>
            <a:endParaRPr lang="en-US" sz="1600" dirty="0" smtClean="0">
              <a:latin typeface="+mn-lt"/>
              <a:cs typeface="Lucida Console"/>
            </a:endParaRPr>
          </a:p>
          <a:p>
            <a:pPr marL="0" indent="0">
              <a:buNone/>
            </a:pPr>
            <a:endParaRPr lang="en-US" sz="1600" b="1" dirty="0" smtClean="0">
              <a:solidFill>
                <a:srgbClr val="000000"/>
              </a:solidFill>
              <a:latin typeface="+mn-lt"/>
              <a:cs typeface="Lucida Console"/>
            </a:endParaRPr>
          </a:p>
          <a:p>
            <a:pPr marL="0" indent="0">
              <a:buNone/>
            </a:pPr>
            <a:endParaRPr lang="en-US" sz="1600" b="1" dirty="0" smtClean="0">
              <a:solidFill>
                <a:srgbClr val="000000"/>
              </a:solidFill>
              <a:latin typeface="+mn-lt"/>
              <a:cs typeface="Lucida Console"/>
            </a:endParaRPr>
          </a:p>
          <a:p>
            <a:pPr marL="0" indent="0">
              <a:buNone/>
            </a:pPr>
            <a:r>
              <a:rPr lang="en-US" sz="1900" b="1" dirty="0" smtClean="0">
                <a:solidFill>
                  <a:srgbClr val="000000"/>
                </a:solidFill>
                <a:latin typeface="+mn-lt"/>
                <a:cs typeface="Lucida Console"/>
              </a:rPr>
              <a:t>Jon </a:t>
            </a:r>
            <a:r>
              <a:rPr lang="en-US" sz="1900" b="1" dirty="0">
                <a:solidFill>
                  <a:srgbClr val="000000"/>
                </a:solidFill>
                <a:latin typeface="+mn-lt"/>
                <a:cs typeface="Lucida Console"/>
              </a:rPr>
              <a:t>Festinger Q.C</a:t>
            </a:r>
            <a:r>
              <a:rPr lang="en-US" sz="1900" b="1" dirty="0" smtClean="0">
                <a:solidFill>
                  <a:srgbClr val="000000"/>
                </a:solidFill>
                <a:latin typeface="+mn-lt"/>
                <a:cs typeface="Lucida Console"/>
              </a:rPr>
              <a:t>.</a:t>
            </a:r>
            <a:endParaRPr lang="en-US" sz="1900" b="1" dirty="0">
              <a:solidFill>
                <a:srgbClr val="000000"/>
              </a:solidFill>
              <a:latin typeface="+mn-lt"/>
              <a:cs typeface="Lucida Console"/>
            </a:endParaRPr>
          </a:p>
          <a:p>
            <a:pPr marL="0" indent="0">
              <a:buNone/>
            </a:pPr>
            <a:r>
              <a:rPr lang="en-US" sz="1900" b="1" dirty="0">
                <a:solidFill>
                  <a:srgbClr val="000000"/>
                </a:solidFill>
                <a:latin typeface="+mn-lt"/>
                <a:cs typeface="Lucida Console"/>
              </a:rPr>
              <a:t>Festinger Law &amp; Strategy </a:t>
            </a:r>
          </a:p>
          <a:p>
            <a:pPr marL="0" indent="0">
              <a:buNone/>
            </a:pPr>
            <a:r>
              <a:rPr lang="en-US" sz="1900" b="1" dirty="0" smtClean="0">
                <a:latin typeface="+mn-lt"/>
                <a:cs typeface="Lucida Console"/>
                <a:hlinkClick r:id="rId4"/>
              </a:rPr>
              <a:t>http://bizorg.allard.ubc.ca</a:t>
            </a:r>
            <a:endParaRPr lang="en-US" sz="1900" b="1" dirty="0" smtClean="0">
              <a:latin typeface="+mn-lt"/>
              <a:cs typeface="Lucida Console"/>
            </a:endParaRPr>
          </a:p>
          <a:p>
            <a:pPr marL="0" indent="0">
              <a:buNone/>
            </a:pPr>
            <a:r>
              <a:rPr lang="en-US" sz="1900" b="1" dirty="0" smtClean="0">
                <a:solidFill>
                  <a:srgbClr val="000000"/>
                </a:solidFill>
                <a:latin typeface="+mn-lt"/>
                <a:cs typeface="Lucida Console"/>
              </a:rPr>
              <a:t>@</a:t>
            </a:r>
            <a:r>
              <a:rPr lang="en-US" sz="1900" b="1" dirty="0" err="1" smtClean="0">
                <a:solidFill>
                  <a:srgbClr val="000000"/>
                </a:solidFill>
                <a:latin typeface="+mn-lt"/>
                <a:cs typeface="Lucida Console"/>
              </a:rPr>
              <a:t>jonfestinger</a:t>
            </a:r>
            <a:endParaRPr lang="en-US" sz="1900" b="1" dirty="0">
              <a:solidFill>
                <a:srgbClr val="000000"/>
              </a:solidFill>
              <a:latin typeface="+mn-lt"/>
              <a:cs typeface="Lucida Console"/>
            </a:endParaRPr>
          </a:p>
          <a:p>
            <a:pPr marL="0" indent="0">
              <a:buNone/>
            </a:pPr>
            <a:r>
              <a:rPr lang="en-US" sz="1900" b="1" dirty="0" err="1" smtClean="0">
                <a:solidFill>
                  <a:schemeClr val="tx1"/>
                </a:solidFill>
                <a:latin typeface="+mn-lt"/>
                <a:cs typeface="Lucida Console"/>
              </a:rPr>
              <a:t>jon@fblawstrategy.com</a:t>
            </a:r>
            <a:endParaRPr lang="en-US" sz="1900" b="1" dirty="0">
              <a:solidFill>
                <a:schemeClr val="tx1"/>
              </a:solidFill>
              <a:latin typeface="+mn-lt"/>
              <a:cs typeface="Lucida Console"/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3" descr="JF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8" t="29807" r="941" b="27147"/>
          <a:stretch/>
        </p:blipFill>
        <p:spPr>
          <a:xfrm>
            <a:off x="6302082" y="3962741"/>
            <a:ext cx="2384718" cy="185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87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31" y="13179"/>
            <a:ext cx="8946069" cy="1016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FF"/>
                </a:solidFill>
              </a:rPr>
              <a:t>The usefulness of </a:t>
            </a:r>
            <a:r>
              <a:rPr lang="en-US" sz="4800" b="1" dirty="0" smtClean="0">
                <a:solidFill>
                  <a:srgbClr val="FFFF00"/>
                </a:solidFill>
              </a:rPr>
              <a:t>“remedies”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52630"/>
            <a:ext cx="8482684" cy="498163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4400" dirty="0">
                <a:solidFill>
                  <a:schemeClr val="bg1"/>
                </a:solidFill>
              </a:rPr>
              <a:t>There is very little if anything directly dealing with Chapter 8 on the exam. However to the extent Chapter 8 deals with </a:t>
            </a:r>
            <a:r>
              <a:rPr lang="en-US" sz="4400" dirty="0">
                <a:solidFill>
                  <a:srgbClr val="CCFFCC"/>
                </a:solidFill>
              </a:rPr>
              <a:t>forms of remedies</a:t>
            </a:r>
            <a:r>
              <a:rPr lang="en-US" sz="4400" dirty="0">
                <a:solidFill>
                  <a:schemeClr val="bg1"/>
                </a:solidFill>
              </a:rPr>
              <a:t>, those can always be </a:t>
            </a:r>
            <a:r>
              <a:rPr lang="en-US" sz="4400" dirty="0" smtClean="0">
                <a:solidFill>
                  <a:schemeClr val="bg1"/>
                </a:solidFill>
              </a:rPr>
              <a:t>helpful </a:t>
            </a:r>
            <a:r>
              <a:rPr lang="en-US" sz="4400" dirty="0">
                <a:solidFill>
                  <a:schemeClr val="bg1"/>
                </a:solidFill>
              </a:rPr>
              <a:t>in an exam response to “show what you know”.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29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298" y="13179"/>
            <a:ext cx="8109501" cy="49818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Rest of Unit 8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48448" y="511360"/>
            <a:ext cx="8995552" cy="58559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CCFFCC"/>
                </a:solidFill>
              </a:rPr>
              <a:t>Chronicles notorious corporate scandals </a:t>
            </a:r>
            <a:r>
              <a:rPr lang="en-US" sz="2800" dirty="0" smtClean="0">
                <a:solidFill>
                  <a:schemeClr val="bg1"/>
                </a:solidFill>
                <a:sym typeface="Wingdings"/>
              </a:rPr>
              <a:t> </a:t>
            </a:r>
            <a:r>
              <a:rPr lang="en-US" sz="2800" dirty="0" smtClean="0">
                <a:solidFill>
                  <a:srgbClr val="FFFF00"/>
                </a:solidFill>
                <a:sym typeface="Wingdings"/>
              </a:rPr>
              <a:t>interesting</a:t>
            </a:r>
            <a:r>
              <a:rPr lang="en-US" sz="2800" dirty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sym typeface="Wingdings"/>
              </a:rPr>
              <a:t>and all a</a:t>
            </a:r>
            <a:r>
              <a:rPr lang="en-US" sz="2800" dirty="0" smtClean="0">
                <a:solidFill>
                  <a:schemeClr val="bg1"/>
                </a:solidFill>
              </a:rPr>
              <a:t>bout</a:t>
            </a:r>
            <a:r>
              <a:rPr lang="en-US" sz="2800" dirty="0" smtClean="0">
                <a:solidFill>
                  <a:srgbClr val="FFFF00"/>
                </a:solidFill>
              </a:rPr>
              <a:t> ethics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We have </a:t>
            </a:r>
            <a:r>
              <a:rPr lang="en-US" sz="2800" dirty="0" smtClean="0">
                <a:solidFill>
                  <a:srgbClr val="FFFF00"/>
                </a:solidFill>
              </a:rPr>
              <a:t>done a lot on ethics </a:t>
            </a:r>
            <a:r>
              <a:rPr lang="en-US" sz="2800" dirty="0" smtClean="0">
                <a:solidFill>
                  <a:schemeClr val="bg1"/>
                </a:solidFill>
              </a:rPr>
              <a:t>throughout the course (discussions in first few weeks and Assignment 2)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In actual practice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smtClean="0">
                <a:solidFill>
                  <a:srgbClr val="CCFFCC"/>
                </a:solidFill>
              </a:rPr>
              <a:t>you can never know too much about ethics and governance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Your fear</a:t>
            </a:r>
            <a:r>
              <a:rPr lang="en-US" sz="2800" dirty="0" smtClean="0">
                <a:solidFill>
                  <a:schemeClr val="bg1"/>
                </a:solidFill>
              </a:rPr>
              <a:t> is probably not knowing the right section to do the right thing for your client. </a:t>
            </a:r>
            <a:r>
              <a:rPr lang="en-US" sz="2800" dirty="0" smtClean="0">
                <a:solidFill>
                  <a:srgbClr val="FFFF00"/>
                </a:solidFill>
              </a:rPr>
              <a:t>You will. I promise. </a:t>
            </a:r>
            <a:r>
              <a:rPr lang="en-US" sz="2800" dirty="0" smtClean="0">
                <a:solidFill>
                  <a:schemeClr val="bg1"/>
                </a:solidFill>
              </a:rPr>
              <a:t>Practice is an open-book exam. 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My fear for you </a:t>
            </a:r>
            <a:r>
              <a:rPr lang="en-US" sz="2800" dirty="0" smtClean="0">
                <a:solidFill>
                  <a:srgbClr val="CCFFCC"/>
                </a:solidFill>
              </a:rPr>
              <a:t>is that you won’t be able to locate the right ethical context </a:t>
            </a:r>
            <a:r>
              <a:rPr lang="en-US" sz="2800" dirty="0" smtClean="0">
                <a:solidFill>
                  <a:schemeClr val="bg1"/>
                </a:solidFill>
              </a:rPr>
              <a:t>for the situation you and your clients are in. That’s far more likely to land you in</a:t>
            </a:r>
            <a:r>
              <a:rPr lang="en-US" sz="2800" dirty="0" smtClean="0">
                <a:solidFill>
                  <a:srgbClr val="FFFF00"/>
                </a:solidFill>
              </a:rPr>
              <a:t> hot water</a:t>
            </a:r>
            <a:r>
              <a:rPr lang="en-US" sz="2800" dirty="0" smtClean="0">
                <a:solidFill>
                  <a:schemeClr val="bg1"/>
                </a:solidFill>
              </a:rPr>
              <a:t> and severe consequences.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497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96"/>
            <a:ext cx="8686800" cy="135263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Only other place “rest” of Unit 8 may be helpful (but not necessary) on the exam</a:t>
            </a:r>
            <a:r>
              <a:rPr lang="mr-IN" dirty="0" smtClean="0">
                <a:solidFill>
                  <a:srgbClr val="FFFF00"/>
                </a:solidFill>
              </a:rPr>
              <a:t>…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69126"/>
            <a:ext cx="8229600" cy="4536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As context if you are making a policy argument regarding </a:t>
            </a:r>
            <a:r>
              <a:rPr lang="en-US" sz="4000" i="1" dirty="0" smtClean="0">
                <a:solidFill>
                  <a:srgbClr val="CCFFCC"/>
                </a:solidFill>
                <a:latin typeface="American Typewriter"/>
                <a:cs typeface="American Typewriter"/>
              </a:rPr>
              <a:t>piercing the corporate veil </a:t>
            </a:r>
            <a:r>
              <a:rPr lang="en-US" sz="4000" dirty="0" smtClean="0">
                <a:solidFill>
                  <a:srgbClr val="FFFF00"/>
                </a:solidFill>
                <a:latin typeface="American Typewriter"/>
                <a:cs typeface="American Typewriter"/>
              </a:rPr>
              <a:t>.</a:t>
            </a:r>
            <a:endParaRPr lang="en-US" sz="4000" dirty="0">
              <a:solidFill>
                <a:srgbClr val="FFFF00"/>
              </a:solidFill>
              <a:latin typeface="American Typewriter"/>
              <a:cs typeface="American Typewriter"/>
            </a:endParaRPr>
          </a:p>
        </p:txBody>
      </p:sp>
      <p:pic>
        <p:nvPicPr>
          <p:cNvPr id="5" name="Content Placeholder 3" descr="Unknown-1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" r="120" b="24109"/>
          <a:stretch/>
        </p:blipFill>
        <p:spPr>
          <a:xfrm>
            <a:off x="5162700" y="3678494"/>
            <a:ext cx="2370106" cy="258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65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9"/>
            <a:ext cx="8229600" cy="1016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THE EXAM ITSELF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029179"/>
            <a:ext cx="8686800" cy="48597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3 hour open book (</a:t>
            </a:r>
            <a:r>
              <a:rPr lang="en-US" sz="3600" dirty="0" smtClean="0">
                <a:solidFill>
                  <a:srgbClr val="FFFF00"/>
                </a:solidFill>
              </a:rPr>
              <a:t>+</a:t>
            </a:r>
            <a:r>
              <a:rPr lang="en-US" sz="3600" dirty="0" smtClean="0">
                <a:solidFill>
                  <a:srgbClr val="CCFFCC"/>
                </a:solidFill>
              </a:rPr>
              <a:t> 30 minutes of reading time </a:t>
            </a:r>
            <a:r>
              <a:rPr lang="en-US" sz="3600" dirty="0" smtClean="0">
                <a:solidFill>
                  <a:srgbClr val="FFFF00"/>
                </a:solidFill>
              </a:rPr>
              <a:t>?</a:t>
            </a:r>
            <a:r>
              <a:rPr lang="en-US" sz="36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Worth </a:t>
            </a:r>
            <a:r>
              <a:rPr lang="en-US" sz="3600" dirty="0" smtClean="0">
                <a:solidFill>
                  <a:srgbClr val="FFFF00"/>
                </a:solidFill>
              </a:rPr>
              <a:t>50% of your course mark</a:t>
            </a:r>
            <a:r>
              <a:rPr lang="en-US" sz="3600" dirty="0" smtClean="0">
                <a:solidFill>
                  <a:schemeClr val="bg1"/>
                </a:solidFill>
              </a:rPr>
              <a:t>, so will be marked out of one hundred (much fairer than odd percentages IMHO)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2 questions (</a:t>
            </a:r>
            <a:r>
              <a:rPr lang="en-US" sz="3600" dirty="0" smtClean="0">
                <a:solidFill>
                  <a:srgbClr val="FFFF00"/>
                </a:solidFill>
              </a:rPr>
              <a:t>sort of</a:t>
            </a:r>
            <a:r>
              <a:rPr lang="en-US" sz="36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1</a:t>
            </a:r>
            <a:r>
              <a:rPr lang="en-US" sz="3600" baseline="30000" dirty="0" smtClean="0">
                <a:solidFill>
                  <a:schemeClr val="bg1"/>
                </a:solidFill>
              </a:rPr>
              <a:t>st</a:t>
            </a:r>
            <a:r>
              <a:rPr lang="en-US" sz="3600" dirty="0" smtClean="0">
                <a:solidFill>
                  <a:schemeClr val="bg1"/>
                </a:solidFill>
              </a:rPr>
              <a:t> question is a lengthy fact pattern primarily dealing with Directors having differing views.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1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31954" y="247431"/>
            <a:ext cx="9012046" cy="5674449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1</a:t>
            </a:r>
            <a:r>
              <a:rPr lang="en-US" sz="4000" baseline="30000" dirty="0" smtClean="0">
                <a:solidFill>
                  <a:srgbClr val="FFFF00"/>
                </a:solidFill>
              </a:rPr>
              <a:t>st</a:t>
            </a:r>
            <a:r>
              <a:rPr lang="en-US" sz="4000" dirty="0" smtClean="0">
                <a:solidFill>
                  <a:srgbClr val="FFFF00"/>
                </a:solidFill>
              </a:rPr>
              <a:t> question has three parts </a:t>
            </a:r>
            <a:r>
              <a:rPr lang="en-US" sz="4000" dirty="0" smtClean="0">
                <a:solidFill>
                  <a:srgbClr val="FFFFFF"/>
                </a:solidFill>
              </a:rPr>
              <a:t>worth 70% of the exam. The sections are:</a:t>
            </a:r>
          </a:p>
          <a:p>
            <a:r>
              <a:rPr lang="en-US" sz="4000" dirty="0" smtClean="0">
                <a:solidFill>
                  <a:srgbClr val="FFFFFF"/>
                </a:solidFill>
              </a:rPr>
              <a:t>First section in </a:t>
            </a:r>
            <a:r>
              <a:rPr lang="en-US" sz="4000" dirty="0" smtClean="0">
                <a:solidFill>
                  <a:srgbClr val="CCFFCC"/>
                </a:solidFill>
              </a:rPr>
              <a:t>memo</a:t>
            </a:r>
            <a:r>
              <a:rPr lang="en-US" sz="4000" dirty="0" smtClean="0">
                <a:solidFill>
                  <a:srgbClr val="FFFFFF"/>
                </a:solidFill>
              </a:rPr>
              <a:t> form = </a:t>
            </a:r>
            <a:r>
              <a:rPr lang="en-US" sz="4000" dirty="0" smtClean="0">
                <a:solidFill>
                  <a:srgbClr val="FFFF00"/>
                </a:solidFill>
              </a:rPr>
              <a:t>20%</a:t>
            </a:r>
          </a:p>
          <a:p>
            <a:r>
              <a:rPr lang="en-US" sz="4000" dirty="0" smtClean="0">
                <a:solidFill>
                  <a:srgbClr val="FFFFFF"/>
                </a:solidFill>
              </a:rPr>
              <a:t>Second section involves </a:t>
            </a:r>
            <a:r>
              <a:rPr lang="en-US" sz="4000" dirty="0" smtClean="0">
                <a:solidFill>
                  <a:srgbClr val="CCFFCC"/>
                </a:solidFill>
              </a:rPr>
              <a:t>specific questions</a:t>
            </a:r>
            <a:r>
              <a:rPr lang="en-US" sz="4000" dirty="0" smtClean="0">
                <a:solidFill>
                  <a:srgbClr val="FFFFFF"/>
                </a:solidFill>
              </a:rPr>
              <a:t> where you are led to the most relevant sections of the </a:t>
            </a:r>
            <a:r>
              <a:rPr lang="en-US" sz="4000" dirty="0" smtClean="0">
                <a:solidFill>
                  <a:srgbClr val="CCFFCC"/>
                </a:solidFill>
              </a:rPr>
              <a:t>BCBCA</a:t>
            </a:r>
            <a:r>
              <a:rPr lang="en-US" sz="4000" dirty="0" smtClean="0">
                <a:solidFill>
                  <a:srgbClr val="FFFFFF"/>
                </a:solidFill>
              </a:rPr>
              <a:t> as your starting point = </a:t>
            </a:r>
            <a:r>
              <a:rPr lang="en-US" sz="4000" dirty="0" smtClean="0">
                <a:solidFill>
                  <a:srgbClr val="FFFF00"/>
                </a:solidFill>
              </a:rPr>
              <a:t>30%</a:t>
            </a:r>
          </a:p>
          <a:p>
            <a:r>
              <a:rPr lang="en-US" sz="4000" dirty="0" smtClean="0">
                <a:solidFill>
                  <a:srgbClr val="FFFFFF"/>
                </a:solidFill>
              </a:rPr>
              <a:t>Third section re what </a:t>
            </a:r>
            <a:r>
              <a:rPr lang="en-US" sz="4000" dirty="0" smtClean="0">
                <a:solidFill>
                  <a:srgbClr val="CCFFCC"/>
                </a:solidFill>
              </a:rPr>
              <a:t>actions &amp; remedies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mr-IN" sz="4000" dirty="0" smtClean="0">
                <a:solidFill>
                  <a:srgbClr val="FFFFFF"/>
                </a:solidFill>
              </a:rPr>
              <a:t>–</a:t>
            </a:r>
            <a:r>
              <a:rPr lang="en-US" sz="4000" dirty="0" smtClean="0">
                <a:solidFill>
                  <a:srgbClr val="FFFFFF"/>
                </a:solidFill>
              </a:rPr>
              <a:t> who can do what to whom = </a:t>
            </a:r>
            <a:r>
              <a:rPr lang="en-US" sz="4000" dirty="0" smtClean="0">
                <a:solidFill>
                  <a:srgbClr val="FFFF00"/>
                </a:solidFill>
              </a:rPr>
              <a:t>20%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073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674"/>
            <a:ext cx="8229600" cy="1016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The Fact Pattern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1045674"/>
            <a:ext cx="9144000" cy="4892702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Deals with a dispute among directors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Parent/subsidiary 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What is </a:t>
            </a:r>
            <a:r>
              <a:rPr lang="en-US" sz="3600" dirty="0" smtClean="0">
                <a:solidFill>
                  <a:schemeClr val="bg1"/>
                </a:solidFill>
              </a:rPr>
              <a:t>in the </a:t>
            </a:r>
            <a:r>
              <a:rPr lang="en-US" sz="3600" dirty="0" smtClean="0">
                <a:solidFill>
                  <a:schemeClr val="bg1"/>
                </a:solidFill>
              </a:rPr>
              <a:t>“Best interests of the company</a:t>
            </a:r>
            <a:r>
              <a:rPr lang="mr-IN" sz="3600" dirty="0" smtClean="0">
                <a:solidFill>
                  <a:schemeClr val="bg1"/>
                </a:solidFill>
              </a:rPr>
              <a:t>…</a:t>
            </a:r>
            <a:r>
              <a:rPr lang="en-CA" sz="3600" dirty="0" smtClean="0">
                <a:solidFill>
                  <a:schemeClr val="bg1"/>
                </a:solidFill>
              </a:rPr>
              <a:t>”?</a:t>
            </a:r>
          </a:p>
          <a:p>
            <a:r>
              <a:rPr lang="en-CA" sz="3600" dirty="0" smtClean="0">
                <a:solidFill>
                  <a:schemeClr val="bg1"/>
                </a:solidFill>
              </a:rPr>
              <a:t>Roles and duties of management</a:t>
            </a:r>
          </a:p>
          <a:p>
            <a:r>
              <a:rPr lang="en-CA" sz="3600" dirty="0" smtClean="0">
                <a:solidFill>
                  <a:schemeClr val="bg1"/>
                </a:solidFill>
              </a:rPr>
              <a:t>Roles and duties of directors</a:t>
            </a:r>
          </a:p>
          <a:p>
            <a:r>
              <a:rPr lang="en-CA" sz="3600" dirty="0" smtClean="0">
                <a:solidFill>
                  <a:schemeClr val="bg1"/>
                </a:solidFill>
              </a:rPr>
              <a:t>Roles and duties of special committees (tomorrow </a:t>
            </a:r>
            <a:r>
              <a:rPr lang="mr-IN" sz="3600" dirty="0" smtClean="0">
                <a:solidFill>
                  <a:schemeClr val="bg1"/>
                </a:solidFill>
              </a:rPr>
              <a:t>–</a:t>
            </a:r>
            <a:r>
              <a:rPr lang="en-CA" sz="3600" dirty="0" smtClean="0">
                <a:solidFill>
                  <a:schemeClr val="bg1"/>
                </a:solidFill>
              </a:rPr>
              <a:t> in Unit 7)</a:t>
            </a:r>
          </a:p>
          <a:p>
            <a:r>
              <a:rPr lang="en-CA" sz="3600" dirty="0" smtClean="0">
                <a:solidFill>
                  <a:schemeClr val="bg1"/>
                </a:solidFill>
              </a:rPr>
              <a:t>Roles of shareholders</a:t>
            </a:r>
          </a:p>
          <a:p>
            <a:r>
              <a:rPr lang="en-CA" sz="3600" dirty="0">
                <a:solidFill>
                  <a:schemeClr val="bg1"/>
                </a:solidFill>
              </a:rPr>
              <a:t>W</a:t>
            </a:r>
            <a:r>
              <a:rPr lang="en-CA" sz="3600" dirty="0" smtClean="0">
                <a:solidFill>
                  <a:schemeClr val="bg1"/>
                </a:solidFill>
              </a:rPr>
              <a:t>ho is wearing what “hat” when?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636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674"/>
            <a:ext cx="8229600" cy="1016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Focus (</a:t>
            </a:r>
            <a:r>
              <a:rPr lang="en-US" b="1" dirty="0" smtClean="0">
                <a:solidFill>
                  <a:schemeClr val="bg1"/>
                </a:solidFill>
              </a:rPr>
              <a:t>but not exclusively</a:t>
            </a:r>
            <a:r>
              <a:rPr lang="en-US" b="1" dirty="0" smtClean="0">
                <a:solidFill>
                  <a:srgbClr val="FFFF00"/>
                </a:solidFill>
              </a:rPr>
              <a:t>) on: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48449" y="1171179"/>
            <a:ext cx="8758446" cy="4750701"/>
          </a:xfrm>
        </p:spPr>
        <p:txBody>
          <a:bodyPr/>
          <a:lstStyle/>
          <a:p>
            <a:r>
              <a:rPr lang="en-CA" sz="4000" dirty="0">
                <a:solidFill>
                  <a:srgbClr val="FFFFFF"/>
                </a:solidFill>
              </a:rPr>
              <a:t>Inter-relationships of Articles of a company and statutory provisions</a:t>
            </a:r>
          </a:p>
          <a:p>
            <a:r>
              <a:rPr lang="en-CA" sz="4000" dirty="0">
                <a:solidFill>
                  <a:srgbClr val="FFFFFF"/>
                </a:solidFill>
              </a:rPr>
              <a:t>Shareholder proposals</a:t>
            </a:r>
          </a:p>
          <a:p>
            <a:r>
              <a:rPr lang="en-CA" sz="4000" dirty="0">
                <a:solidFill>
                  <a:srgbClr val="FFFFFF"/>
                </a:solidFill>
              </a:rPr>
              <a:t>Conflicts of </a:t>
            </a:r>
            <a:r>
              <a:rPr lang="en-CA" sz="4000" dirty="0" smtClean="0">
                <a:solidFill>
                  <a:srgbClr val="FFFFFF"/>
                </a:solidFill>
              </a:rPr>
              <a:t>interest </a:t>
            </a:r>
            <a:endParaRPr lang="en-CA" sz="4000" dirty="0">
              <a:solidFill>
                <a:srgbClr val="FFFFFF"/>
              </a:solidFill>
            </a:endParaRPr>
          </a:p>
          <a:p>
            <a:r>
              <a:rPr lang="en-CA" sz="4000" dirty="0">
                <a:solidFill>
                  <a:srgbClr val="FFFFFF"/>
                </a:solidFill>
              </a:rPr>
              <a:t>Duties in a </a:t>
            </a:r>
            <a:r>
              <a:rPr lang="en-CA" sz="4000" dirty="0" smtClean="0">
                <a:solidFill>
                  <a:srgbClr val="FFFFFF"/>
                </a:solidFill>
              </a:rPr>
              <a:t>takeover scenario</a:t>
            </a:r>
          </a:p>
          <a:p>
            <a:r>
              <a:rPr lang="en-CA" sz="4000" dirty="0" smtClean="0">
                <a:solidFill>
                  <a:srgbClr val="FFFFFF"/>
                </a:solidFill>
              </a:rPr>
              <a:t>Shares </a:t>
            </a:r>
            <a:r>
              <a:rPr lang="en-CA" sz="4000" dirty="0" smtClean="0">
                <a:solidFill>
                  <a:srgbClr val="FFFFFF"/>
                </a:solidFill>
              </a:rPr>
              <a:t>&amp; their transferability</a:t>
            </a:r>
          </a:p>
          <a:p>
            <a:r>
              <a:rPr lang="en-CA" sz="4000" dirty="0" smtClean="0">
                <a:solidFill>
                  <a:srgbClr val="FFFF00"/>
                </a:solidFill>
              </a:rPr>
              <a:t>About how </a:t>
            </a:r>
            <a:r>
              <a:rPr lang="en-CA" sz="4000" dirty="0">
                <a:solidFill>
                  <a:srgbClr val="FFFF00"/>
                </a:solidFill>
              </a:rPr>
              <a:t>would you </a:t>
            </a:r>
            <a:r>
              <a:rPr lang="en-CA" sz="4000" dirty="0" smtClean="0">
                <a:solidFill>
                  <a:srgbClr val="FFFF00"/>
                </a:solidFill>
              </a:rPr>
              <a:t>argue principles </a:t>
            </a:r>
            <a:r>
              <a:rPr lang="en-CA" sz="4000" dirty="0">
                <a:solidFill>
                  <a:srgbClr val="FFFF00"/>
                </a:solidFill>
              </a:rPr>
              <a:t>and apply </a:t>
            </a:r>
            <a:r>
              <a:rPr lang="en-CA" sz="4000" dirty="0" smtClean="0">
                <a:solidFill>
                  <a:srgbClr val="FFFF00"/>
                </a:solidFill>
              </a:rPr>
              <a:t>them</a:t>
            </a:r>
            <a:endParaRPr lang="en-CA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82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2</a:t>
            </a:r>
            <a:r>
              <a:rPr lang="en-US" b="1" baseline="30000" dirty="0" smtClean="0">
                <a:solidFill>
                  <a:srgbClr val="FFFF00"/>
                </a:solidFill>
              </a:rPr>
              <a:t>nd</a:t>
            </a:r>
            <a:r>
              <a:rPr lang="en-US" b="1" dirty="0" smtClean="0">
                <a:solidFill>
                  <a:srgbClr val="FFFF00"/>
                </a:solidFill>
              </a:rPr>
              <a:t> Question </a:t>
            </a:r>
            <a:r>
              <a:rPr lang="en-US" b="1" dirty="0" smtClean="0">
                <a:solidFill>
                  <a:schemeClr val="bg1"/>
                </a:solidFill>
              </a:rPr>
              <a:t>=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CCFFCC"/>
                </a:solidFill>
              </a:rPr>
              <a:t>30%</a:t>
            </a:r>
            <a:endParaRPr lang="en-US" b="1" dirty="0">
              <a:solidFill>
                <a:srgbClr val="CC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Statutory drafting exercise with explanations</a:t>
            </a:r>
            <a:r>
              <a:rPr lang="mr-IN" sz="3600" dirty="0" smtClean="0">
                <a:solidFill>
                  <a:srgbClr val="FFFF00"/>
                </a:solidFill>
              </a:rPr>
              <a:t>…</a:t>
            </a:r>
            <a:endParaRPr lang="en-CA" sz="3600" dirty="0" smtClean="0">
              <a:solidFill>
                <a:srgbClr val="FFFF00"/>
              </a:solidFill>
            </a:endParaRPr>
          </a:p>
          <a:p>
            <a:pPr marL="457200" indent="-457200">
              <a:buAutoNum type="arabicPeriod"/>
            </a:pPr>
            <a:r>
              <a:rPr lang="en-CA" sz="3600" dirty="0" smtClean="0">
                <a:solidFill>
                  <a:schemeClr val="bg1"/>
                </a:solidFill>
              </a:rPr>
              <a:t>Choice of statute you want to draft for</a:t>
            </a:r>
          </a:p>
          <a:p>
            <a:pPr marL="457200" indent="-457200">
              <a:buAutoNum type="arabicPeriod"/>
            </a:pPr>
            <a:r>
              <a:rPr lang="en-CA" sz="3600" dirty="0" smtClean="0">
                <a:solidFill>
                  <a:schemeClr val="bg1"/>
                </a:solidFill>
              </a:rPr>
              <a:t>Do you believe such a provision is useful, necessary or helpful?</a:t>
            </a:r>
          </a:p>
          <a:p>
            <a:pPr marL="457200" indent="-457200">
              <a:buAutoNum type="arabicPeriod"/>
            </a:pPr>
            <a:r>
              <a:rPr lang="en-CA" sz="3600" dirty="0" smtClean="0">
                <a:solidFill>
                  <a:srgbClr val="CCFFCC"/>
                </a:solidFill>
              </a:rPr>
              <a:t>Which substantive elements would you include in such a provision</a:t>
            </a:r>
          </a:p>
          <a:p>
            <a:pPr marL="457200" indent="-457200">
              <a:buAutoNum type="arabicPeriod"/>
            </a:pPr>
            <a:r>
              <a:rPr lang="en-CA" sz="3600" dirty="0" smtClean="0">
                <a:solidFill>
                  <a:srgbClr val="FFFF00"/>
                </a:solidFill>
              </a:rPr>
              <a:t>First </a:t>
            </a:r>
            <a:r>
              <a:rPr lang="en-CA" sz="3600" dirty="0" smtClean="0">
                <a:solidFill>
                  <a:schemeClr val="bg1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636972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674"/>
            <a:ext cx="8229600" cy="1016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Always remember</a:t>
            </a:r>
            <a:r>
              <a:rPr lang="mr-IN" sz="4400" b="1" dirty="0" smtClean="0">
                <a:solidFill>
                  <a:schemeClr val="bg1"/>
                </a:solidFill>
              </a:rPr>
              <a:t>…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08134"/>
            <a:ext cx="8686800" cy="4318000"/>
          </a:xfrm>
        </p:spPr>
        <p:txBody>
          <a:bodyPr/>
          <a:lstStyle/>
          <a:p>
            <a:r>
              <a:rPr lang="en-US" sz="6000" dirty="0" smtClean="0">
                <a:solidFill>
                  <a:srgbClr val="FFFFFF"/>
                </a:solidFill>
              </a:rPr>
              <a:t>What is the context?</a:t>
            </a:r>
          </a:p>
          <a:p>
            <a:r>
              <a:rPr lang="en-US" sz="6000" dirty="0" smtClean="0">
                <a:solidFill>
                  <a:srgbClr val="FFFFFF"/>
                </a:solidFill>
              </a:rPr>
              <a:t>Is there “wrongdoing”?</a:t>
            </a:r>
          </a:p>
          <a:p>
            <a:endParaRPr lang="en-US" dirty="0"/>
          </a:p>
        </p:txBody>
      </p:sp>
      <p:pic>
        <p:nvPicPr>
          <p:cNvPr id="4" name="Picture 3" descr="Whitechapel_High_Street_1905-360x2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613" y="3859944"/>
            <a:ext cx="2783778" cy="204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6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 smtClean="0">
                <a:solidFill>
                  <a:srgbClr val="FFFFFF"/>
                </a:solidFill>
              </a:rPr>
              <a:t>QUESTIONS? DISCUSSION?</a:t>
            </a:r>
            <a:endParaRPr lang="en-US" sz="8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3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494865"/>
            <a:ext cx="8686800" cy="5231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rgbClr val="FFFF00"/>
                </a:solidFill>
                <a:latin typeface="+mn-lt"/>
              </a:rPr>
              <a:t>Happy </a:t>
            </a:r>
            <a:r>
              <a:rPr lang="en-US" sz="4800" dirty="0" smtClean="0">
                <a:solidFill>
                  <a:schemeClr val="accent5"/>
                </a:solidFill>
                <a:latin typeface="+mn-lt"/>
              </a:rPr>
              <a:t>November 29</a:t>
            </a:r>
          </a:p>
          <a:p>
            <a:pPr marL="0" indent="0">
              <a:buNone/>
            </a:pPr>
            <a:endParaRPr lang="en-US" sz="48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4800" b="1" dirty="0" smtClean="0">
                <a:solidFill>
                  <a:schemeClr val="bg1"/>
                </a:solidFill>
                <a:cs typeface="Lucida Console"/>
              </a:rPr>
              <a:t>LAW </a:t>
            </a:r>
            <a:r>
              <a:rPr lang="en-US" sz="4800" b="1" dirty="0">
                <a:solidFill>
                  <a:schemeClr val="bg1"/>
                </a:solidFill>
                <a:cs typeface="Lucida Console"/>
              </a:rPr>
              <a:t>459 003</a:t>
            </a:r>
          </a:p>
          <a:p>
            <a:pPr marL="0" indent="0">
              <a:buNone/>
            </a:pPr>
            <a:r>
              <a:rPr lang="en-US" sz="4800" b="1" dirty="0" smtClean="0">
                <a:solidFill>
                  <a:schemeClr val="bg1"/>
                </a:solidFill>
                <a:cs typeface="Lucida Console"/>
              </a:rPr>
              <a:t>BUSINESS ORGANIZATIONS</a:t>
            </a:r>
            <a:endParaRPr lang="en-US" sz="4800" b="1" dirty="0">
              <a:solidFill>
                <a:schemeClr val="bg1"/>
              </a:solidFill>
              <a:cs typeface="Lucida Consol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0287" y="3822663"/>
            <a:ext cx="531114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smtClean="0">
                <a:solidFill>
                  <a:schemeClr val="bg1"/>
                </a:solidFill>
              </a:rPr>
              <a:t>44 years ago today </a:t>
            </a:r>
            <a:r>
              <a:rPr lang="en-CA" sz="2400" dirty="0">
                <a:solidFill>
                  <a:schemeClr val="bg1"/>
                </a:solidFill>
              </a:rPr>
              <a:t>c</a:t>
            </a:r>
            <a:r>
              <a:rPr lang="en-CA" sz="2400" dirty="0" smtClean="0">
                <a:solidFill>
                  <a:schemeClr val="bg1"/>
                </a:solidFill>
              </a:rPr>
              <a:t>o</a:t>
            </a:r>
            <a:r>
              <a:rPr lang="en-CA" sz="2400" dirty="0">
                <a:solidFill>
                  <a:schemeClr val="bg1"/>
                </a:solidFill>
              </a:rPr>
              <a:t>-founder of Atari, Nolan Bushnell releases Pong, </a:t>
            </a:r>
            <a:r>
              <a:rPr lang="en-CA" sz="2400" dirty="0" smtClean="0">
                <a:solidFill>
                  <a:schemeClr val="bg1"/>
                </a:solidFill>
              </a:rPr>
              <a:t>the first commercially </a:t>
            </a:r>
            <a:r>
              <a:rPr lang="en-CA" sz="2400" dirty="0">
                <a:solidFill>
                  <a:schemeClr val="bg1"/>
                </a:solidFill>
              </a:rPr>
              <a:t>successful video game in Andy Capp's Tavern in Sunnyvale, </a:t>
            </a:r>
            <a:r>
              <a:rPr lang="en-CA" sz="2400" dirty="0" smtClean="0">
                <a:solidFill>
                  <a:schemeClr val="bg1"/>
                </a:solidFill>
              </a:rPr>
              <a:t>California.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 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31954" y="288671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6" name="Picture 5" descr="250px-Signed_Pong_Cabin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834" y="3822663"/>
            <a:ext cx="1498977" cy="246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66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32"/>
            <a:ext cx="9144000" cy="125098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+mn-lt"/>
                <a:cs typeface="Times New Roman"/>
              </a:rPr>
              <a:t>Do I have </a:t>
            </a:r>
            <a:r>
              <a:rPr lang="en-US" sz="3600" b="1" dirty="0" smtClean="0">
                <a:solidFill>
                  <a:srgbClr val="FFFFFF"/>
                </a:solidFill>
                <a:latin typeface="+mn-lt"/>
                <a:cs typeface="Times New Roman"/>
              </a:rPr>
              <a:t>“fi-cat-</a:t>
            </a:r>
            <a:r>
              <a:rPr lang="en-US" sz="3600" b="1" dirty="0" err="1" smtClean="0">
                <a:solidFill>
                  <a:srgbClr val="FFFFFF"/>
                </a:solidFill>
                <a:latin typeface="+mn-lt"/>
                <a:cs typeface="Times New Roman"/>
              </a:rPr>
              <a:t>iary</a:t>
            </a:r>
            <a:r>
              <a:rPr lang="en-US" sz="3600" b="1" dirty="0" smtClean="0">
                <a:solidFill>
                  <a:srgbClr val="FFFFFF"/>
                </a:solidFill>
                <a:latin typeface="+mn-lt"/>
                <a:cs typeface="Times New Roman"/>
              </a:rPr>
              <a:t>” </a:t>
            </a:r>
            <a:r>
              <a:rPr lang="en-US" sz="3600" b="1" dirty="0" smtClean="0">
                <a:solidFill>
                  <a:srgbClr val="FFFF00"/>
                </a:solidFill>
                <a:latin typeface="+mn-lt"/>
                <a:cs typeface="Times New Roman"/>
              </a:rPr>
              <a:t>obligations</a:t>
            </a:r>
            <a:r>
              <a:rPr lang="en-US" sz="3600" b="1" dirty="0">
                <a:solidFill>
                  <a:schemeClr val="bg1"/>
                </a:solidFill>
                <a:latin typeface="+mn-lt"/>
                <a:cs typeface="Times New Roman"/>
              </a:rPr>
              <a:t>?</a:t>
            </a:r>
            <a:r>
              <a:rPr lang="en-US" sz="3600" b="1" dirty="0" smtClean="0">
                <a:solidFill>
                  <a:srgbClr val="FFFF00"/>
                </a:solidFill>
                <a:latin typeface="+mn-lt"/>
                <a:cs typeface="Times New Roman"/>
              </a:rPr>
              <a:t> </a:t>
            </a:r>
            <a:endParaRPr lang="en-US" sz="3600" b="1" dirty="0">
              <a:solidFill>
                <a:srgbClr val="FFFF00"/>
              </a:solidFill>
              <a:latin typeface="+mn-lt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57114"/>
            <a:ext cx="8229600" cy="446902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/>
              </a:rPr>
              <a:t>          </a:t>
            </a:r>
            <a:endParaRPr lang="en-US" sz="3200" dirty="0" smtClean="0">
              <a:solidFill>
                <a:schemeClr val="bg1"/>
              </a:solidFill>
              <a:latin typeface="+mn-lt"/>
              <a:cs typeface="Times New Roman"/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3" descr="cat-1382015906Wuw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r="-270"/>
          <a:stretch/>
        </p:blipFill>
        <p:spPr>
          <a:xfrm>
            <a:off x="1303130" y="1408134"/>
            <a:ext cx="6548783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65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391" y="2771403"/>
            <a:ext cx="6570518" cy="98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88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935"/>
            <a:ext cx="8229600" cy="1352631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Evaluations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979458"/>
            <a:ext cx="8229600" cy="3975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Online at </a:t>
            </a:r>
          </a:p>
          <a:p>
            <a:pPr marL="0" indent="0">
              <a:buNone/>
            </a:pPr>
            <a:r>
              <a:rPr lang="en-US" sz="5400" b="1" dirty="0">
                <a:solidFill>
                  <a:schemeClr val="bg1"/>
                </a:solidFill>
                <a:hlinkClick r:id="rId2"/>
              </a:rPr>
              <a:t>https://eval.ctlt.ubc.ca/</a:t>
            </a:r>
            <a:r>
              <a:rPr lang="en-US" sz="5400" b="1" dirty="0" smtClean="0">
                <a:solidFill>
                  <a:schemeClr val="bg1"/>
                </a:solidFill>
                <a:hlinkClick r:id="rId2"/>
              </a:rPr>
              <a:t>law</a:t>
            </a:r>
            <a:r>
              <a:rPr lang="en-US" sz="5400" b="1" dirty="0" smtClean="0">
                <a:solidFill>
                  <a:schemeClr val="bg1"/>
                </a:solidFill>
              </a:rPr>
              <a:t> until Monday December 5 @ 11:59 PM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65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97" y="211382"/>
            <a:ext cx="8847103" cy="1016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+mn-lt"/>
              </a:rPr>
              <a:t>Not Lecture Capture </a:t>
            </a:r>
            <a:r>
              <a:rPr lang="en-US" sz="4800" b="1" dirty="0" smtClean="0">
                <a:solidFill>
                  <a:srgbClr val="4BACC6"/>
                </a:solidFill>
                <a:latin typeface="+mn-lt"/>
              </a:rPr>
              <a:t>Tuesday</a:t>
            </a:r>
            <a:endParaRPr lang="en-US" sz="48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Content Placeholder 3" descr="Screen Shot 2016-09-13 at 8.27.43 PM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" r="-139"/>
          <a:stretch/>
        </p:blipFill>
        <p:spPr>
          <a:xfrm>
            <a:off x="755386" y="1408134"/>
            <a:ext cx="7630491" cy="4318000"/>
          </a:xfrm>
        </p:spPr>
      </p:pic>
    </p:spTree>
    <p:extLst>
      <p:ext uri="{BB962C8B-B14F-4D97-AF65-F5344CB8AC3E}">
        <p14:creationId xmlns:p14="http://schemas.microsoft.com/office/powerpoint/2010/main" val="2189924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Office “Hours” </a:t>
            </a:r>
            <a:r>
              <a:rPr lang="en-US" sz="4400" b="1" dirty="0" smtClean="0">
                <a:solidFill>
                  <a:schemeClr val="bg1"/>
                </a:solidFill>
              </a:rPr>
              <a:t>during exams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016000"/>
            <a:ext cx="8229600" cy="558219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000" dirty="0" smtClean="0">
                <a:solidFill>
                  <a:srgbClr val="CCFFCC"/>
                </a:solidFill>
              </a:rPr>
              <a:t>Email</a:t>
            </a:r>
            <a:r>
              <a:rPr lang="en-US" sz="4000" dirty="0" smtClean="0">
                <a:solidFill>
                  <a:schemeClr val="bg1"/>
                </a:solidFill>
              </a:rPr>
              <a:t> me &amp; </a:t>
            </a:r>
            <a:r>
              <a:rPr lang="en-US" sz="4000" dirty="0">
                <a:solidFill>
                  <a:schemeClr val="bg1"/>
                </a:solidFill>
              </a:rPr>
              <a:t>a</a:t>
            </a:r>
            <a:r>
              <a:rPr lang="en-US" sz="4000" dirty="0" smtClean="0">
                <a:solidFill>
                  <a:schemeClr val="bg1"/>
                </a:solidFill>
              </a:rPr>
              <a:t>m happy to come to Allard: </a:t>
            </a:r>
            <a:r>
              <a:rPr lang="en-US" sz="4000" dirty="0" err="1" smtClean="0">
                <a:solidFill>
                  <a:schemeClr val="bg1"/>
                </a:solidFill>
              </a:rPr>
              <a:t>jfestinger@telus.net</a:t>
            </a:r>
            <a:endParaRPr lang="en-US" sz="40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 smtClean="0">
                <a:solidFill>
                  <a:srgbClr val="CCFFCC"/>
                </a:solidFill>
              </a:rPr>
              <a:t>Skype</a:t>
            </a:r>
            <a:r>
              <a:rPr lang="en-US" sz="4000" dirty="0">
                <a:solidFill>
                  <a:schemeClr val="bg1"/>
                </a:solidFill>
              </a:rPr>
              <a:t>: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jon.festinger</a:t>
            </a:r>
            <a:endParaRPr lang="en-US" sz="40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 smtClean="0">
                <a:solidFill>
                  <a:srgbClr val="CCFFCC"/>
                </a:solidFill>
              </a:rPr>
              <a:t>Phone</a:t>
            </a:r>
            <a:r>
              <a:rPr lang="en-US" sz="4000" dirty="0" smtClean="0">
                <a:solidFill>
                  <a:schemeClr val="bg1"/>
                </a:solidFill>
              </a:rPr>
              <a:t>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o. 604-568-9192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>
                <a:solidFill>
                  <a:schemeClr val="bg1"/>
                </a:solidFill>
              </a:rPr>
              <a:t>c. 604-837-6426 </a:t>
            </a:r>
          </a:p>
          <a:p>
            <a:pPr marL="0" indent="0">
              <a:buNone/>
            </a:pPr>
            <a:endParaRPr lang="en-US" sz="4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           </a:t>
            </a: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 descr="IMG_03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965" y="3958918"/>
            <a:ext cx="2818163" cy="211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68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51764" cy="1016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Exam Prep 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3" descr="IMG_03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441" y="1016000"/>
            <a:ext cx="3599801" cy="479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32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460" y="0"/>
            <a:ext cx="7136340" cy="1016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Look for</a:t>
            </a:r>
            <a:r>
              <a:rPr lang="en-US" b="1" dirty="0" smtClean="0">
                <a:solidFill>
                  <a:srgbClr val="FFFF00"/>
                </a:solidFill>
              </a:rPr>
              <a:t> “Easter </a:t>
            </a:r>
            <a:r>
              <a:rPr lang="en-US" b="1" dirty="0">
                <a:solidFill>
                  <a:srgbClr val="FFFF00"/>
                </a:solidFill>
              </a:rPr>
              <a:t>E</a:t>
            </a:r>
            <a:r>
              <a:rPr lang="en-US" b="1" dirty="0" smtClean="0">
                <a:solidFill>
                  <a:srgbClr val="FFFF00"/>
                </a:solidFill>
              </a:rPr>
              <a:t>ggs” 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Google_Maps_-Mordor-_easter_egg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" r="-77"/>
          <a:stretch/>
        </p:blipFill>
        <p:spPr>
          <a:xfrm>
            <a:off x="1550460" y="1016000"/>
            <a:ext cx="6086378" cy="4889500"/>
          </a:xfrm>
        </p:spPr>
      </p:pic>
    </p:spTree>
    <p:extLst>
      <p:ext uri="{BB962C8B-B14F-4D97-AF65-F5344CB8AC3E}">
        <p14:creationId xmlns:p14="http://schemas.microsoft.com/office/powerpoint/2010/main" val="120654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534080"/>
            <a:ext cx="8229600" cy="43548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AFRAID YOU HAVE TO BRING YOUR OWN STATUTES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4" name="Picture 3" descr="Screen Shot 2016-11-20 at 4.31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052"/>
            <a:ext cx="8253762" cy="975128"/>
          </a:xfrm>
          <a:prstGeom prst="rect">
            <a:avLst/>
          </a:prstGeom>
        </p:spPr>
      </p:pic>
      <p:pic>
        <p:nvPicPr>
          <p:cNvPr id="5" name="Picture 4" descr="Screen Shot 2016-11-20 at 4.45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161" y="2765953"/>
            <a:ext cx="4420459" cy="312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45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665"/>
            <a:ext cx="8229600" cy="1016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Unit 8: What you need to know</a:t>
            </a:r>
            <a:r>
              <a:rPr lang="mr-IN" b="1" dirty="0" smtClean="0">
                <a:solidFill>
                  <a:srgbClr val="FFFF00"/>
                </a:solidFill>
              </a:rPr>
              <a:t>…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48448" y="1303144"/>
            <a:ext cx="8995552" cy="4635232"/>
          </a:xfrm>
        </p:spPr>
        <p:txBody>
          <a:bodyPr>
            <a:normAutofit/>
          </a:bodyPr>
          <a:lstStyle/>
          <a:p>
            <a:r>
              <a:rPr lang="en-CA" sz="3200" dirty="0">
                <a:solidFill>
                  <a:srgbClr val="CCFFCC"/>
                </a:solidFill>
              </a:rPr>
              <a:t>BCBCA sections 227-228, </a:t>
            </a:r>
            <a:r>
              <a:rPr lang="en-CA" sz="3200" dirty="0" smtClean="0">
                <a:solidFill>
                  <a:srgbClr val="CCFFCC"/>
                </a:solidFill>
              </a:rPr>
              <a:t>231-</a:t>
            </a:r>
            <a:r>
              <a:rPr lang="en-CA" sz="3200" dirty="0">
                <a:solidFill>
                  <a:srgbClr val="CCFFCC"/>
                </a:solidFill>
              </a:rPr>
              <a:t>236</a:t>
            </a:r>
            <a:r>
              <a:rPr lang="en-CA" sz="3200" dirty="0">
                <a:solidFill>
                  <a:schemeClr val="bg1"/>
                </a:solidFill>
              </a:rPr>
              <a:t>; </a:t>
            </a:r>
            <a:r>
              <a:rPr lang="en-CA" sz="3200" dirty="0" smtClean="0">
                <a:solidFill>
                  <a:schemeClr val="bg1"/>
                </a:solidFill>
              </a:rPr>
              <a:t>[CBCA </a:t>
            </a:r>
            <a:r>
              <a:rPr lang="en-CA" sz="3200" dirty="0">
                <a:solidFill>
                  <a:schemeClr val="bg1"/>
                </a:solidFill>
              </a:rPr>
              <a:t>section </a:t>
            </a:r>
            <a:r>
              <a:rPr lang="en-CA" sz="3200" dirty="0" smtClean="0">
                <a:solidFill>
                  <a:schemeClr val="bg1"/>
                </a:solidFill>
              </a:rPr>
              <a:t>241]</a:t>
            </a:r>
          </a:p>
          <a:p>
            <a:r>
              <a:rPr lang="en-CA" sz="3200" dirty="0" smtClean="0">
                <a:solidFill>
                  <a:schemeClr val="bg1"/>
                </a:solidFill>
              </a:rPr>
              <a:t>What is the </a:t>
            </a:r>
            <a:r>
              <a:rPr lang="en-CA" sz="3200" dirty="0" smtClean="0">
                <a:solidFill>
                  <a:srgbClr val="CCFFCC"/>
                </a:solidFill>
              </a:rPr>
              <a:t>“oppression”</a:t>
            </a:r>
            <a:r>
              <a:rPr lang="en-CA" sz="3200" dirty="0" smtClean="0">
                <a:solidFill>
                  <a:schemeClr val="bg1"/>
                </a:solidFill>
              </a:rPr>
              <a:t> remedy (s. 227 &amp; 228) and it’s mechanics?</a:t>
            </a:r>
          </a:p>
          <a:p>
            <a:r>
              <a:rPr lang="en-CA" sz="3200" dirty="0" smtClean="0">
                <a:solidFill>
                  <a:srgbClr val="FFFF00"/>
                </a:solidFill>
              </a:rPr>
              <a:t>Enforcement of duty to file records </a:t>
            </a:r>
            <a:r>
              <a:rPr lang="en-CA" sz="3200" dirty="0" smtClean="0">
                <a:solidFill>
                  <a:schemeClr val="bg1"/>
                </a:solidFill>
              </a:rPr>
              <a:t>(s.231)</a:t>
            </a:r>
          </a:p>
          <a:p>
            <a:r>
              <a:rPr lang="en-CA" sz="3200" dirty="0">
                <a:solidFill>
                  <a:schemeClr val="bg1"/>
                </a:solidFill>
              </a:rPr>
              <a:t>What is a </a:t>
            </a:r>
            <a:r>
              <a:rPr lang="en-CA" sz="3200" dirty="0" smtClean="0">
                <a:solidFill>
                  <a:srgbClr val="CCFFCC"/>
                </a:solidFill>
              </a:rPr>
              <a:t>“derivative action” </a:t>
            </a:r>
            <a:r>
              <a:rPr lang="en-CA" sz="3200" dirty="0" smtClean="0">
                <a:solidFill>
                  <a:schemeClr val="bg1"/>
                </a:solidFill>
              </a:rPr>
              <a:t>(s. 232 -236) </a:t>
            </a:r>
            <a:r>
              <a:rPr lang="en-CA" sz="3200" dirty="0">
                <a:solidFill>
                  <a:schemeClr val="bg1"/>
                </a:solidFill>
              </a:rPr>
              <a:t>&amp; what are it’s </a:t>
            </a:r>
            <a:r>
              <a:rPr lang="en-CA" sz="3200" dirty="0" smtClean="0">
                <a:solidFill>
                  <a:schemeClr val="bg1"/>
                </a:solidFill>
              </a:rPr>
              <a:t>mechanics?</a:t>
            </a:r>
          </a:p>
          <a:p>
            <a:r>
              <a:rPr lang="en-CA" sz="3200" i="1" dirty="0" err="1">
                <a:solidFill>
                  <a:srgbClr val="FFFF00"/>
                </a:solidFill>
              </a:rPr>
              <a:t>Robak</a:t>
            </a:r>
            <a:r>
              <a:rPr lang="en-CA" sz="3200" i="1" dirty="0">
                <a:solidFill>
                  <a:srgbClr val="FFFF00"/>
                </a:solidFill>
              </a:rPr>
              <a:t> Industries Ltd. v. </a:t>
            </a:r>
            <a:r>
              <a:rPr lang="en-CA" sz="3200" i="1" dirty="0" smtClean="0">
                <a:solidFill>
                  <a:srgbClr val="FFFF00"/>
                </a:solidFill>
              </a:rPr>
              <a:t>Gardner</a:t>
            </a:r>
            <a:r>
              <a:rPr lang="en-CA" sz="3200" dirty="0">
                <a:solidFill>
                  <a:srgbClr val="FFFF00"/>
                </a:solidFill>
              </a:rPr>
              <a:t> </a:t>
            </a:r>
            <a:r>
              <a:rPr lang="en-CA" sz="2800" dirty="0" smtClean="0">
                <a:solidFill>
                  <a:schemeClr val="bg1"/>
                </a:solidFill>
              </a:rPr>
              <a:t>2007 BCCA 61</a:t>
            </a:r>
            <a:endParaRPr lang="en-CA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sz="3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604710"/>
      </p:ext>
    </p:extLst>
  </p:cSld>
  <p:clrMapOvr>
    <a:masterClrMapping/>
  </p:clrMapOvr>
</p:sld>
</file>

<file path=ppt/theme/theme1.xml><?xml version="1.0" encoding="utf-8"?>
<a:theme xmlns:a="http://schemas.openxmlformats.org/drawingml/2006/main" name="CDM_PPT_Templat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CDM_PPT_Template .thmx</Template>
  <TotalTime>11954</TotalTime>
  <Words>747</Words>
  <Application>Microsoft Macintosh PowerPoint</Application>
  <PresentationFormat>On-screen Show (4:3)</PresentationFormat>
  <Paragraphs>98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CDM_PPT_Template </vt:lpstr>
      <vt:lpstr>EXAM PREP. 101</vt:lpstr>
      <vt:lpstr>PowerPoint Presentation</vt:lpstr>
      <vt:lpstr>Evaluations</vt:lpstr>
      <vt:lpstr>Not Lecture Capture Tuesday</vt:lpstr>
      <vt:lpstr>Office “Hours” during exams</vt:lpstr>
      <vt:lpstr>Exam Prep </vt:lpstr>
      <vt:lpstr>Look for “Easter Eggs” </vt:lpstr>
      <vt:lpstr>PowerPoint Presentation</vt:lpstr>
      <vt:lpstr>Unit 8: What you need to know…</vt:lpstr>
      <vt:lpstr>The usefulness of “remedies”</vt:lpstr>
      <vt:lpstr>Rest of Unit 8</vt:lpstr>
      <vt:lpstr>Only other place “rest” of Unit 8 may be helpful (but not necessary) on the exam… </vt:lpstr>
      <vt:lpstr>THE EXAM ITSELF</vt:lpstr>
      <vt:lpstr>PowerPoint Presentation</vt:lpstr>
      <vt:lpstr>The Fact Pattern</vt:lpstr>
      <vt:lpstr>Focus (but not exclusively) on:</vt:lpstr>
      <vt:lpstr>2nd Question = 30%</vt:lpstr>
      <vt:lpstr>Always remember…</vt:lpstr>
      <vt:lpstr>PowerPoint Presentation</vt:lpstr>
      <vt:lpstr>Do I have “fi-cat-iary” obligations? </vt:lpstr>
      <vt:lpstr>PowerPoint Presentation</vt:lpstr>
    </vt:vector>
  </TitlesOfParts>
  <Company>Festinger Bahniwal Law &amp; Strategy LLP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Controlling the Controllers</dc:title>
  <dc:creator>Jon Festinger</dc:creator>
  <cp:lastModifiedBy>Jon Festinger</cp:lastModifiedBy>
  <cp:revision>1109</cp:revision>
  <cp:lastPrinted>2013-11-20T04:46:48Z</cp:lastPrinted>
  <dcterms:created xsi:type="dcterms:W3CDTF">2013-03-18T21:23:38Z</dcterms:created>
  <dcterms:modified xsi:type="dcterms:W3CDTF">2016-11-29T22:06:19Z</dcterms:modified>
</cp:coreProperties>
</file>